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3" r:id="rId1"/>
    <p:sldMasterId id="2147484008" r:id="rId2"/>
    <p:sldMasterId id="2147484025" r:id="rId3"/>
    <p:sldMasterId id="2147484054" r:id="rId4"/>
  </p:sldMasterIdLst>
  <p:notesMasterIdLst>
    <p:notesMasterId r:id="rId107"/>
  </p:notesMasterIdLst>
  <p:sldIdLst>
    <p:sldId id="738" r:id="rId5"/>
    <p:sldId id="1259" r:id="rId6"/>
    <p:sldId id="860" r:id="rId7"/>
    <p:sldId id="1077" r:id="rId8"/>
    <p:sldId id="1264" r:id="rId9"/>
    <p:sldId id="1265" r:id="rId10"/>
    <p:sldId id="1322" r:id="rId11"/>
    <p:sldId id="1323" r:id="rId12"/>
    <p:sldId id="1324" r:id="rId13"/>
    <p:sldId id="1321" r:id="rId14"/>
    <p:sldId id="1158" r:id="rId15"/>
    <p:sldId id="1277" r:id="rId16"/>
    <p:sldId id="864" r:id="rId17"/>
    <p:sldId id="865" r:id="rId18"/>
    <p:sldId id="1111" r:id="rId19"/>
    <p:sldId id="1110" r:id="rId20"/>
    <p:sldId id="872" r:id="rId21"/>
    <p:sldId id="1314" r:id="rId22"/>
    <p:sldId id="1315" r:id="rId23"/>
    <p:sldId id="869" r:id="rId24"/>
    <p:sldId id="1114" r:id="rId25"/>
    <p:sldId id="1116" r:id="rId26"/>
    <p:sldId id="1329" r:id="rId27"/>
    <p:sldId id="1330" r:id="rId28"/>
    <p:sldId id="897" r:id="rId29"/>
    <p:sldId id="1272" r:id="rId30"/>
    <p:sldId id="1273" r:id="rId31"/>
    <p:sldId id="1115" r:id="rId32"/>
    <p:sldId id="1092" r:id="rId33"/>
    <p:sldId id="1162" r:id="rId34"/>
    <p:sldId id="1163" r:id="rId35"/>
    <p:sldId id="1282" r:id="rId36"/>
    <p:sldId id="975" r:id="rId37"/>
    <p:sldId id="976" r:id="rId38"/>
    <p:sldId id="1140" r:id="rId39"/>
    <p:sldId id="1142" r:id="rId40"/>
    <p:sldId id="1143" r:id="rId41"/>
    <p:sldId id="1210" r:id="rId42"/>
    <p:sldId id="1144" r:id="rId43"/>
    <p:sldId id="980" r:id="rId44"/>
    <p:sldId id="982" r:id="rId45"/>
    <p:sldId id="984" r:id="rId46"/>
    <p:sldId id="985" r:id="rId47"/>
    <p:sldId id="996" r:id="rId48"/>
    <p:sldId id="1121" r:id="rId49"/>
    <p:sldId id="986" r:id="rId50"/>
    <p:sldId id="1146" r:id="rId51"/>
    <p:sldId id="1198" r:id="rId52"/>
    <p:sldId id="1148" r:id="rId53"/>
    <p:sldId id="1211" r:id="rId54"/>
    <p:sldId id="1212" r:id="rId55"/>
    <p:sldId id="1213" r:id="rId56"/>
    <p:sldId id="1266" r:id="rId57"/>
    <p:sldId id="1147" r:id="rId58"/>
    <p:sldId id="1149" r:id="rId59"/>
    <p:sldId id="1150" r:id="rId60"/>
    <p:sldId id="1170" r:id="rId61"/>
    <p:sldId id="1154" r:id="rId62"/>
    <p:sldId id="1169" r:id="rId63"/>
    <p:sldId id="1156" r:id="rId64"/>
    <p:sldId id="1157" r:id="rId65"/>
    <p:sldId id="987" r:id="rId66"/>
    <p:sldId id="1307" r:id="rId67"/>
    <p:sldId id="1331" r:id="rId68"/>
    <p:sldId id="1325" r:id="rId69"/>
    <p:sldId id="1297" r:id="rId70"/>
    <p:sldId id="1298" r:id="rId71"/>
    <p:sldId id="1299" r:id="rId72"/>
    <p:sldId id="1300" r:id="rId73"/>
    <p:sldId id="1301" r:id="rId74"/>
    <p:sldId id="1302" r:id="rId75"/>
    <p:sldId id="1303" r:id="rId76"/>
    <p:sldId id="1304" r:id="rId77"/>
    <p:sldId id="1305" r:id="rId78"/>
    <p:sldId id="1069" r:id="rId79"/>
    <p:sldId id="1278" r:id="rId80"/>
    <p:sldId id="1332" r:id="rId81"/>
    <p:sldId id="1288" r:id="rId82"/>
    <p:sldId id="1333" r:id="rId83"/>
    <p:sldId id="1289" r:id="rId84"/>
    <p:sldId id="1290" r:id="rId85"/>
    <p:sldId id="1291" r:id="rId86"/>
    <p:sldId id="1334" r:id="rId87"/>
    <p:sldId id="1316" r:id="rId88"/>
    <p:sldId id="1317" r:id="rId89"/>
    <p:sldId id="1318" r:id="rId90"/>
    <p:sldId id="1319" r:id="rId91"/>
    <p:sldId id="1337" r:id="rId92"/>
    <p:sldId id="1338" r:id="rId93"/>
    <p:sldId id="1339" r:id="rId94"/>
    <p:sldId id="1340" r:id="rId95"/>
    <p:sldId id="1341" r:id="rId96"/>
    <p:sldId id="1343" r:id="rId97"/>
    <p:sldId id="1344" r:id="rId98"/>
    <p:sldId id="1294" r:id="rId99"/>
    <p:sldId id="1292" r:id="rId100"/>
    <p:sldId id="1296" r:id="rId101"/>
    <p:sldId id="1336" r:id="rId102"/>
    <p:sldId id="1287" r:id="rId103"/>
    <p:sldId id="1328" r:id="rId104"/>
    <p:sldId id="1320" r:id="rId105"/>
    <p:sldId id="1280" r:id="rId106"/>
  </p:sldIdLst>
  <p:sldSz cx="9144000" cy="6858000" type="screen4x3"/>
  <p:notesSz cx="6858000" cy="9144000"/>
  <p:custDataLst>
    <p:tags r:id="rId108"/>
  </p:custDataLst>
  <p:defaultTextStyle>
    <a:defPPr>
      <a:defRPr lang="en-US"/>
    </a:defPPr>
    <a:lvl1pPr algn="ctr" rtl="0" fontAlgn="base">
      <a:spcBef>
        <a:spcPct val="100000"/>
      </a:spcBef>
      <a:spcAft>
        <a:spcPct val="0"/>
      </a:spcAft>
      <a:defRPr kern="1200">
        <a:solidFill>
          <a:schemeClr val="tx1"/>
        </a:solidFill>
        <a:latin typeface="Helvetica" pitchFamily="34" charset="0"/>
        <a:ea typeface="+mn-ea"/>
        <a:cs typeface="+mn-cs"/>
      </a:defRPr>
    </a:lvl1pPr>
    <a:lvl2pPr marL="457200" algn="ctr" rtl="0" fontAlgn="base">
      <a:spcBef>
        <a:spcPct val="100000"/>
      </a:spcBef>
      <a:spcAft>
        <a:spcPct val="0"/>
      </a:spcAft>
      <a:defRPr kern="1200">
        <a:solidFill>
          <a:schemeClr val="tx1"/>
        </a:solidFill>
        <a:latin typeface="Helvetica" pitchFamily="34" charset="0"/>
        <a:ea typeface="+mn-ea"/>
        <a:cs typeface="+mn-cs"/>
      </a:defRPr>
    </a:lvl2pPr>
    <a:lvl3pPr marL="914400" algn="ctr" rtl="0" fontAlgn="base">
      <a:spcBef>
        <a:spcPct val="100000"/>
      </a:spcBef>
      <a:spcAft>
        <a:spcPct val="0"/>
      </a:spcAft>
      <a:defRPr kern="1200">
        <a:solidFill>
          <a:schemeClr val="tx1"/>
        </a:solidFill>
        <a:latin typeface="Helvetica" pitchFamily="34" charset="0"/>
        <a:ea typeface="+mn-ea"/>
        <a:cs typeface="+mn-cs"/>
      </a:defRPr>
    </a:lvl3pPr>
    <a:lvl4pPr marL="1371600" algn="ctr" rtl="0" fontAlgn="base">
      <a:spcBef>
        <a:spcPct val="100000"/>
      </a:spcBef>
      <a:spcAft>
        <a:spcPct val="0"/>
      </a:spcAft>
      <a:defRPr kern="1200">
        <a:solidFill>
          <a:schemeClr val="tx1"/>
        </a:solidFill>
        <a:latin typeface="Helvetica" pitchFamily="34" charset="0"/>
        <a:ea typeface="+mn-ea"/>
        <a:cs typeface="+mn-cs"/>
      </a:defRPr>
    </a:lvl4pPr>
    <a:lvl5pPr marL="1828800" algn="ctr" rtl="0" fontAlgn="base">
      <a:spcBef>
        <a:spcPct val="10000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7185"/>
    <a:srgbClr val="FCC0C0"/>
    <a:srgbClr val="000000"/>
    <a:srgbClr val="0000FF"/>
    <a:srgbClr val="CC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93" autoAdjust="0"/>
    <p:restoredTop sz="93333" autoAdjust="0"/>
  </p:normalViewPr>
  <p:slideViewPr>
    <p:cSldViewPr>
      <p:cViewPr>
        <p:scale>
          <a:sx n="100" d="100"/>
          <a:sy n="100" d="100"/>
        </p:scale>
        <p:origin x="-145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4" d="100"/>
        <a:sy n="54" d="100"/>
      </p:scale>
      <p:origin x="0" y="3006"/>
    </p:cViewPr>
  </p:sorterViewPr>
  <p:gridSpacing cx="39327138" cy="3932713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image" Target="../media/image118.emf"/><Relationship Id="rId7" Type="http://schemas.openxmlformats.org/officeDocument/2006/relationships/image" Target="../media/image122.emf"/><Relationship Id="rId2" Type="http://schemas.openxmlformats.org/officeDocument/2006/relationships/image" Target="../media/image115.emf"/><Relationship Id="rId1" Type="http://schemas.openxmlformats.org/officeDocument/2006/relationships/image" Target="../media/image114.emf"/><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 Id="rId9" Type="http://schemas.openxmlformats.org/officeDocument/2006/relationships/image" Target="../media/image1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25.emf"/><Relationship Id="rId1" Type="http://schemas.openxmlformats.org/officeDocument/2006/relationships/image" Target="../media/image12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25.emf"/><Relationship Id="rId1" Type="http://schemas.openxmlformats.org/officeDocument/2006/relationships/image" Target="../media/image12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pPr>
              <a:defRPr/>
            </a:pPr>
            <a:endParaRPr lang="en-US"/>
          </a:p>
        </p:txBody>
      </p:sp>
      <p:sp>
        <p:nvSpPr>
          <p:cNvPr id="263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pPr>
              <a:defRPr/>
            </a:pPr>
            <a:fld id="{F067E855-2526-4790-8A60-EAFE7FE2ACF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pPr/>
              <a:t>20</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23</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24</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xfrm>
            <a:off x="3884613" y="8685213"/>
            <a:ext cx="2971800" cy="457200"/>
          </a:xfrm>
          <a:prstGeom prst="rect">
            <a:avLst/>
          </a:prstGeom>
          <a:noFill/>
        </p:spPr>
        <p:txBody>
          <a:bodyPr/>
          <a:lstStyle/>
          <a:p>
            <a:fld id="{2B366D4D-4DEF-4F7A-9616-FA28A99ADB25}" type="slidenum">
              <a:rPr lang="en-US" smtClean="0">
                <a:solidFill>
                  <a:prstClr val="black"/>
                </a:solidFill>
              </a:rPr>
              <a:pPr/>
              <a:t>25</a:t>
            </a:fld>
            <a:endParaRPr lang="en-US" smtClean="0">
              <a:solidFill>
                <a:prstClr val="black"/>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en-US" smtClean="0"/>
              <a:t>http://www.ldeo.columbia.edu/4d4/wavelets/dm.html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solidFill>
                  <a:prstClr val="white"/>
                </a:solidFill>
              </a:rPr>
              <a:pPr/>
              <a:t>26</a:t>
            </a:fld>
            <a:endParaRPr lang="en-US" smtClean="0">
              <a:solidFill>
                <a:prstClr val="white"/>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solidFill>
                  <a:prstClr val="white"/>
                </a:solidFill>
              </a:rPr>
              <a:pPr/>
              <a:t>27</a:t>
            </a:fld>
            <a:endParaRPr lang="en-US" smtClean="0">
              <a:solidFill>
                <a:prstClr val="white"/>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DAF394C3-C790-472E-AA0D-684EFA288FE7}" type="slidenum">
              <a:rPr lang="en-US" smtClean="0"/>
              <a:pPr/>
              <a:t>29</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xfrm>
            <a:off x="3884613" y="8685213"/>
            <a:ext cx="2971800" cy="457200"/>
          </a:xfrm>
          <a:prstGeom prst="rect">
            <a:avLst/>
          </a:prstGeom>
          <a:noFill/>
        </p:spPr>
        <p:txBody>
          <a:bodyPr/>
          <a:lstStyle/>
          <a:p>
            <a:fld id="{1602A008-1501-420C-B021-6AE0E51B0E3E}" type="slidenum">
              <a:rPr lang="en-US" smtClean="0">
                <a:solidFill>
                  <a:prstClr val="black"/>
                </a:solidFill>
              </a:rPr>
              <a:pPr/>
              <a:t>33</a:t>
            </a:fld>
            <a:endParaRPr lang="en-US" smtClean="0">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xfrm>
            <a:off x="3884613" y="8685213"/>
            <a:ext cx="2971800" cy="457200"/>
          </a:xfrm>
          <a:prstGeom prst="rect">
            <a:avLst/>
          </a:prstGeom>
          <a:noFill/>
        </p:spPr>
        <p:txBody>
          <a:bodyPr/>
          <a:lstStyle/>
          <a:p>
            <a:fld id="{1EE05F2B-3182-47B9-A45C-745A350304D4}" type="slidenum">
              <a:rPr lang="en-US" smtClean="0">
                <a:solidFill>
                  <a:prstClr val="black"/>
                </a:solidFill>
              </a:rPr>
              <a:pPr/>
              <a:t>34</a:t>
            </a:fld>
            <a:endParaRPr lang="en-US" smtClean="0">
              <a:solidFill>
                <a:prstClr val="black"/>
              </a:solidFill>
            </a:endParaRPr>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faith effort to implement state-of-the-art.  </a:t>
            </a:r>
          </a:p>
          <a:p>
            <a:r>
              <a:rPr lang="en-US" baseline="0" dirty="0" smtClean="0"/>
              <a:t>Cluttered scenes.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a:lstStyle/>
          <a:p>
            <a:fld id="{0957E2E7-FE02-4369-A959-1FA78EBDD8D5}" type="slidenum">
              <a:rPr lang="en-US">
                <a:solidFill>
                  <a:prstClr val="black"/>
                </a:solidFill>
              </a:rPr>
              <a:pPr/>
              <a:t>39</a:t>
            </a:fld>
            <a:endParaRPr lang="en-US">
              <a:solidFill>
                <a:prstClr val="black"/>
              </a:solidFill>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r>
              <a:rPr lang="en-US" altLang="ko-KR" smtClean="0">
                <a:ea typeface="굴림" pitchFamily="34" charset="-127"/>
              </a:rPr>
              <a:t>Aglioti et al., 1994; Halligan et al., 1993; Weinstein, 1969; Ramachandran, 1998; Halligan et al., 1993; Sadato et al., 1996; Halligan et al., 1999 </a:t>
            </a: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40</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41</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0F9F2B2F-47BA-4E10-A2F1-AB1740BA1B38}" type="slidenum">
              <a:rPr lang="en-US">
                <a:solidFill>
                  <a:prstClr val="black"/>
                </a:solidFill>
                <a:latin typeface="Helvetica" pitchFamily="34" charset="0"/>
              </a:rPr>
              <a:pPr>
                <a:spcBef>
                  <a:spcPct val="100000"/>
                </a:spcBef>
              </a:pPr>
              <a:t>42</a:t>
            </a:fld>
            <a:endParaRPr lang="en-US">
              <a:solidFill>
                <a:prstClr val="black"/>
              </a:solidFill>
              <a:latin typeface="Helvetica" pitchFamily="34"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5E07CB31-DC09-4399-9960-E2F020179D01}" type="slidenum">
              <a:rPr lang="en-US" smtClean="0"/>
              <a:pPr/>
              <a:t>43</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3D52600D-1916-4B4E-95F2-E59E525A4B4E}" type="slidenum">
              <a:rPr lang="en-US" smtClean="0"/>
              <a:pPr/>
              <a:t>44</a:t>
            </a:fld>
            <a:endParaRPr lang="en-US" smtClean="0"/>
          </a:p>
        </p:txBody>
      </p:sp>
      <p:sp>
        <p:nvSpPr>
          <p:cNvPr id="34406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44068"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48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 bases: Look</a:t>
            </a:r>
            <a:r>
              <a:rPr lang="en-US" baseline="0" dirty="0" smtClean="0"/>
              <a:t> at them and see if make sense/correspond to </a:t>
            </a:r>
            <a:r>
              <a:rPr lang="en-US" baseline="0" dirty="0" err="1" smtClean="0"/>
              <a:t>Gabors</a:t>
            </a:r>
            <a:r>
              <a:rPr lang="en-US" baseline="0" dirty="0" smtClean="0"/>
              <a:t>.  Try to perform similar analysis on audio bases.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50</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sz="1200" b="0" dirty="0" smtClean="0">
                <a:solidFill>
                  <a:srgbClr val="000000"/>
                </a:solidFill>
              </a:rPr>
              <a:t>We select the bases that have the highest average activation for each phoneme. </a:t>
            </a:r>
          </a:p>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sz="1200" b="0" dirty="0" smtClean="0">
                <a:solidFill>
                  <a:srgbClr val="000000"/>
                </a:solidFill>
              </a:rPr>
              <a:t>Visual inspection shows bases capture patterns relevant to the phoneme.</a:t>
            </a:r>
          </a:p>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51</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sz="1200" b="0" dirty="0" smtClean="0">
                <a:solidFill>
                  <a:srgbClr val="000000"/>
                </a:solidFill>
              </a:rPr>
              <a:t>Female speech is characterized by clear horizontal banding patterns whereas male speech is characterized by intensity spread across lower frequencies.</a:t>
            </a:r>
          </a:p>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sz="1200" b="0" dirty="0" smtClean="0">
                <a:solidFill>
                  <a:srgbClr val="000000"/>
                </a:solidFill>
              </a:rPr>
              <a:t>Both first and second CRBM layers found these patterns even though they were trained in an unsupervised manner.</a:t>
            </a:r>
          </a:p>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52</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Time-invariant features</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Time-invariant features</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Basic idea: compute CDBN activations and use them as features for supervised learning algorithms. We used the same CDBN for all three tasks.</a:t>
            </a:r>
          </a:p>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58</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60</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61</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62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xmlns="" val="977175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xmlns="" val="9771758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xmlns="" val="9771758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xmlns="" val="977175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xmlns="" val="9771758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xmlns="" val="9771758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xmlns="" val="9771758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xmlns="" val="9771758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75</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76</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78</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90</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Unpublished</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98</a:t>
            </a:fld>
            <a:endParaRPr 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99</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Q1:</a:t>
            </a:r>
            <a:r>
              <a:rPr lang="en-US" baseline="0" dirty="0" smtClean="0"/>
              <a:t> Encode translation, rotational invariance. </a:t>
            </a:r>
          </a:p>
          <a:p>
            <a:endParaRPr lang="en-US" baseline="0" dirty="0" smtClean="0"/>
          </a:p>
          <a:p>
            <a:r>
              <a:rPr lang="en-US" baseline="0" dirty="0" smtClean="0"/>
              <a:t>Q2: Kai Yu’s result.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100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101</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102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5900"/>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0"/>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2"/>
          <p:cNvSpPr>
            <a:spLocks noChangeArrowheads="1"/>
          </p:cNvSpPr>
          <p:nvPr userDrawn="1"/>
        </p:nvSpPr>
        <p:spPr bwMode="auto">
          <a:xfrm>
            <a:off x="1169988" y="555609"/>
            <a:ext cx="6765925" cy="54864"/>
          </a:xfrm>
          <a:prstGeom prst="rect">
            <a:avLst/>
          </a:prstGeom>
          <a:solidFill>
            <a:schemeClr val="bg1"/>
          </a:solidFill>
          <a:ln w="12700" algn="ctr">
            <a:noFill/>
            <a:miter lim="800000"/>
            <a:headEnd/>
            <a:tailEnd/>
          </a:ln>
          <a:effectLst/>
        </p:spPr>
        <p:txBody>
          <a:bodyPr lIns="90469" tIns="44441" rIns="90469" bIns="44441" anchor="ctr">
            <a:spAutoFit/>
          </a:bodyPr>
          <a:lstStyle/>
          <a:p>
            <a:pPr algn="l" eaLnBrk="0" hangingPunct="0">
              <a:spcBef>
                <a:spcPct val="0"/>
              </a:spcBef>
              <a:defRPr/>
            </a:pPr>
            <a:endParaRPr lang="en-US">
              <a:solidFill>
                <a:srgbClr val="FFFFFF"/>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40"/>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40"/>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15902"/>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2"/>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40"/>
            <a:ext cx="4038600" cy="4570412"/>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40"/>
            <a:ext cx="4038600" cy="4570412"/>
          </a:xfrm>
        </p:spPr>
        <p:txBody>
          <a:bodyPr/>
          <a:lstStyle/>
          <a:p>
            <a:pPr lvl="0"/>
            <a:endParaRPr lang="en-US" noProof="0" smtClean="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4pPr>
              <a:defRPr sz="1600" b="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5900"/>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0"/>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38"/>
            <a:ext cx="8229600" cy="4570412"/>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ChangeArrowheads="1"/>
          </p:cNvSpPr>
          <p:nvPr/>
        </p:nvSpPr>
        <p:spPr bwMode="auto">
          <a:xfrm>
            <a:off x="3025775" y="719138"/>
            <a:ext cx="2751138" cy="366712"/>
          </a:xfrm>
          <a:prstGeom prst="rect">
            <a:avLst/>
          </a:prstGeom>
          <a:noFill/>
          <a:ln w="12700">
            <a:noFill/>
            <a:miter lim="800000"/>
            <a:headEnd/>
            <a:tailEnd/>
          </a:ln>
          <a:effectLst/>
        </p:spPr>
        <p:txBody>
          <a:bodyPr wrap="none" anchor="ct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anchor="ct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0" y="6629400"/>
            <a:ext cx="809625" cy="244475"/>
          </a:xfrm>
          <a:prstGeom prst="rect">
            <a:avLst/>
          </a:prstGeom>
          <a:noFill/>
          <a:ln w="12700" algn="ctr">
            <a:noFill/>
            <a:miter lim="800000"/>
            <a:headEnd/>
            <a:tailEnd/>
          </a:ln>
          <a:effectLst/>
        </p:spPr>
        <p:txBody>
          <a:bodyPr wrap="none">
            <a:spAutoFit/>
          </a:bodyPr>
          <a:lstStyle/>
          <a:p>
            <a:pPr algn="l" rtl="0" fontAlgn="base">
              <a:spcBef>
                <a:spcPct val="0"/>
              </a:spcBef>
              <a:spcAft>
                <a:spcPct val="0"/>
              </a:spcAft>
              <a:defRPr/>
            </a:pPr>
            <a:r>
              <a:rPr lang="en-US" sz="1000" kern="1200">
                <a:solidFill>
                  <a:srgbClr val="FFFFFF"/>
                </a:solidFill>
                <a:latin typeface="Arial" charset="0"/>
                <a:ea typeface="+mn-ea"/>
                <a:cs typeface="+mn-cs"/>
              </a:rPr>
              <a:t>Andrew Ng</a:t>
            </a:r>
          </a:p>
        </p:txBody>
      </p:sp>
      <p:sp>
        <p:nvSpPr>
          <p:cNvPr id="1076" name="Rectangle 52"/>
          <p:cNvSpPr>
            <a:spLocks noChangeArrowheads="1"/>
          </p:cNvSpPr>
          <p:nvPr userDrawn="1"/>
        </p:nvSpPr>
        <p:spPr bwMode="auto">
          <a:xfrm>
            <a:off x="1169988" y="593725"/>
            <a:ext cx="6765925" cy="42863"/>
          </a:xfrm>
          <a:prstGeom prst="rect">
            <a:avLst/>
          </a:prstGeom>
          <a:solidFill>
            <a:schemeClr val="bg1"/>
          </a:solidFill>
          <a:ln w="12700" algn="ctr">
            <a:noFill/>
            <a:miter lim="800000"/>
            <a:headEnd/>
            <a:tailEnd/>
          </a:ln>
          <a:effectLst/>
        </p:spPr>
        <p:txBody>
          <a:bodyPr lIns="90487" tIns="44450" rIns="90487" bIns="44450" anchor="ctr">
            <a:spAutoFit/>
          </a:bodyP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Lst>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200" algn="ctr" rtl="0" eaLnBrk="0" fontAlgn="base" hangingPunct="0">
        <a:spcBef>
          <a:spcPct val="0"/>
        </a:spcBef>
        <a:spcAft>
          <a:spcPct val="0"/>
        </a:spcAft>
        <a:defRPr sz="2400" b="1">
          <a:solidFill>
            <a:schemeClr val="bg1"/>
          </a:solidFill>
          <a:latin typeface="Times" pitchFamily="18" charset="0"/>
        </a:defRPr>
      </a:lvl6pPr>
      <a:lvl7pPr marL="914400" algn="ctr" rtl="0" eaLnBrk="0" fontAlgn="base" hangingPunct="0">
        <a:spcBef>
          <a:spcPct val="0"/>
        </a:spcBef>
        <a:spcAft>
          <a:spcPct val="0"/>
        </a:spcAft>
        <a:defRPr sz="2400" b="1">
          <a:solidFill>
            <a:schemeClr val="bg1"/>
          </a:solidFill>
          <a:latin typeface="Times" pitchFamily="18" charset="0"/>
        </a:defRPr>
      </a:lvl7pPr>
      <a:lvl8pPr marL="1371600" algn="ctr" rtl="0" eaLnBrk="0" fontAlgn="base" hangingPunct="0">
        <a:spcBef>
          <a:spcPct val="0"/>
        </a:spcBef>
        <a:spcAft>
          <a:spcPct val="0"/>
        </a:spcAft>
        <a:defRPr sz="2400" b="1">
          <a:solidFill>
            <a:schemeClr val="bg1"/>
          </a:solidFill>
          <a:latin typeface="Times" pitchFamily="18" charset="0"/>
        </a:defRPr>
      </a:lvl8pPr>
      <a:lvl9pPr marL="1828800" algn="ctr" rtl="0" eaLnBrk="0" fontAlgn="base" hangingPunct="0">
        <a:spcBef>
          <a:spcPct val="0"/>
        </a:spcBef>
        <a:spcAft>
          <a:spcPct val="0"/>
        </a:spcAft>
        <a:defRPr sz="2400" b="1">
          <a:solidFill>
            <a:schemeClr val="bg1"/>
          </a:solidFill>
          <a:latin typeface="Times" pitchFamily="18" charset="0"/>
        </a:defRPr>
      </a:lvl9pPr>
    </p:titleStyle>
    <p:bodyStyle>
      <a:lvl1pPr marL="285750" indent="-285750" algn="l" rtl="0" eaLnBrk="0" fontAlgn="base" hangingPunct="0">
        <a:spcBef>
          <a:spcPct val="100000"/>
        </a:spcBef>
        <a:spcAft>
          <a:spcPct val="0"/>
        </a:spcAft>
        <a:buChar char="•"/>
        <a:defRPr sz="3200" b="1">
          <a:solidFill>
            <a:schemeClr val="bg1"/>
          </a:solidFill>
          <a:latin typeface="+mn-lt"/>
          <a:ea typeface="+mn-ea"/>
          <a:cs typeface="+mn-cs"/>
        </a:defRPr>
      </a:lvl1pPr>
      <a:lvl2pPr marL="685800" indent="-228600" algn="l" rtl="0" eaLnBrk="0" fontAlgn="base" hangingPunct="0">
        <a:lnSpc>
          <a:spcPct val="90000"/>
        </a:lnSpc>
        <a:spcBef>
          <a:spcPct val="30000"/>
        </a:spcBef>
        <a:spcAft>
          <a:spcPct val="0"/>
        </a:spcAft>
        <a:buChar char="–"/>
        <a:defRPr sz="1600" b="1">
          <a:solidFill>
            <a:schemeClr val="bg1"/>
          </a:solidFill>
          <a:latin typeface="+mn-lt"/>
        </a:defRPr>
      </a:lvl2pPr>
      <a:lvl3pPr marL="1143000" indent="-228600" algn="l" rtl="0" eaLnBrk="0" fontAlgn="base" hangingPunct="0">
        <a:lnSpc>
          <a:spcPct val="90000"/>
        </a:lnSpc>
        <a:spcBef>
          <a:spcPct val="30000"/>
        </a:spcBef>
        <a:spcAft>
          <a:spcPct val="0"/>
        </a:spcAft>
        <a:buChar char="•"/>
        <a:defRPr sz="1600">
          <a:solidFill>
            <a:schemeClr val="bg1"/>
          </a:solidFill>
          <a:latin typeface="+mn-lt"/>
        </a:defRPr>
      </a:lvl3pPr>
      <a:lvl4pPr marL="1543050" indent="-171450" algn="l" rtl="0" eaLnBrk="0" fontAlgn="base" hangingPunct="0">
        <a:lnSpc>
          <a:spcPct val="90000"/>
        </a:lnSpc>
        <a:spcBef>
          <a:spcPct val="30000"/>
        </a:spcBef>
        <a:spcAft>
          <a:spcPct val="0"/>
        </a:spcAft>
        <a:buChar char="–"/>
        <a:defRPr sz="1400" b="1">
          <a:solidFill>
            <a:schemeClr val="bg1"/>
          </a:solidFill>
          <a:latin typeface="+mn-lt"/>
        </a:defRPr>
      </a:lvl4pPr>
      <a:lvl5pPr marL="2000250" indent="-171450" algn="l" rtl="0" eaLnBrk="0" fontAlgn="base" hangingPunct="0">
        <a:lnSpc>
          <a:spcPct val="90000"/>
        </a:lnSpc>
        <a:spcBef>
          <a:spcPct val="30000"/>
        </a:spcBef>
        <a:spcAft>
          <a:spcPct val="0"/>
        </a:spcAft>
        <a:buChar char="»"/>
        <a:defRPr sz="1400">
          <a:solidFill>
            <a:schemeClr val="bg1"/>
          </a:solidFill>
          <a:latin typeface="+mn-lt"/>
        </a:defRPr>
      </a:lvl5pPr>
      <a:lvl6pPr marL="2457450" indent="-171450" algn="l" rtl="0" eaLnBrk="0" fontAlgn="base" hangingPunct="0">
        <a:lnSpc>
          <a:spcPct val="90000"/>
        </a:lnSpc>
        <a:spcBef>
          <a:spcPct val="30000"/>
        </a:spcBef>
        <a:spcAft>
          <a:spcPct val="0"/>
        </a:spcAft>
        <a:defRPr sz="1400">
          <a:solidFill>
            <a:schemeClr val="bg1"/>
          </a:solidFill>
          <a:latin typeface="+mn-lt"/>
        </a:defRPr>
      </a:lvl6pPr>
      <a:lvl7pPr marL="2914650" indent="-171450" algn="l" rtl="0" eaLnBrk="0" fontAlgn="base" hangingPunct="0">
        <a:lnSpc>
          <a:spcPct val="90000"/>
        </a:lnSpc>
        <a:spcBef>
          <a:spcPct val="30000"/>
        </a:spcBef>
        <a:spcAft>
          <a:spcPct val="0"/>
        </a:spcAft>
        <a:defRPr sz="1400">
          <a:solidFill>
            <a:schemeClr val="bg1"/>
          </a:solidFill>
          <a:latin typeface="+mn-lt"/>
        </a:defRPr>
      </a:lvl7pPr>
      <a:lvl8pPr marL="3371850" indent="-171450" algn="l" rtl="0" eaLnBrk="0" fontAlgn="base" hangingPunct="0">
        <a:lnSpc>
          <a:spcPct val="90000"/>
        </a:lnSpc>
        <a:spcBef>
          <a:spcPct val="30000"/>
        </a:spcBef>
        <a:spcAft>
          <a:spcPct val="0"/>
        </a:spcAft>
        <a:defRPr sz="1400">
          <a:solidFill>
            <a:schemeClr val="bg1"/>
          </a:solidFill>
          <a:latin typeface="+mn-lt"/>
        </a:defRPr>
      </a:lvl8pPr>
      <a:lvl9pPr marL="3829050" indent="-171450"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40"/>
            <a:ext cx="8229600" cy="4570412"/>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ChangeArrowheads="1"/>
          </p:cNvSpPr>
          <p:nvPr/>
        </p:nvSpPr>
        <p:spPr bwMode="auto">
          <a:xfrm>
            <a:off x="3025777" y="719138"/>
            <a:ext cx="2751138" cy="366712"/>
          </a:xfrm>
          <a:prstGeom prst="rect">
            <a:avLst/>
          </a:prstGeom>
          <a:noFill/>
          <a:ln w="12700">
            <a:noFill/>
            <a:miter lim="800000"/>
            <a:headEnd/>
            <a:tailEnd/>
          </a:ln>
          <a:effectLst/>
        </p:spPr>
        <p:txBody>
          <a:bodyPr wrap="none" lIns="91420" tIns="45711" rIns="91420" bIns="45711" anchor="ctr"/>
          <a:lstStyle/>
          <a:p>
            <a:pPr algn="l" eaLnBrk="0" hangingPunct="0">
              <a:spcBef>
                <a:spcPct val="0"/>
              </a:spcBef>
              <a:defRPr/>
            </a:pPr>
            <a:endParaRPr lang="en-US">
              <a:solidFill>
                <a:srgbClr val="FFFFFF"/>
              </a:solidFill>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lIns="91420" tIns="45711" rIns="91420" bIns="45711" anchor="ctr"/>
          <a:lstStyle/>
          <a:p>
            <a:pPr algn="l" eaLnBrk="0" hangingPunct="0">
              <a:spcBef>
                <a:spcPct val="0"/>
              </a:spcBef>
              <a:defRPr/>
            </a:pPr>
            <a:endParaRPr lang="en-US">
              <a:solidFill>
                <a:srgbClr val="FFFFFF"/>
              </a:solidFill>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2" y="6629403"/>
            <a:ext cx="818615" cy="245896"/>
          </a:xfrm>
          <a:prstGeom prst="rect">
            <a:avLst/>
          </a:prstGeom>
          <a:noFill/>
          <a:ln w="12700" algn="ctr">
            <a:noFill/>
            <a:miter lim="800000"/>
            <a:headEnd/>
            <a:tailEnd/>
          </a:ln>
          <a:effectLst/>
        </p:spPr>
        <p:txBody>
          <a:bodyPr wrap="none" lIns="91420" tIns="45711" rIns="91420" bIns="45711">
            <a:spAutoFit/>
          </a:bodyPr>
          <a:lstStyle/>
          <a:p>
            <a:pPr algn="l">
              <a:spcBef>
                <a:spcPct val="0"/>
              </a:spcBef>
              <a:defRPr/>
            </a:pPr>
            <a:r>
              <a:rPr lang="en-US" sz="1000" dirty="0">
                <a:solidFill>
                  <a:srgbClr val="FFFFFF"/>
                </a:solidFill>
                <a:latin typeface="Arial" charset="0"/>
              </a:rPr>
              <a:t>Andrew Ng</a:t>
            </a: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Lst>
  <p:timing>
    <p:tnLst>
      <p:par>
        <p:cTn id="1" dur="indefinite" restart="never" nodeType="tmRoot"/>
      </p:par>
    </p:tnLst>
  </p:timing>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106" algn="ctr" rtl="0" eaLnBrk="0" fontAlgn="base" hangingPunct="0">
        <a:spcBef>
          <a:spcPct val="0"/>
        </a:spcBef>
        <a:spcAft>
          <a:spcPct val="0"/>
        </a:spcAft>
        <a:defRPr sz="2400" b="1">
          <a:solidFill>
            <a:schemeClr val="bg1"/>
          </a:solidFill>
          <a:latin typeface="Times" pitchFamily="18" charset="0"/>
        </a:defRPr>
      </a:lvl6pPr>
      <a:lvl7pPr marL="914210" algn="ctr" rtl="0" eaLnBrk="0" fontAlgn="base" hangingPunct="0">
        <a:spcBef>
          <a:spcPct val="0"/>
        </a:spcBef>
        <a:spcAft>
          <a:spcPct val="0"/>
        </a:spcAft>
        <a:defRPr sz="2400" b="1">
          <a:solidFill>
            <a:schemeClr val="bg1"/>
          </a:solidFill>
          <a:latin typeface="Times" pitchFamily="18" charset="0"/>
        </a:defRPr>
      </a:lvl7pPr>
      <a:lvl8pPr marL="1371316" algn="ctr" rtl="0" eaLnBrk="0" fontAlgn="base" hangingPunct="0">
        <a:spcBef>
          <a:spcPct val="0"/>
        </a:spcBef>
        <a:spcAft>
          <a:spcPct val="0"/>
        </a:spcAft>
        <a:defRPr sz="2400" b="1">
          <a:solidFill>
            <a:schemeClr val="bg1"/>
          </a:solidFill>
          <a:latin typeface="Times" pitchFamily="18" charset="0"/>
        </a:defRPr>
      </a:lvl8pPr>
      <a:lvl9pPr marL="1828421" algn="ctr" rtl="0" eaLnBrk="0" fontAlgn="base" hangingPunct="0">
        <a:spcBef>
          <a:spcPct val="0"/>
        </a:spcBef>
        <a:spcAft>
          <a:spcPct val="0"/>
        </a:spcAft>
        <a:defRPr sz="2400" b="1">
          <a:solidFill>
            <a:schemeClr val="bg1"/>
          </a:solidFill>
          <a:latin typeface="Times" pitchFamily="18" charset="0"/>
        </a:defRPr>
      </a:lvl9pPr>
    </p:titleStyle>
    <p:bodyStyle>
      <a:lvl1pPr marL="285690" indent="-285690" algn="l" rtl="0" eaLnBrk="0" fontAlgn="base" hangingPunct="0">
        <a:spcBef>
          <a:spcPct val="100000"/>
        </a:spcBef>
        <a:spcAft>
          <a:spcPct val="0"/>
        </a:spcAft>
        <a:buChar char="•"/>
        <a:defRPr sz="3200" b="1">
          <a:solidFill>
            <a:schemeClr val="bg1"/>
          </a:solidFill>
          <a:latin typeface="+mn-lt"/>
          <a:ea typeface="+mn-ea"/>
          <a:cs typeface="+mn-cs"/>
        </a:defRPr>
      </a:lvl1pPr>
      <a:lvl2pPr marL="685658" indent="-228553" algn="l" rtl="0" eaLnBrk="0" fontAlgn="base" hangingPunct="0">
        <a:lnSpc>
          <a:spcPct val="90000"/>
        </a:lnSpc>
        <a:spcBef>
          <a:spcPct val="30000"/>
        </a:spcBef>
        <a:spcAft>
          <a:spcPct val="0"/>
        </a:spcAft>
        <a:buChar char="–"/>
        <a:defRPr sz="1600" b="1">
          <a:solidFill>
            <a:schemeClr val="bg1"/>
          </a:solidFill>
          <a:latin typeface="+mn-lt"/>
        </a:defRPr>
      </a:lvl2pPr>
      <a:lvl3pPr marL="1142764" indent="-228553" algn="l" rtl="0" eaLnBrk="0" fontAlgn="base" hangingPunct="0">
        <a:lnSpc>
          <a:spcPct val="90000"/>
        </a:lnSpc>
        <a:spcBef>
          <a:spcPct val="30000"/>
        </a:spcBef>
        <a:spcAft>
          <a:spcPct val="0"/>
        </a:spcAft>
        <a:buChar char="•"/>
        <a:defRPr sz="1600">
          <a:solidFill>
            <a:schemeClr val="bg1"/>
          </a:solidFill>
          <a:latin typeface="+mn-lt"/>
        </a:defRPr>
      </a:lvl3pPr>
      <a:lvl4pPr marL="1542730" indent="-171414" algn="l" rtl="0" eaLnBrk="0" fontAlgn="base" hangingPunct="0">
        <a:lnSpc>
          <a:spcPct val="90000"/>
        </a:lnSpc>
        <a:spcBef>
          <a:spcPct val="30000"/>
        </a:spcBef>
        <a:spcAft>
          <a:spcPct val="0"/>
        </a:spcAft>
        <a:buChar char="–"/>
        <a:defRPr sz="1400" b="1">
          <a:solidFill>
            <a:schemeClr val="bg1"/>
          </a:solidFill>
          <a:latin typeface="+mn-lt"/>
        </a:defRPr>
      </a:lvl4pPr>
      <a:lvl5pPr marL="1999835" indent="-171414" algn="l" rtl="0" eaLnBrk="0" fontAlgn="base" hangingPunct="0">
        <a:lnSpc>
          <a:spcPct val="90000"/>
        </a:lnSpc>
        <a:spcBef>
          <a:spcPct val="30000"/>
        </a:spcBef>
        <a:spcAft>
          <a:spcPct val="0"/>
        </a:spcAft>
        <a:buChar char="»"/>
        <a:defRPr sz="1400">
          <a:solidFill>
            <a:schemeClr val="bg1"/>
          </a:solidFill>
          <a:latin typeface="+mn-lt"/>
        </a:defRPr>
      </a:lvl5pPr>
      <a:lvl6pPr marL="2456940" indent="-171414" algn="l" rtl="0" eaLnBrk="0" fontAlgn="base" hangingPunct="0">
        <a:lnSpc>
          <a:spcPct val="90000"/>
        </a:lnSpc>
        <a:spcBef>
          <a:spcPct val="30000"/>
        </a:spcBef>
        <a:spcAft>
          <a:spcPct val="0"/>
        </a:spcAft>
        <a:defRPr sz="1400">
          <a:solidFill>
            <a:schemeClr val="bg1"/>
          </a:solidFill>
          <a:latin typeface="+mn-lt"/>
        </a:defRPr>
      </a:lvl6pPr>
      <a:lvl7pPr marL="2914046" indent="-171414" algn="l" rtl="0" eaLnBrk="0" fontAlgn="base" hangingPunct="0">
        <a:lnSpc>
          <a:spcPct val="90000"/>
        </a:lnSpc>
        <a:spcBef>
          <a:spcPct val="30000"/>
        </a:spcBef>
        <a:spcAft>
          <a:spcPct val="0"/>
        </a:spcAft>
        <a:defRPr sz="1400">
          <a:solidFill>
            <a:schemeClr val="bg1"/>
          </a:solidFill>
          <a:latin typeface="+mn-lt"/>
        </a:defRPr>
      </a:lvl7pPr>
      <a:lvl8pPr marL="3371150" indent="-171414" algn="l" rtl="0" eaLnBrk="0" fontAlgn="base" hangingPunct="0">
        <a:lnSpc>
          <a:spcPct val="90000"/>
        </a:lnSpc>
        <a:spcBef>
          <a:spcPct val="30000"/>
        </a:spcBef>
        <a:spcAft>
          <a:spcPct val="0"/>
        </a:spcAft>
        <a:defRPr sz="1400">
          <a:solidFill>
            <a:schemeClr val="bg1"/>
          </a:solidFill>
          <a:latin typeface="+mn-lt"/>
        </a:defRPr>
      </a:lvl8pPr>
      <a:lvl9pPr marL="3828256" indent="-171414"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38"/>
            <a:ext cx="8229600" cy="4570412"/>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7" name="Rectangle 13"/>
          <p:cNvSpPr>
            <a:spLocks noChangeArrowheads="1"/>
          </p:cNvSpPr>
          <p:nvPr/>
        </p:nvSpPr>
        <p:spPr bwMode="auto">
          <a:xfrm>
            <a:off x="3025775" y="719138"/>
            <a:ext cx="2751138" cy="366712"/>
          </a:xfrm>
          <a:prstGeom prst="rect">
            <a:avLst/>
          </a:prstGeom>
          <a:noFill/>
          <a:ln w="12700">
            <a:noFill/>
            <a:miter lim="800000"/>
            <a:headEnd/>
            <a:tailEnd/>
          </a:ln>
          <a:effectLst/>
        </p:spPr>
        <p:txBody>
          <a:bodyPr wrap="none" anchor="ctr"/>
          <a:lstStyle/>
          <a:p>
            <a:pPr algn="l" eaLnBrk="0" hangingPunct="0">
              <a:spcBef>
                <a:spcPct val="0"/>
              </a:spcBef>
              <a:defRPr/>
            </a:pPr>
            <a:endParaRPr lang="en-US">
              <a:solidFill>
                <a:srgbClr val="FFFFFF"/>
              </a:solidFill>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anchor="ctr"/>
          <a:lstStyle/>
          <a:p>
            <a:pPr algn="l" eaLnBrk="0" hangingPunct="0">
              <a:spcBef>
                <a:spcPct val="0"/>
              </a:spcBef>
              <a:defRPr/>
            </a:pPr>
            <a:endParaRPr lang="en-US">
              <a:solidFill>
                <a:srgbClr val="FFFFFF"/>
              </a:solidFill>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0" y="6629400"/>
            <a:ext cx="809625" cy="244475"/>
          </a:xfrm>
          <a:prstGeom prst="rect">
            <a:avLst/>
          </a:prstGeom>
          <a:noFill/>
          <a:ln w="12700" algn="ctr">
            <a:noFill/>
            <a:miter lim="800000"/>
            <a:headEnd/>
            <a:tailEnd/>
          </a:ln>
          <a:effectLst/>
        </p:spPr>
        <p:txBody>
          <a:bodyPr wrap="none">
            <a:spAutoFit/>
          </a:bodyPr>
          <a:lstStyle/>
          <a:p>
            <a:pPr algn="l">
              <a:spcBef>
                <a:spcPct val="0"/>
              </a:spcBef>
              <a:defRPr/>
            </a:pPr>
            <a:r>
              <a:rPr lang="en-US" sz="1000">
                <a:solidFill>
                  <a:srgbClr val="FFFFFF"/>
                </a:solidFill>
                <a:latin typeface="Arial" charset="0"/>
              </a:rPr>
              <a:t>Andrew Ng</a:t>
            </a:r>
          </a:p>
        </p:txBody>
      </p:sp>
      <p:sp>
        <p:nvSpPr>
          <p:cNvPr id="1076" name="Rectangle 52"/>
          <p:cNvSpPr>
            <a:spLocks noChangeArrowheads="1"/>
          </p:cNvSpPr>
          <p:nvPr userDrawn="1"/>
        </p:nvSpPr>
        <p:spPr bwMode="auto">
          <a:xfrm>
            <a:off x="1169988" y="593725"/>
            <a:ext cx="6765925" cy="42863"/>
          </a:xfrm>
          <a:prstGeom prst="rect">
            <a:avLst/>
          </a:prstGeom>
          <a:solidFill>
            <a:schemeClr val="bg1"/>
          </a:solidFill>
          <a:ln w="12700" algn="ctr">
            <a:noFill/>
            <a:miter lim="800000"/>
            <a:headEnd/>
            <a:tailEnd/>
          </a:ln>
          <a:effectLst/>
        </p:spPr>
        <p:txBody>
          <a:bodyPr lIns="90487" tIns="44450" rIns="90487" bIns="44450" anchor="ctr">
            <a:spAutoFit/>
          </a:bodyPr>
          <a:lstStyle/>
          <a:p>
            <a:pPr algn="l" eaLnBrk="0" hangingPunct="0">
              <a:spcBef>
                <a:spcPct val="0"/>
              </a:spcBef>
              <a:defRPr/>
            </a:pPr>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Lst>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200" algn="ctr" rtl="0" eaLnBrk="0" fontAlgn="base" hangingPunct="0">
        <a:spcBef>
          <a:spcPct val="0"/>
        </a:spcBef>
        <a:spcAft>
          <a:spcPct val="0"/>
        </a:spcAft>
        <a:defRPr sz="2400" b="1">
          <a:solidFill>
            <a:schemeClr val="bg1"/>
          </a:solidFill>
          <a:latin typeface="Times" pitchFamily="18" charset="0"/>
        </a:defRPr>
      </a:lvl6pPr>
      <a:lvl7pPr marL="914400" algn="ctr" rtl="0" eaLnBrk="0" fontAlgn="base" hangingPunct="0">
        <a:spcBef>
          <a:spcPct val="0"/>
        </a:spcBef>
        <a:spcAft>
          <a:spcPct val="0"/>
        </a:spcAft>
        <a:defRPr sz="2400" b="1">
          <a:solidFill>
            <a:schemeClr val="bg1"/>
          </a:solidFill>
          <a:latin typeface="Times" pitchFamily="18" charset="0"/>
        </a:defRPr>
      </a:lvl7pPr>
      <a:lvl8pPr marL="1371600" algn="ctr" rtl="0" eaLnBrk="0" fontAlgn="base" hangingPunct="0">
        <a:spcBef>
          <a:spcPct val="0"/>
        </a:spcBef>
        <a:spcAft>
          <a:spcPct val="0"/>
        </a:spcAft>
        <a:defRPr sz="2400" b="1">
          <a:solidFill>
            <a:schemeClr val="bg1"/>
          </a:solidFill>
          <a:latin typeface="Times" pitchFamily="18" charset="0"/>
        </a:defRPr>
      </a:lvl8pPr>
      <a:lvl9pPr marL="1828800" algn="ctr" rtl="0" eaLnBrk="0" fontAlgn="base" hangingPunct="0">
        <a:spcBef>
          <a:spcPct val="0"/>
        </a:spcBef>
        <a:spcAft>
          <a:spcPct val="0"/>
        </a:spcAft>
        <a:defRPr sz="2400" b="1">
          <a:solidFill>
            <a:schemeClr val="bg1"/>
          </a:solidFill>
          <a:latin typeface="Times" pitchFamily="18" charset="0"/>
        </a:defRPr>
      </a:lvl9pPr>
    </p:titleStyle>
    <p:bodyStyle>
      <a:lvl1pPr marL="285750" indent="-285750" algn="l" rtl="0" eaLnBrk="0" fontAlgn="base" hangingPunct="0">
        <a:spcBef>
          <a:spcPct val="100000"/>
        </a:spcBef>
        <a:spcAft>
          <a:spcPct val="0"/>
        </a:spcAft>
        <a:buChar char="•"/>
        <a:defRPr sz="3200" b="1">
          <a:solidFill>
            <a:schemeClr val="bg1"/>
          </a:solidFill>
          <a:latin typeface="+mn-lt"/>
          <a:ea typeface="+mn-ea"/>
          <a:cs typeface="+mn-cs"/>
        </a:defRPr>
      </a:lvl1pPr>
      <a:lvl2pPr marL="685800" indent="-228600" algn="l" rtl="0" eaLnBrk="0" fontAlgn="base" hangingPunct="0">
        <a:lnSpc>
          <a:spcPct val="90000"/>
        </a:lnSpc>
        <a:spcBef>
          <a:spcPct val="30000"/>
        </a:spcBef>
        <a:spcAft>
          <a:spcPct val="0"/>
        </a:spcAft>
        <a:buChar char="–"/>
        <a:defRPr sz="1600" b="0">
          <a:solidFill>
            <a:schemeClr val="bg1"/>
          </a:solidFill>
          <a:latin typeface="+mn-lt"/>
        </a:defRPr>
      </a:lvl2pPr>
      <a:lvl3pPr marL="1143000" indent="-228600" algn="l" rtl="0" eaLnBrk="0" fontAlgn="base" hangingPunct="0">
        <a:lnSpc>
          <a:spcPct val="90000"/>
        </a:lnSpc>
        <a:spcBef>
          <a:spcPct val="30000"/>
        </a:spcBef>
        <a:spcAft>
          <a:spcPct val="0"/>
        </a:spcAft>
        <a:buChar char="•"/>
        <a:defRPr sz="1600" b="0">
          <a:solidFill>
            <a:schemeClr val="bg1"/>
          </a:solidFill>
          <a:latin typeface="+mn-lt"/>
        </a:defRPr>
      </a:lvl3pPr>
      <a:lvl4pPr marL="1543050" indent="-171450" algn="l" rtl="0" eaLnBrk="0" fontAlgn="base" hangingPunct="0">
        <a:lnSpc>
          <a:spcPct val="90000"/>
        </a:lnSpc>
        <a:spcBef>
          <a:spcPct val="30000"/>
        </a:spcBef>
        <a:spcAft>
          <a:spcPct val="0"/>
        </a:spcAft>
        <a:buChar char="–"/>
        <a:defRPr sz="1600" b="0">
          <a:solidFill>
            <a:schemeClr val="bg1"/>
          </a:solidFill>
          <a:latin typeface="+mn-lt"/>
        </a:defRPr>
      </a:lvl4pPr>
      <a:lvl5pPr marL="2000250" indent="-171450" algn="l" rtl="0" eaLnBrk="0" fontAlgn="base" hangingPunct="0">
        <a:lnSpc>
          <a:spcPct val="90000"/>
        </a:lnSpc>
        <a:spcBef>
          <a:spcPct val="30000"/>
        </a:spcBef>
        <a:spcAft>
          <a:spcPct val="0"/>
        </a:spcAft>
        <a:buChar char="»"/>
        <a:defRPr sz="1600" b="0">
          <a:solidFill>
            <a:schemeClr val="bg1"/>
          </a:solidFill>
          <a:latin typeface="+mn-lt"/>
        </a:defRPr>
      </a:lvl5pPr>
      <a:lvl6pPr marL="2457450" indent="-171450" algn="l" rtl="0" eaLnBrk="0" fontAlgn="base" hangingPunct="0">
        <a:lnSpc>
          <a:spcPct val="90000"/>
        </a:lnSpc>
        <a:spcBef>
          <a:spcPct val="30000"/>
        </a:spcBef>
        <a:spcAft>
          <a:spcPct val="0"/>
        </a:spcAft>
        <a:defRPr sz="1400">
          <a:solidFill>
            <a:schemeClr val="bg1"/>
          </a:solidFill>
          <a:latin typeface="+mn-lt"/>
        </a:defRPr>
      </a:lvl6pPr>
      <a:lvl7pPr marL="2914650" indent="-171450" algn="l" rtl="0" eaLnBrk="0" fontAlgn="base" hangingPunct="0">
        <a:lnSpc>
          <a:spcPct val="90000"/>
        </a:lnSpc>
        <a:spcBef>
          <a:spcPct val="30000"/>
        </a:spcBef>
        <a:spcAft>
          <a:spcPct val="0"/>
        </a:spcAft>
        <a:defRPr sz="1400">
          <a:solidFill>
            <a:schemeClr val="bg1"/>
          </a:solidFill>
          <a:latin typeface="+mn-lt"/>
        </a:defRPr>
      </a:lvl7pPr>
      <a:lvl8pPr marL="3371850" indent="-171450" algn="l" rtl="0" eaLnBrk="0" fontAlgn="base" hangingPunct="0">
        <a:lnSpc>
          <a:spcPct val="90000"/>
        </a:lnSpc>
        <a:spcBef>
          <a:spcPct val="30000"/>
        </a:spcBef>
        <a:spcAft>
          <a:spcPct val="0"/>
        </a:spcAft>
        <a:defRPr sz="1400">
          <a:solidFill>
            <a:schemeClr val="bg1"/>
          </a:solidFill>
          <a:latin typeface="+mn-lt"/>
        </a:defRPr>
      </a:lvl8pPr>
      <a:lvl9pPr marL="3829050" indent="-171450"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2980"/>
            <a:ext cx="8229600" cy="35079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32675"/>
            <a:ext cx="8229600" cy="541510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52"/>
          <p:cNvSpPr>
            <a:spLocks noChangeArrowheads="1"/>
          </p:cNvSpPr>
          <p:nvPr/>
        </p:nvSpPr>
        <p:spPr bwMode="auto">
          <a:xfrm>
            <a:off x="1169988" y="587030"/>
            <a:ext cx="6765925" cy="42863"/>
          </a:xfrm>
          <a:prstGeom prst="rect">
            <a:avLst/>
          </a:prstGeom>
          <a:solidFill>
            <a:schemeClr val="tx2">
              <a:lumMod val="60000"/>
              <a:lumOff val="40000"/>
            </a:schemeClr>
          </a:solidFill>
          <a:ln w="12700" algn="ctr">
            <a:noFill/>
            <a:miter lim="800000"/>
            <a:headEnd/>
            <a:tailEnd/>
          </a:ln>
          <a:effectLst/>
        </p:spPr>
        <p:txBody>
          <a:bodyPr lIns="90487" tIns="44450" rIns="90487" bIns="44450" anchor="ctr">
            <a:spAutoFit/>
          </a:bodyPr>
          <a:lstStyle/>
          <a:p>
            <a:pPr algn="l" eaLnBrk="0" hangingPunct="0">
              <a:spcBef>
                <a:spcPct val="0"/>
              </a:spcBef>
              <a:defRPr/>
            </a:pPr>
            <a:endParaRPr lang="en-US">
              <a:solidFill>
                <a:srgbClr val="FFFFFF"/>
              </a:solidFill>
            </a:endParaRPr>
          </a:p>
        </p:txBody>
      </p:sp>
      <p:sp>
        <p:nvSpPr>
          <p:cNvPr id="8" name="TextBox 7"/>
          <p:cNvSpPr txBox="1"/>
          <p:nvPr/>
        </p:nvSpPr>
        <p:spPr>
          <a:xfrm>
            <a:off x="7567590" y="6578210"/>
            <a:ext cx="1617302" cy="276999"/>
          </a:xfrm>
          <a:prstGeom prst="rect">
            <a:avLst/>
          </a:prstGeom>
          <a:noFill/>
        </p:spPr>
        <p:txBody>
          <a:bodyPr wrap="none" rtlCol="0">
            <a:spAutoFit/>
          </a:bodyPr>
          <a:lstStyle/>
          <a:p>
            <a:r>
              <a:rPr lang="en-US" sz="1200" dirty="0" smtClean="0">
                <a:solidFill>
                  <a:prstClr val="white"/>
                </a:solidFill>
              </a:rPr>
              <a:t>Socher, Manning, Ng</a:t>
            </a:r>
            <a:endParaRPr lang="en-US" sz="1200" dirty="0">
              <a:solidFill>
                <a:prstClr val="white"/>
              </a:solidFill>
            </a:endParaRPr>
          </a:p>
        </p:txBody>
      </p:sp>
      <p:sp>
        <p:nvSpPr>
          <p:cNvPr id="9" name="TextBox 8"/>
          <p:cNvSpPr txBox="1"/>
          <p:nvPr/>
        </p:nvSpPr>
        <p:spPr>
          <a:xfrm>
            <a:off x="7375565" y="6578210"/>
            <a:ext cx="1774846" cy="261610"/>
          </a:xfrm>
          <a:prstGeom prst="rect">
            <a:avLst/>
          </a:prstGeom>
          <a:noFill/>
        </p:spPr>
        <p:txBody>
          <a:bodyPr wrap="none" rtlCol="0">
            <a:spAutoFit/>
          </a:bodyPr>
          <a:lstStyle/>
          <a:p>
            <a:r>
              <a:rPr lang="en-US" sz="1100" dirty="0" smtClean="0">
                <a:solidFill>
                  <a:prstClr val="black"/>
                </a:solidFill>
              </a:rPr>
              <a:t>Socher, Lin, Ng, Manning</a:t>
            </a:r>
            <a:endParaRPr lang="en-US" sz="1100"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defTabSz="9144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3.png"/><Relationship Id="rId18" Type="http://schemas.openxmlformats.org/officeDocument/2006/relationships/image" Target="../media/image3.png"/><Relationship Id="rId3" Type="http://schemas.openxmlformats.org/officeDocument/2006/relationships/image" Target="../media/image183.jpeg"/><Relationship Id="rId21" Type="http://schemas.openxmlformats.org/officeDocument/2006/relationships/image" Target="../media/image6.png"/><Relationship Id="rId7" Type="http://schemas.openxmlformats.org/officeDocument/2006/relationships/image" Target="../media/image187.png"/><Relationship Id="rId12" Type="http://schemas.openxmlformats.org/officeDocument/2006/relationships/image" Target="../media/image192.jpeg"/><Relationship Id="rId17" Type="http://schemas.openxmlformats.org/officeDocument/2006/relationships/image" Target="../media/image2.jpeg"/><Relationship Id="rId2" Type="http://schemas.openxmlformats.org/officeDocument/2006/relationships/notesSlide" Target="../notesSlides/notesSlide90.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image" Target="../media/image186.jpeg"/><Relationship Id="rId11" Type="http://schemas.openxmlformats.org/officeDocument/2006/relationships/image" Target="../media/image191.jpeg"/><Relationship Id="rId5" Type="http://schemas.openxmlformats.org/officeDocument/2006/relationships/image" Target="../media/image185.jpeg"/><Relationship Id="rId15" Type="http://schemas.openxmlformats.org/officeDocument/2006/relationships/image" Target="../media/image194.png"/><Relationship Id="rId23" Type="http://schemas.openxmlformats.org/officeDocument/2006/relationships/image" Target="../media/image8.png"/><Relationship Id="rId10" Type="http://schemas.openxmlformats.org/officeDocument/2006/relationships/image" Target="../media/image190.jpeg"/><Relationship Id="rId19" Type="http://schemas.openxmlformats.org/officeDocument/2006/relationships/image" Target="../media/image4.png"/><Relationship Id="rId4" Type="http://schemas.openxmlformats.org/officeDocument/2006/relationships/image" Target="../media/image184.jpeg"/><Relationship Id="rId9" Type="http://schemas.openxmlformats.org/officeDocument/2006/relationships/image" Target="../media/image189.png"/><Relationship Id="rId14" Type="http://schemas.openxmlformats.org/officeDocument/2006/relationships/image" Target="../media/image193.jpeg"/><Relationship Id="rId22"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jpeg"/><Relationship Id="rId7"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19.png"/><Relationship Id="rId4" Type="http://schemas.openxmlformats.org/officeDocument/2006/relationships/image" Target="../media/image9.jpeg"/><Relationship Id="rId9" Type="http://schemas.openxmlformats.org/officeDocument/2006/relationships/image" Target="../media/image18.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gif"/><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3" Type="http://schemas.openxmlformats.org/officeDocument/2006/relationships/image" Target="../media/image58.png"/><Relationship Id="rId7" Type="http://schemas.openxmlformats.org/officeDocument/2006/relationships/image" Target="../media/image13.png"/><Relationship Id="rId12" Type="http://schemas.openxmlformats.org/officeDocument/2006/relationships/image" Target="../media/image66.png"/><Relationship Id="rId2" Type="http://schemas.openxmlformats.org/officeDocument/2006/relationships/notesSlide" Target="../notesSlides/notesSlide18.xml"/><Relationship Id="rId16" Type="http://schemas.openxmlformats.org/officeDocument/2006/relationships/image" Target="../media/image70.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5" Type="http://schemas.openxmlformats.org/officeDocument/2006/relationships/image" Target="../media/image69.jpe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8.jpe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0.jpeg"/><Relationship Id="rId18" Type="http://schemas.openxmlformats.org/officeDocument/2006/relationships/image" Target="../media/image76.png"/><Relationship Id="rId26" Type="http://schemas.openxmlformats.org/officeDocument/2006/relationships/image" Target="../media/image84.jpeg"/><Relationship Id="rId3" Type="http://schemas.openxmlformats.org/officeDocument/2006/relationships/image" Target="../media/image65.png"/><Relationship Id="rId21" Type="http://schemas.openxmlformats.org/officeDocument/2006/relationships/image" Target="../media/image79.jpeg"/><Relationship Id="rId7" Type="http://schemas.openxmlformats.org/officeDocument/2006/relationships/image" Target="../media/image69.jpeg"/><Relationship Id="rId12" Type="http://schemas.openxmlformats.org/officeDocument/2006/relationships/image" Target="../media/image71.jpeg"/><Relationship Id="rId17" Type="http://schemas.openxmlformats.org/officeDocument/2006/relationships/image" Target="../media/image75.png"/><Relationship Id="rId25" Type="http://schemas.openxmlformats.org/officeDocument/2006/relationships/image" Target="../media/image83.jpeg"/><Relationship Id="rId2" Type="http://schemas.openxmlformats.org/officeDocument/2006/relationships/notesSlide" Target="../notesSlides/notesSlide19.xml"/><Relationship Id="rId16" Type="http://schemas.openxmlformats.org/officeDocument/2006/relationships/image" Target="../media/image74.png"/><Relationship Id="rId20" Type="http://schemas.openxmlformats.org/officeDocument/2006/relationships/image" Target="../media/image78.jpeg"/><Relationship Id="rId1" Type="http://schemas.openxmlformats.org/officeDocument/2006/relationships/slideLayout" Target="../slideLayouts/slideLayout18.xml"/><Relationship Id="rId6" Type="http://schemas.openxmlformats.org/officeDocument/2006/relationships/image" Target="../media/image68.jpeg"/><Relationship Id="rId11" Type="http://schemas.openxmlformats.org/officeDocument/2006/relationships/image" Target="../media/image64.png"/><Relationship Id="rId24" Type="http://schemas.openxmlformats.org/officeDocument/2006/relationships/image" Target="../media/image82.jpeg"/><Relationship Id="rId5" Type="http://schemas.openxmlformats.org/officeDocument/2006/relationships/image" Target="../media/image67.jpeg"/><Relationship Id="rId15" Type="http://schemas.openxmlformats.org/officeDocument/2006/relationships/image" Target="../media/image73.png"/><Relationship Id="rId23" Type="http://schemas.openxmlformats.org/officeDocument/2006/relationships/image" Target="../media/image81.jpeg"/><Relationship Id="rId10" Type="http://schemas.openxmlformats.org/officeDocument/2006/relationships/image" Target="../media/image63.png"/><Relationship Id="rId19" Type="http://schemas.openxmlformats.org/officeDocument/2006/relationships/image" Target="../media/image77.png"/><Relationship Id="rId4" Type="http://schemas.openxmlformats.org/officeDocument/2006/relationships/image" Target="../media/image66.png"/><Relationship Id="rId9" Type="http://schemas.openxmlformats.org/officeDocument/2006/relationships/image" Target="../media/image62.png"/><Relationship Id="rId14" Type="http://schemas.openxmlformats.org/officeDocument/2006/relationships/image" Target="../media/image72.png"/><Relationship Id="rId22"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57.png"/><Relationship Id="rId3" Type="http://schemas.openxmlformats.org/officeDocument/2006/relationships/image" Target="../media/image87.emf"/><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emf"/><Relationship Id="rId10" Type="http://schemas.openxmlformats.org/officeDocument/2006/relationships/image" Target="../media/image94.png"/><Relationship Id="rId4" Type="http://schemas.openxmlformats.org/officeDocument/2006/relationships/image" Target="../media/image88.emf"/><Relationship Id="rId9"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86.png"/><Relationship Id="rId3" Type="http://schemas.openxmlformats.org/officeDocument/2006/relationships/slideLayout" Target="../slideLayouts/slideLayout18.xml"/><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notesSlide" Target="../notesSlides/notesSlide24.xml"/><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emf"/><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30.xml"/><Relationship Id="rId7"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3.bin"/><Relationship Id="rId3" Type="http://schemas.openxmlformats.org/officeDocument/2006/relationships/notesSlide" Target="../notesSlides/notesSlide31.xml"/><Relationship Id="rId7" Type="http://schemas.openxmlformats.org/officeDocument/2006/relationships/oleObject" Target="../embeddings/oleObject7.bin"/><Relationship Id="rId12"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11.bin"/><Relationship Id="rId5" Type="http://schemas.openxmlformats.org/officeDocument/2006/relationships/oleObject" Target="../embeddings/oleObject5.bin"/><Relationship Id="rId15" Type="http://schemas.openxmlformats.org/officeDocument/2006/relationships/oleObject" Target="../embeddings/oleObject15.bin"/><Relationship Id="rId10" Type="http://schemas.openxmlformats.org/officeDocument/2006/relationships/oleObject" Target="../embeddings/oleObject10.bin"/><Relationship Id="rId4" Type="http://schemas.openxmlformats.org/officeDocument/2006/relationships/oleObject" Target="../embeddings/oleObject4.bin"/><Relationship Id="rId9" Type="http://schemas.openxmlformats.org/officeDocument/2006/relationships/oleObject" Target="../embeddings/oleObject9.bin"/><Relationship Id="rId14" Type="http://schemas.openxmlformats.org/officeDocument/2006/relationships/oleObject" Target="../embeddings/oleObject14.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32.xml"/><Relationship Id="rId7" Type="http://schemas.openxmlformats.org/officeDocument/2006/relationships/oleObject" Target="../embeddings/oleObject19.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33.xml"/><Relationship Id="rId7" Type="http://schemas.openxmlformats.org/officeDocument/2006/relationships/oleObject" Target="../embeddings/oleObject23.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126.png"/><Relationship Id="rId5" Type="http://schemas.openxmlformats.org/officeDocument/2006/relationships/oleObject" Target="../embeddings/oleObject22.bin"/><Relationship Id="rId4" Type="http://schemas.openxmlformats.org/officeDocument/2006/relationships/oleObject" Target="../embeddings/oleObject21.bin"/><Relationship Id="rId9" Type="http://schemas.openxmlformats.org/officeDocument/2006/relationships/oleObject" Target="../embeddings/oleObject25.bin"/></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29.png"/><Relationship Id="rId3" Type="http://schemas.openxmlformats.org/officeDocument/2006/relationships/image" Target="../media/image58.png"/><Relationship Id="rId7" Type="http://schemas.openxmlformats.org/officeDocument/2006/relationships/image" Target="../media/image128.png"/><Relationship Id="rId12"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3.png"/><Relationship Id="rId5" Type="http://schemas.openxmlformats.org/officeDocument/2006/relationships/image" Target="../media/image60.png"/><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13.png"/><Relationship Id="rId14" Type="http://schemas.openxmlformats.org/officeDocument/2006/relationships/image" Target="../media/image130.png"/></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3.png"/><Relationship Id="rId4" Type="http://schemas.openxmlformats.org/officeDocument/2006/relationships/image" Target="../media/image73.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132.png"/></Relationships>
</file>

<file path=ppt/slides/_rels/slide44.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76.png"/><Relationship Id="rId3" Type="http://schemas.openxmlformats.org/officeDocument/2006/relationships/notesSlide" Target="../notesSlides/notesSlide39.xml"/><Relationship Id="rId7" Type="http://schemas.openxmlformats.org/officeDocument/2006/relationships/image" Target="../media/image136.png"/><Relationship Id="rId12" Type="http://schemas.openxmlformats.org/officeDocument/2006/relationships/image" Target="../media/image75.png"/><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135.png"/><Relationship Id="rId11" Type="http://schemas.openxmlformats.org/officeDocument/2006/relationships/image" Target="../media/image74.png"/><Relationship Id="rId5" Type="http://schemas.openxmlformats.org/officeDocument/2006/relationships/oleObject" Target="../embeddings/oleObject27.bin"/><Relationship Id="rId15" Type="http://schemas.openxmlformats.org/officeDocument/2006/relationships/image" Target="../media/image93.png"/><Relationship Id="rId10" Type="http://schemas.openxmlformats.org/officeDocument/2006/relationships/image" Target="../media/image73.png"/><Relationship Id="rId4" Type="http://schemas.openxmlformats.org/officeDocument/2006/relationships/oleObject" Target="../embeddings/oleObject26.bin"/><Relationship Id="rId9" Type="http://schemas.openxmlformats.org/officeDocument/2006/relationships/image" Target="../media/image72.png"/><Relationship Id="rId1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4.xml"/><Relationship Id="rId4" Type="http://schemas.openxmlformats.org/officeDocument/2006/relationships/image" Target="../media/image141.png"/></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5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45.xml"/><Relationship Id="rId1" Type="http://schemas.openxmlformats.org/officeDocument/2006/relationships/slideLayout" Target="../slideLayouts/slideLayout3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2.xml"/><Relationship Id="rId1" Type="http://schemas.openxmlformats.org/officeDocument/2006/relationships/slideLayout" Target="../slideLayouts/slideLayout34.xml"/><Relationship Id="rId5" Type="http://schemas.openxmlformats.org/officeDocument/2006/relationships/image" Target="../media/image161.png"/><Relationship Id="rId4" Type="http://schemas.openxmlformats.org/officeDocument/2006/relationships/image" Target="../media/image160.png"/></Relationships>
</file>

<file path=ppt/slides/_rels/slide6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4.xml"/><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notesSlide" Target="../notesSlides/notesSlide85.xml"/><Relationship Id="rId1" Type="http://schemas.openxmlformats.org/officeDocument/2006/relationships/slideLayout" Target="../slideLayouts/slideLayout34.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98.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86.xml"/><Relationship Id="rId1" Type="http://schemas.openxmlformats.org/officeDocument/2006/relationships/slideLayout" Target="../slideLayouts/slideLayout38.xml"/><Relationship Id="rId6" Type="http://schemas.openxmlformats.org/officeDocument/2006/relationships/image" Target="../media/image178.jpeg"/><Relationship Id="rId5" Type="http://schemas.openxmlformats.org/officeDocument/2006/relationships/image" Target="../media/image177.jpeg"/><Relationship Id="rId10" Type="http://schemas.openxmlformats.org/officeDocument/2006/relationships/image" Target="../media/image182.jpeg"/><Relationship Id="rId4" Type="http://schemas.openxmlformats.org/officeDocument/2006/relationships/image" Target="../media/image176.jpeg"/><Relationship Id="rId9" Type="http://schemas.openxmlformats.org/officeDocument/2006/relationships/image" Target="../media/image181.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228600" y="723900"/>
            <a:ext cx="8699500" cy="1754326"/>
          </a:xfrm>
          <a:prstGeom prst="rect">
            <a:avLst/>
          </a:prstGeom>
          <a:noFill/>
          <a:ln w="9525">
            <a:noFill/>
            <a:miter lim="800000"/>
            <a:headEnd/>
            <a:tailEnd/>
          </a:ln>
        </p:spPr>
        <p:txBody>
          <a:bodyPr>
            <a:spAutoFit/>
          </a:bodyPr>
          <a:lstStyle/>
          <a:p>
            <a:pPr>
              <a:spcBef>
                <a:spcPct val="0"/>
              </a:spcBef>
            </a:pPr>
            <a:r>
              <a:rPr lang="en-US" sz="5400" b="1" dirty="0" smtClean="0">
                <a:solidFill>
                  <a:srgbClr val="FFFFFF"/>
                </a:solidFill>
                <a:latin typeface="Pristina" pitchFamily="66" charset="0"/>
              </a:rPr>
              <a:t>Unsupervised Feature Learning </a:t>
            </a:r>
          </a:p>
          <a:p>
            <a:pPr>
              <a:spcBef>
                <a:spcPct val="0"/>
              </a:spcBef>
            </a:pPr>
            <a:r>
              <a:rPr lang="en-US" sz="5400" b="1" dirty="0" smtClean="0">
                <a:solidFill>
                  <a:srgbClr val="FFFFFF"/>
                </a:solidFill>
                <a:latin typeface="Pristina" pitchFamily="66" charset="0"/>
              </a:rPr>
              <a:t>and Deep Learning</a:t>
            </a:r>
            <a:endParaRPr lang="en-US" sz="5400" b="1" kern="1200" dirty="0">
              <a:solidFill>
                <a:srgbClr val="FFFFFF"/>
              </a:solidFill>
              <a:latin typeface="Pristina" pitchFamily="66" charset="0"/>
              <a:ea typeface="+mn-ea"/>
              <a:cs typeface="+mn-cs"/>
            </a:endParaRPr>
          </a:p>
        </p:txBody>
      </p:sp>
      <p:sp>
        <p:nvSpPr>
          <p:cNvPr id="6149" name="Text Box 10"/>
          <p:cNvSpPr txBox="1">
            <a:spLocks noChangeArrowheads="1"/>
          </p:cNvSpPr>
          <p:nvPr/>
        </p:nvSpPr>
        <p:spPr bwMode="auto">
          <a:xfrm>
            <a:off x="1143000" y="2852925"/>
            <a:ext cx="7021512" cy="830997"/>
          </a:xfrm>
          <a:prstGeom prst="rect">
            <a:avLst/>
          </a:prstGeom>
          <a:noFill/>
          <a:ln w="12700">
            <a:noFill/>
            <a:miter lim="800000"/>
            <a:headEnd/>
            <a:tailEnd/>
          </a:ln>
        </p:spPr>
        <p:txBody>
          <a:bodyPr wrap="square">
            <a:spAutoFit/>
          </a:bodyPr>
          <a:lstStyle/>
          <a:p>
            <a:pPr algn="ctr" rtl="0" eaLnBrk="0" fontAlgn="base" hangingPunct="0">
              <a:spcBef>
                <a:spcPts val="1800"/>
              </a:spcBef>
              <a:spcAft>
                <a:spcPct val="0"/>
              </a:spcAft>
            </a:pPr>
            <a:r>
              <a:rPr lang="en-US" sz="4800" b="1" kern="1200" dirty="0" smtClean="0">
                <a:solidFill>
                  <a:srgbClr val="FFFFFF"/>
                </a:solidFill>
                <a:latin typeface="Pristina" pitchFamily="66" charset="0"/>
                <a:ea typeface="+mn-ea"/>
                <a:cs typeface="+mn-cs"/>
              </a:rPr>
              <a:t>Andrew Ng</a:t>
            </a:r>
            <a:endParaRPr lang="en-US" sz="3200" kern="1200" dirty="0">
              <a:solidFill>
                <a:srgbClr val="FFFFFF"/>
              </a:solidFill>
              <a:latin typeface="Helvetica" pitchFamily="34" charset="0"/>
              <a:ea typeface="+mn-ea"/>
              <a:cs typeface="+mn-cs"/>
            </a:endParaRPr>
          </a:p>
        </p:txBody>
      </p:sp>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148" name="Rectangle 7"/>
          <p:cNvSpPr>
            <a:spLocks noChangeArrowheads="1"/>
          </p:cNvSpPr>
          <p:nvPr/>
        </p:nvSpPr>
        <p:spPr bwMode="auto">
          <a:xfrm>
            <a:off x="1333501" y="4152900"/>
            <a:ext cx="4424195" cy="435374"/>
          </a:xfrm>
          <a:prstGeom prst="rect">
            <a:avLst/>
          </a:prstGeom>
          <a:noFill/>
          <a:ln w="9525">
            <a:noFill/>
            <a:miter lim="800000"/>
            <a:headEnd/>
            <a:tailEnd/>
          </a:ln>
        </p:spPr>
        <p:txBody>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17" name="Text Box 10"/>
          <p:cNvSpPr txBox="1">
            <a:spLocks noChangeArrowheads="1"/>
          </p:cNvSpPr>
          <p:nvPr/>
        </p:nvSpPr>
        <p:spPr bwMode="auto">
          <a:xfrm>
            <a:off x="228600" y="4327033"/>
            <a:ext cx="7021512" cy="369332"/>
          </a:xfrm>
          <a:prstGeom prst="rect">
            <a:avLst/>
          </a:prstGeom>
          <a:noFill/>
          <a:ln w="12700">
            <a:noFill/>
            <a:miter lim="800000"/>
            <a:headEnd/>
            <a:tailEnd/>
          </a:ln>
        </p:spPr>
        <p:txBody>
          <a:bodyPr wrap="square">
            <a:spAutoFit/>
          </a:bodyPr>
          <a:lstStyle/>
          <a:p>
            <a:pPr algn="l" rtl="0" eaLnBrk="0" fontAlgn="base" hangingPunct="0">
              <a:spcBef>
                <a:spcPts val="1800"/>
              </a:spcBef>
              <a:spcAft>
                <a:spcPct val="0"/>
              </a:spcAft>
            </a:pPr>
            <a:r>
              <a:rPr lang="en-US" kern="1200" dirty="0" smtClean="0">
                <a:solidFill>
                  <a:srgbClr val="FFFFFF"/>
                </a:solidFill>
                <a:latin typeface="+mn-lt"/>
                <a:ea typeface="+mn-ea"/>
                <a:cs typeface="+mn-cs"/>
              </a:rPr>
              <a:t>Thanks to:</a:t>
            </a:r>
            <a:endParaRPr lang="en-US" kern="1200" dirty="0">
              <a:solidFill>
                <a:srgbClr val="FFFFFF"/>
              </a:solidFill>
              <a:latin typeface="+mn-lt"/>
              <a:ea typeface="+mn-ea"/>
              <a:cs typeface="+mn-cs"/>
            </a:endParaRPr>
          </a:p>
        </p:txBody>
      </p:sp>
      <p:grpSp>
        <p:nvGrpSpPr>
          <p:cNvPr id="20" name="Group 14"/>
          <p:cNvGrpSpPr/>
          <p:nvPr/>
        </p:nvGrpSpPr>
        <p:grpSpPr>
          <a:xfrm>
            <a:off x="193830" y="4878555"/>
            <a:ext cx="9432222" cy="2314135"/>
            <a:chOff x="-717831" y="4465935"/>
            <a:chExt cx="9926450" cy="2435391"/>
          </a:xfrm>
        </p:grpSpPr>
        <p:grpSp>
          <p:nvGrpSpPr>
            <p:cNvPr id="21" name="Group 17"/>
            <p:cNvGrpSpPr/>
            <p:nvPr/>
          </p:nvGrpSpPr>
          <p:grpSpPr>
            <a:xfrm>
              <a:off x="-717831" y="4465943"/>
              <a:ext cx="9926450" cy="2435383"/>
              <a:chOff x="-717831" y="4942904"/>
              <a:chExt cx="9926450" cy="2435383"/>
            </a:xfrm>
          </p:grpSpPr>
          <p:grpSp>
            <p:nvGrpSpPr>
              <p:cNvPr id="23" name="Group 47"/>
              <p:cNvGrpSpPr/>
              <p:nvPr/>
            </p:nvGrpSpPr>
            <p:grpSpPr>
              <a:xfrm>
                <a:off x="-717831" y="4942904"/>
                <a:ext cx="9926450" cy="2435383"/>
                <a:chOff x="-650618" y="4619555"/>
                <a:chExt cx="11003380" cy="2699598"/>
              </a:xfrm>
            </p:grpSpPr>
            <p:sp>
              <p:nvSpPr>
                <p:cNvPr id="25" name="Rectangle 2"/>
                <p:cNvSpPr>
                  <a:spLocks noChangeArrowheads="1"/>
                </p:cNvSpPr>
                <p:nvPr/>
              </p:nvSpPr>
              <p:spPr bwMode="auto">
                <a:xfrm>
                  <a:off x="8892262" y="6546041"/>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35" name="Text Box 10"/>
                <p:cNvSpPr txBox="1">
                  <a:spLocks noChangeArrowheads="1"/>
                </p:cNvSpPr>
                <p:nvPr/>
              </p:nvSpPr>
              <p:spPr bwMode="auto">
                <a:xfrm>
                  <a:off x="-650618" y="6018906"/>
                  <a:ext cx="10931750" cy="323139"/>
                </a:xfrm>
                <a:prstGeom prst="rect">
                  <a:avLst/>
                </a:prstGeom>
                <a:solidFill>
                  <a:schemeClr val="tx1"/>
                </a:solidFill>
                <a:ln w="12700">
                  <a:noFill/>
                  <a:miter lim="800000"/>
                  <a:headEnd/>
                  <a:tailEnd/>
                </a:ln>
              </p:spPr>
              <p:txBody>
                <a:bodyPr wrap="square">
                  <a:spAutoFit/>
                </a:bodyPr>
                <a:lstStyle/>
                <a:p>
                  <a:pPr algn="l" eaLnBrk="0" hangingPunct="0">
                    <a:spcBef>
                      <a:spcPts val="0"/>
                    </a:spcBef>
                  </a:pPr>
                  <a:r>
                    <a:rPr lang="en-US" sz="1200" kern="1200" dirty="0" smtClean="0">
                      <a:solidFill>
                        <a:schemeClr val="bg1"/>
                      </a:solidFill>
                      <a:latin typeface="+mn-lt"/>
                      <a:ea typeface="+mn-ea"/>
                      <a:cs typeface="+mn-cs"/>
                    </a:rPr>
                    <a:t> Adam Coates          Quoc Le           Honglak Lee    Andrew Maas   Chris Manning  Jiquan Ngiam    </a:t>
                  </a:r>
                  <a:r>
                    <a:rPr lang="en-US" sz="1200" dirty="0" smtClean="0">
                      <a:solidFill>
                        <a:schemeClr val="bg1"/>
                      </a:solidFill>
                    </a:rPr>
                    <a:t>Andrew Saxe</a:t>
                  </a:r>
                  <a:r>
                    <a:rPr lang="en-US" sz="1200" kern="1200" dirty="0" smtClean="0">
                      <a:solidFill>
                        <a:schemeClr val="bg1"/>
                      </a:solidFill>
                      <a:latin typeface="+mn-lt"/>
                      <a:ea typeface="+mn-ea"/>
                      <a:cs typeface="+mn-cs"/>
                    </a:rPr>
                    <a:t>  Richard Socher</a:t>
                  </a:r>
                </a:p>
              </p:txBody>
            </p:sp>
            <p:pic>
              <p:nvPicPr>
                <p:cNvPr id="36" name="Picture 9" descr="honglak"/>
                <p:cNvPicPr>
                  <a:picLocks noChangeAspect="1" noChangeArrowheads="1"/>
                </p:cNvPicPr>
                <p:nvPr/>
              </p:nvPicPr>
              <p:blipFill>
                <a:blip r:embed="rId3" cstate="print"/>
                <a:srcRect l="11301" r="11301"/>
                <a:stretch>
                  <a:fillRect/>
                </a:stretch>
              </p:blipFill>
              <p:spPr bwMode="auto">
                <a:xfrm>
                  <a:off x="2171926"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15" descr="quoc"/>
                <p:cNvPicPr>
                  <a:picLocks noChangeAspect="1" noChangeArrowheads="1"/>
                </p:cNvPicPr>
                <p:nvPr/>
              </p:nvPicPr>
              <p:blipFill>
                <a:blip r:embed="rId4" cstate="print"/>
                <a:srcRect l="1705" r="4264"/>
                <a:stretch>
                  <a:fillRect/>
                </a:stretch>
              </p:blipFill>
              <p:spPr bwMode="auto">
                <a:xfrm>
                  <a:off x="770589"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4253" r="8954"/>
                <a:stretch/>
              </p:blipFill>
              <p:spPr bwMode="auto">
                <a:xfrm>
                  <a:off x="3500203" y="4649107"/>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0622" t="4155" r="32010" b="66507"/>
                <a:stretch/>
              </p:blipFill>
              <p:spPr bwMode="auto">
                <a:xfrm>
                  <a:off x="7075256" y="4629029"/>
                  <a:ext cx="1234577"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 name="Picture 1"/>
                <p:cNvPicPr>
                  <a:picLocks noChangeAspect="1" noChangeArrowheads="1"/>
                </p:cNvPicPr>
                <p:nvPr/>
              </p:nvPicPr>
              <p:blipFill>
                <a:blip r:embed="rId7" cstate="print"/>
                <a:srcRect/>
                <a:stretch>
                  <a:fillRect/>
                </a:stretch>
              </p:blipFill>
              <p:spPr bwMode="auto">
                <a:xfrm>
                  <a:off x="5892253" y="4619555"/>
                  <a:ext cx="1112108" cy="1371600"/>
                </a:xfrm>
                <a:prstGeom prst="rect">
                  <a:avLst/>
                </a:prstGeom>
                <a:noFill/>
                <a:ln w="9525">
                  <a:noFill/>
                  <a:miter lim="800000"/>
                  <a:headEnd/>
                  <a:tailEnd/>
                </a:ln>
              </p:spPr>
            </p:pic>
            <p:pic>
              <p:nvPicPr>
                <p:cNvPr id="41" name="Picture 2"/>
                <p:cNvPicPr>
                  <a:picLocks noChangeAspect="1" noChangeArrowheads="1"/>
                </p:cNvPicPr>
                <p:nvPr/>
              </p:nvPicPr>
              <p:blipFill>
                <a:blip r:embed="rId8" cstate="print"/>
                <a:srcRect/>
                <a:stretch>
                  <a:fillRect/>
                </a:stretch>
              </p:blipFill>
              <p:spPr bwMode="auto">
                <a:xfrm>
                  <a:off x="8399437" y="4619555"/>
                  <a:ext cx="1168869" cy="1371600"/>
                </a:xfrm>
                <a:prstGeom prst="rect">
                  <a:avLst/>
                </a:prstGeom>
                <a:noFill/>
                <a:ln w="9525">
                  <a:noFill/>
                  <a:miter lim="800000"/>
                  <a:headEnd/>
                  <a:tailEnd/>
                </a:ln>
              </p:spPr>
            </p:pic>
          </p:grpSp>
          <p:pic>
            <p:nvPicPr>
              <p:cNvPr id="24" name="Picture 2" descr="http://www-nlp.stanford.edu/~manning/images/chrism2.jpg"/>
              <p:cNvPicPr>
                <a:picLocks noChangeAspect="1" noChangeArrowheads="1"/>
              </p:cNvPicPr>
              <p:nvPr/>
            </p:nvPicPr>
            <p:blipFill>
              <a:blip r:embed="rId9" cstate="print"/>
              <a:srcRect/>
              <a:stretch>
                <a:fillRect/>
              </a:stretch>
            </p:blipFill>
            <p:spPr bwMode="auto">
              <a:xfrm>
                <a:off x="4176438" y="4949890"/>
                <a:ext cx="925829" cy="1234439"/>
              </a:xfrm>
              <a:prstGeom prst="rect">
                <a:avLst/>
              </a:prstGeom>
              <a:noFill/>
            </p:spPr>
          </p:pic>
        </p:grpSp>
        <p:pic>
          <p:nvPicPr>
            <p:cNvPr id="22" name="Picture 2" descr="http://www.stanford.edu/~acoates/adam3.png"/>
            <p:cNvPicPr>
              <a:picLocks noChangeAspect="1" noChangeArrowheads="1"/>
            </p:cNvPicPr>
            <p:nvPr/>
          </p:nvPicPr>
          <p:blipFill>
            <a:blip r:embed="rId10" cstate="print"/>
            <a:srcRect l="9775" t="8804" r="21804" b="27811"/>
            <a:stretch>
              <a:fillRect/>
            </a:stretch>
          </p:blipFill>
          <p:spPr bwMode="auto">
            <a:xfrm>
              <a:off x="-546266" y="4465935"/>
              <a:ext cx="960120" cy="1234439"/>
            </a:xfrm>
            <a:prstGeom prst="rect">
              <a:avLst/>
            </a:prstGeom>
            <a:noFill/>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&amp; Criticisms</a:t>
            </a:r>
            <a:endParaRPr lang="en-US" dirty="0"/>
          </a:p>
        </p:txBody>
      </p:sp>
      <p:sp>
        <p:nvSpPr>
          <p:cNvPr id="3" name="Content Placeholder 2"/>
          <p:cNvSpPr>
            <a:spLocks noGrp="1"/>
          </p:cNvSpPr>
          <p:nvPr>
            <p:ph idx="1"/>
          </p:nvPr>
        </p:nvSpPr>
        <p:spPr>
          <a:xfrm>
            <a:off x="533400" y="740650"/>
            <a:ext cx="8229600" cy="5524500"/>
          </a:xfrm>
        </p:spPr>
        <p:txBody>
          <a:bodyPr/>
          <a:lstStyle/>
          <a:p>
            <a:pPr>
              <a:spcBef>
                <a:spcPts val="1200"/>
              </a:spcBef>
            </a:pPr>
            <a:r>
              <a:rPr lang="en-US" sz="1800" b="0" dirty="0" smtClean="0"/>
              <a:t>You’re learning everything.  It’s better to encode prior knowledge about structure of images (or audio, or text). </a:t>
            </a:r>
          </a:p>
          <a:p>
            <a:pPr>
              <a:spcBef>
                <a:spcPts val="1200"/>
              </a:spcBef>
              <a:buNone/>
            </a:pPr>
            <a:r>
              <a:rPr lang="en-US" sz="1800" b="0" dirty="0" smtClean="0"/>
              <a:t>	A: Wasn’t there a similar machine learning vs. linguists debate in NLP ~20 years ago….  </a:t>
            </a:r>
          </a:p>
          <a:p>
            <a:pPr>
              <a:spcBef>
                <a:spcPts val="1200"/>
              </a:spcBef>
            </a:pPr>
            <a:r>
              <a:rPr lang="en-US" sz="1800" b="0" dirty="0" smtClean="0"/>
              <a:t>Unsupervised feature learning cannot currently do X, where X is: </a:t>
            </a:r>
          </a:p>
          <a:p>
            <a:pPr>
              <a:spcBef>
                <a:spcPts val="1200"/>
              </a:spcBef>
            </a:pPr>
            <a:endParaRPr lang="en-US" sz="200" b="0" dirty="0" smtClean="0"/>
          </a:p>
          <a:p>
            <a:pPr lvl="1">
              <a:spcBef>
                <a:spcPts val="0"/>
              </a:spcBef>
              <a:buNone/>
            </a:pPr>
            <a:r>
              <a:rPr lang="en-US" sz="1800" dirty="0" smtClean="0"/>
              <a:t>Go beyond Gabor (1 layer) features. </a:t>
            </a:r>
          </a:p>
          <a:p>
            <a:pPr lvl="1">
              <a:spcBef>
                <a:spcPts val="0"/>
              </a:spcBef>
              <a:buNone/>
            </a:pPr>
            <a:r>
              <a:rPr lang="en-US" sz="1800" dirty="0" smtClean="0"/>
              <a:t>Work on temporal data (video). </a:t>
            </a:r>
          </a:p>
          <a:p>
            <a:pPr lvl="1">
              <a:spcBef>
                <a:spcPts val="0"/>
              </a:spcBef>
              <a:buNone/>
            </a:pPr>
            <a:r>
              <a:rPr lang="en-US" sz="1800" b="0" dirty="0" smtClean="0"/>
              <a:t>Learn hierarchical representations (compositional semantics).</a:t>
            </a:r>
          </a:p>
          <a:p>
            <a:pPr lvl="1">
              <a:spcBef>
                <a:spcPts val="0"/>
              </a:spcBef>
              <a:buNone/>
            </a:pPr>
            <a:r>
              <a:rPr lang="en-US" sz="1800" dirty="0" smtClean="0"/>
              <a:t>Get state-of-the-art in activity recognition.</a:t>
            </a:r>
            <a:r>
              <a:rPr lang="en-US" sz="1800" b="0" dirty="0" smtClean="0"/>
              <a:t> </a:t>
            </a:r>
          </a:p>
          <a:p>
            <a:pPr lvl="1">
              <a:spcBef>
                <a:spcPts val="0"/>
              </a:spcBef>
              <a:buNone/>
            </a:pPr>
            <a:r>
              <a:rPr lang="en-US" sz="1800" dirty="0" smtClean="0"/>
              <a:t>Get state-of-the-art on image classification.</a:t>
            </a:r>
          </a:p>
          <a:p>
            <a:pPr lvl="1">
              <a:spcBef>
                <a:spcPts val="0"/>
              </a:spcBef>
              <a:buNone/>
            </a:pPr>
            <a:r>
              <a:rPr lang="en-US" sz="1800" b="0" dirty="0" smtClean="0"/>
              <a:t>Get state-of-the-art on object detection.</a:t>
            </a:r>
          </a:p>
          <a:p>
            <a:pPr lvl="1">
              <a:spcBef>
                <a:spcPts val="0"/>
              </a:spcBef>
              <a:buNone/>
            </a:pPr>
            <a:r>
              <a:rPr lang="en-US" sz="1800" dirty="0" smtClean="0"/>
              <a:t>Learn variable-size representations.</a:t>
            </a:r>
          </a:p>
          <a:p>
            <a:pPr marL="283464" lvl="1">
              <a:spcBef>
                <a:spcPts val="0"/>
              </a:spcBef>
              <a:buNone/>
            </a:pPr>
            <a:endParaRPr lang="en-US" sz="1800" dirty="0" smtClean="0"/>
          </a:p>
          <a:p>
            <a:pPr marL="283464" lvl="1">
              <a:spcBef>
                <a:spcPts val="0"/>
              </a:spcBef>
              <a:buNone/>
            </a:pPr>
            <a:r>
              <a:rPr lang="en-US" sz="1800" dirty="0" smtClean="0"/>
              <a:t>    A: Many of these were true, but not anymore (were not fundamental weaknesses).  There’s still work to be done though! </a:t>
            </a:r>
          </a:p>
          <a:p>
            <a:pPr>
              <a:spcBef>
                <a:spcPts val="1200"/>
              </a:spcBef>
            </a:pPr>
            <a:r>
              <a:rPr lang="en-US" sz="1800" b="0" dirty="0" smtClean="0"/>
              <a:t>We don’t understand the learned features. </a:t>
            </a:r>
          </a:p>
          <a:p>
            <a:pPr>
              <a:spcBef>
                <a:spcPts val="1200"/>
              </a:spcBef>
              <a:buNone/>
            </a:pPr>
            <a:r>
              <a:rPr lang="en-US" sz="1800" b="0" dirty="0" smtClean="0"/>
              <a:t>	A: True. Though many vision features are also not really human-understandable (</a:t>
            </a:r>
            <a:r>
              <a:rPr lang="en-US" sz="1800" b="0" dirty="0" err="1" smtClean="0"/>
              <a:t>e.g</a:t>
            </a:r>
            <a:r>
              <a:rPr lang="en-US" sz="1800" b="0" dirty="0" smtClean="0"/>
              <a:t>, concatenations/combinations of different features).</a:t>
            </a:r>
          </a:p>
          <a:p>
            <a:pPr lvl="1">
              <a:spcBef>
                <a:spcPts val="1200"/>
              </a:spcBef>
              <a:buNone/>
            </a:pPr>
            <a:endParaRPr lang="en-US" sz="1800" b="0" dirty="0" smtClean="0"/>
          </a:p>
          <a:p>
            <a:pPr>
              <a:spcBef>
                <a:spcPts val="1200"/>
              </a:spcBef>
              <a:buNone/>
            </a:pPr>
            <a:endParaRPr lang="en-US" sz="1800" b="0" dirty="0" smtClean="0"/>
          </a:p>
          <a:p>
            <a:pPr>
              <a:spcBef>
                <a:spcPts val="1200"/>
              </a:spcBef>
              <a:buNone/>
            </a:pPr>
            <a:endParaRPr lang="en-US" sz="1800" b="0" dirty="0" smtClean="0"/>
          </a:p>
        </p:txBody>
      </p:sp>
      <p:grpSp>
        <p:nvGrpSpPr>
          <p:cNvPr id="4" name="Group 15"/>
          <p:cNvGrpSpPr/>
          <p:nvPr/>
        </p:nvGrpSpPr>
        <p:grpSpPr>
          <a:xfrm>
            <a:off x="1038740" y="2775810"/>
            <a:ext cx="6221610" cy="998530"/>
            <a:chOff x="1038740" y="3889860"/>
            <a:chExt cx="6221610" cy="998530"/>
          </a:xfrm>
        </p:grpSpPr>
        <p:grpSp>
          <p:nvGrpSpPr>
            <p:cNvPr id="9" name="Group 8"/>
            <p:cNvGrpSpPr/>
            <p:nvPr/>
          </p:nvGrpSpPr>
          <p:grpSpPr>
            <a:xfrm>
              <a:off x="1038740" y="3889860"/>
              <a:ext cx="6221610" cy="749050"/>
              <a:chOff x="1038740" y="3889860"/>
              <a:chExt cx="6221610" cy="749050"/>
            </a:xfrm>
          </p:grpSpPr>
          <p:cxnSp>
            <p:nvCxnSpPr>
              <p:cNvPr id="5" name="Straight Connector 4"/>
              <p:cNvCxnSpPr/>
              <p:nvPr/>
            </p:nvCxnSpPr>
            <p:spPr bwMode="auto">
              <a:xfrm>
                <a:off x="1038740" y="3889860"/>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1038740" y="412981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a:off x="1038740" y="438912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1038740" y="4638910"/>
                <a:ext cx="6221610" cy="0"/>
              </a:xfrm>
              <a:prstGeom prst="line">
                <a:avLst/>
              </a:prstGeom>
              <a:noFill/>
              <a:ln w="12700" cap="flat" cmpd="sng" algn="ctr">
                <a:solidFill>
                  <a:srgbClr val="FF0000"/>
                </a:solidFill>
                <a:prstDash val="solid"/>
                <a:round/>
                <a:headEnd type="none" w="med" len="med"/>
                <a:tailEnd type="none" w="med" len="med"/>
              </a:ln>
              <a:effectLst/>
            </p:spPr>
          </p:cxnSp>
        </p:grpSp>
        <p:cxnSp>
          <p:nvCxnSpPr>
            <p:cNvPr id="15" name="Straight Connector 14"/>
            <p:cNvCxnSpPr/>
            <p:nvPr/>
          </p:nvCxnSpPr>
          <p:spPr bwMode="auto">
            <a:xfrm>
              <a:off x="1038740" y="4888390"/>
              <a:ext cx="6221610" cy="0"/>
            </a:xfrm>
            <a:prstGeom prst="line">
              <a:avLst/>
            </a:prstGeom>
            <a:noFill/>
            <a:ln w="12700" cap="flat" cmpd="sng" algn="ctr">
              <a:solidFill>
                <a:srgbClr val="FF0000"/>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6715" y="1854395"/>
            <a:ext cx="7772400" cy="2360612"/>
          </a:xfrm>
        </p:spPr>
        <p:txBody>
          <a:bodyPr/>
          <a:lstStyle/>
          <a:p>
            <a:pPr eaLnBrk="1" hangingPunct="1"/>
            <a:r>
              <a:rPr lang="en-US" sz="6000" dirty="0" smtClean="0">
                <a:solidFill>
                  <a:srgbClr val="0070C0"/>
                </a:solidFill>
              </a:rPr>
              <a:t>Conclusion</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6700" y="838201"/>
            <a:ext cx="5956715" cy="4716676"/>
          </a:xfrm>
          <a:prstGeom prst="rect">
            <a:avLst/>
          </a:prstGeom>
          <a:noFill/>
        </p:spPr>
        <p:txBody>
          <a:bodyPr wrap="square" rtlCol="0">
            <a:spAutoFit/>
          </a:bodyPr>
          <a:lstStyle/>
          <a:p>
            <a:pPr algn="l">
              <a:spcBef>
                <a:spcPts val="0"/>
              </a:spcBef>
              <a:spcAft>
                <a:spcPts val="600"/>
              </a:spcAft>
              <a:buFont typeface="Arial" pitchFamily="34" charset="0"/>
              <a:buChar char="•"/>
            </a:pPr>
            <a:r>
              <a:rPr lang="en-US" dirty="0" smtClean="0">
                <a:solidFill>
                  <a:schemeClr val="bg1"/>
                </a:solidFill>
              </a:rPr>
              <a:t> Unsupervised feature learning. </a:t>
            </a:r>
          </a:p>
          <a:p>
            <a:pPr algn="l">
              <a:spcBef>
                <a:spcPts val="0"/>
              </a:spcBef>
              <a:spcAft>
                <a:spcPts val="600"/>
              </a:spcAft>
              <a:buFont typeface="Arial" pitchFamily="34" charset="0"/>
              <a:buChar char="•"/>
            </a:pPr>
            <a:r>
              <a:rPr lang="en-US" dirty="0" smtClean="0">
                <a:solidFill>
                  <a:schemeClr val="bg1"/>
                </a:solidFill>
              </a:rPr>
              <a:t> Lets learn rather than manually design our features. </a:t>
            </a:r>
          </a:p>
          <a:p>
            <a:pPr algn="l">
              <a:spcBef>
                <a:spcPts val="0"/>
              </a:spcBef>
              <a:spcAft>
                <a:spcPts val="600"/>
              </a:spcAft>
              <a:buFont typeface="Arial" pitchFamily="34" charset="0"/>
              <a:buChar char="•"/>
            </a:pPr>
            <a:r>
              <a:rPr lang="en-US" dirty="0" smtClean="0">
                <a:solidFill>
                  <a:schemeClr val="bg1"/>
                </a:solidFill>
              </a:rPr>
              <a:t> Discover the fundamental computational principles that underlie perception? </a:t>
            </a:r>
          </a:p>
          <a:p>
            <a:pPr algn="l">
              <a:spcBef>
                <a:spcPts val="0"/>
              </a:spcBef>
              <a:spcAft>
                <a:spcPts val="600"/>
              </a:spcAft>
              <a:buFont typeface="Arial" pitchFamily="34" charset="0"/>
              <a:buChar char="•"/>
            </a:pPr>
            <a:r>
              <a:rPr lang="en-US" dirty="0" smtClean="0">
                <a:solidFill>
                  <a:schemeClr val="bg1"/>
                </a:solidFill>
              </a:rPr>
              <a:t> Sparse coding and deep versions very successful on vision and audio tasks.  Other variants for learning recursive representations. </a:t>
            </a:r>
          </a:p>
          <a:p>
            <a:pPr algn="l">
              <a:spcBef>
                <a:spcPts val="0"/>
              </a:spcBef>
              <a:spcAft>
                <a:spcPts val="600"/>
              </a:spcAft>
              <a:buFont typeface="Arial" pitchFamily="34" charset="0"/>
              <a:buChar char="•"/>
            </a:pPr>
            <a:r>
              <a:rPr lang="en-US" dirty="0" smtClean="0">
                <a:solidFill>
                  <a:schemeClr val="bg1"/>
                </a:solidFill>
              </a:rPr>
              <a:t> Online tutorial for applying algorithms: </a:t>
            </a:r>
            <a:br>
              <a:rPr lang="en-US" dirty="0" smtClean="0">
                <a:solidFill>
                  <a:schemeClr val="bg1"/>
                </a:solidFill>
              </a:rPr>
            </a:br>
            <a:r>
              <a:rPr lang="en-US" dirty="0" smtClean="0">
                <a:solidFill>
                  <a:schemeClr val="bg1"/>
                </a:solidFill>
              </a:rPr>
              <a:t>   </a:t>
            </a:r>
            <a:r>
              <a:rPr lang="en-US" dirty="0" smtClean="0">
                <a:solidFill>
                  <a:srgbClr val="00B0F0"/>
                </a:solidFill>
              </a:rPr>
              <a:t>http://ufldl.stanford.edu/wiki</a:t>
            </a:r>
            <a:r>
              <a:rPr lang="en-US" dirty="0" smtClean="0">
                <a:solidFill>
                  <a:schemeClr val="bg1"/>
                </a:solidFill>
              </a:rPr>
              <a:t>, or email me.</a:t>
            </a:r>
          </a:p>
          <a:p>
            <a:pPr algn="l">
              <a:spcBef>
                <a:spcPts val="0"/>
              </a:spcBef>
              <a:spcAft>
                <a:spcPts val="600"/>
              </a:spcAft>
              <a:buFont typeface="Arial" pitchFamily="34" charset="0"/>
              <a:buChar char="•"/>
            </a:pPr>
            <a:endParaRPr lang="en-US" sz="1600" dirty="0" smtClean="0">
              <a:solidFill>
                <a:schemeClr val="bg1"/>
              </a:solidFill>
            </a:endParaRPr>
          </a:p>
          <a:p>
            <a:pPr algn="l">
              <a:spcBef>
                <a:spcPts val="0"/>
              </a:spcBef>
              <a:spcAft>
                <a:spcPts val="600"/>
              </a:spcAft>
              <a:buFont typeface="Arial" pitchFamily="34" charset="0"/>
              <a:buChar char="•"/>
            </a:pPr>
            <a:endParaRPr lang="en-US" sz="1000" dirty="0" smtClean="0">
              <a:solidFill>
                <a:schemeClr val="bg1"/>
              </a:solidFill>
            </a:endParaRPr>
          </a:p>
          <a:p>
            <a:pPr algn="l">
              <a:spcBef>
                <a:spcPts val="0"/>
              </a:spcBef>
              <a:spcAft>
                <a:spcPts val="600"/>
              </a:spcAft>
              <a:buFont typeface="Arial" pitchFamily="34" charset="0"/>
              <a:buChar char="•"/>
            </a:pPr>
            <a:endParaRPr lang="en-US" sz="1050" dirty="0" smtClean="0">
              <a:solidFill>
                <a:schemeClr val="bg1"/>
              </a:solidFill>
            </a:endParaRPr>
          </a:p>
          <a:p>
            <a:pPr algn="l">
              <a:spcBef>
                <a:spcPts val="0"/>
              </a:spcBef>
              <a:spcAft>
                <a:spcPts val="600"/>
              </a:spcAft>
            </a:pPr>
            <a:r>
              <a:rPr lang="en-US" dirty="0" smtClean="0">
                <a:solidFill>
                  <a:schemeClr val="bg1"/>
                </a:solidFill>
              </a:rPr>
              <a:t>Thanks to:</a:t>
            </a:r>
          </a:p>
          <a:p>
            <a:pPr algn="l">
              <a:spcBef>
                <a:spcPts val="0"/>
              </a:spcBef>
              <a:spcAft>
                <a:spcPts val="600"/>
              </a:spcAft>
            </a:pPr>
            <a:endParaRPr lang="en-US" dirty="0" smtClean="0">
              <a:solidFill>
                <a:schemeClr val="bg1"/>
              </a:solidFill>
            </a:endParaRPr>
          </a:p>
          <a:p>
            <a:pPr algn="l">
              <a:spcBef>
                <a:spcPts val="0"/>
              </a:spcBef>
              <a:spcAft>
                <a:spcPts val="600"/>
              </a:spcAft>
            </a:pPr>
            <a:r>
              <a:rPr lang="en-US" dirty="0" smtClean="0">
                <a:solidFill>
                  <a:schemeClr val="bg1"/>
                </a:solidFill>
              </a:rPr>
              <a:t> </a:t>
            </a:r>
          </a:p>
        </p:txBody>
      </p:sp>
      <p:sp>
        <p:nvSpPr>
          <p:cNvPr id="2" name="Title 1"/>
          <p:cNvSpPr>
            <a:spLocks noGrp="1"/>
          </p:cNvSpPr>
          <p:nvPr>
            <p:ph type="title"/>
          </p:nvPr>
        </p:nvSpPr>
        <p:spPr/>
        <p:txBody>
          <a:bodyPr/>
          <a:lstStyle/>
          <a:p>
            <a:r>
              <a:rPr lang="en-US" dirty="0" smtClean="0"/>
              <a:t>Unsupervised feature learning summary</a:t>
            </a:r>
            <a:endParaRPr lang="en-US" dirty="0"/>
          </a:p>
        </p:txBody>
      </p:sp>
      <p:pic>
        <p:nvPicPr>
          <p:cNvPr id="1513474" name="Picture 2" descr="C:\Users\ang\Desktop\Vision.jpg"/>
          <p:cNvPicPr>
            <a:picLocks noChangeAspect="1" noChangeArrowheads="1"/>
          </p:cNvPicPr>
          <p:nvPr/>
        </p:nvPicPr>
        <p:blipFill>
          <a:blip r:embed="rId3" cstate="print"/>
          <a:srcRect/>
          <a:stretch>
            <a:fillRect/>
          </a:stretch>
        </p:blipFill>
        <p:spPr bwMode="auto">
          <a:xfrm>
            <a:off x="9525000" y="1295400"/>
            <a:ext cx="2247900" cy="1518127"/>
          </a:xfrm>
          <a:prstGeom prst="rect">
            <a:avLst/>
          </a:prstGeom>
          <a:noFill/>
        </p:spPr>
      </p:pic>
      <p:pic>
        <p:nvPicPr>
          <p:cNvPr id="1513475" name="Picture 3" descr="C:\Users\ang\Desktop\Audio.jpg"/>
          <p:cNvPicPr>
            <a:picLocks noChangeAspect="1" noChangeArrowheads="1"/>
          </p:cNvPicPr>
          <p:nvPr/>
        </p:nvPicPr>
        <p:blipFill>
          <a:blip r:embed="rId4" cstate="print"/>
          <a:srcRect/>
          <a:stretch>
            <a:fillRect/>
          </a:stretch>
        </p:blipFill>
        <p:spPr bwMode="auto">
          <a:xfrm>
            <a:off x="12268200" y="1219200"/>
            <a:ext cx="2720085" cy="1676400"/>
          </a:xfrm>
          <a:prstGeom prst="rect">
            <a:avLst/>
          </a:prstGeom>
          <a:noFill/>
        </p:spPr>
      </p:pic>
      <p:pic>
        <p:nvPicPr>
          <p:cNvPr id="1513476" name="Picture 4" descr="C:\Users\ang\Desktop\CDBN-audio.jpg"/>
          <p:cNvPicPr>
            <a:picLocks noChangeAspect="1" noChangeArrowheads="1"/>
          </p:cNvPicPr>
          <p:nvPr/>
        </p:nvPicPr>
        <p:blipFill>
          <a:blip r:embed="rId5" cstate="print"/>
          <a:srcRect/>
          <a:stretch>
            <a:fillRect/>
          </a:stretch>
        </p:blipFill>
        <p:spPr bwMode="auto">
          <a:xfrm>
            <a:off x="10832015" y="4158695"/>
            <a:ext cx="1322019" cy="1152150"/>
          </a:xfrm>
          <a:prstGeom prst="rect">
            <a:avLst/>
          </a:prstGeom>
          <a:noFill/>
        </p:spPr>
      </p:pic>
      <p:pic>
        <p:nvPicPr>
          <p:cNvPr id="1513477" name="Picture 5" descr="C:\Users\ang\Desktop\facefeatures.jpg"/>
          <p:cNvPicPr>
            <a:picLocks noChangeAspect="1" noChangeArrowheads="1"/>
          </p:cNvPicPr>
          <p:nvPr/>
        </p:nvPicPr>
        <p:blipFill>
          <a:blip r:embed="rId6" cstate="print"/>
          <a:srcRect/>
          <a:stretch>
            <a:fillRect/>
          </a:stretch>
        </p:blipFill>
        <p:spPr bwMode="auto">
          <a:xfrm>
            <a:off x="6108200" y="1892800"/>
            <a:ext cx="1185893" cy="2420081"/>
          </a:xfrm>
          <a:prstGeom prst="rect">
            <a:avLst/>
          </a:prstGeom>
          <a:noFill/>
        </p:spPr>
      </p:pic>
      <p:grpSp>
        <p:nvGrpSpPr>
          <p:cNvPr id="3" name="Group 4"/>
          <p:cNvGrpSpPr>
            <a:grpSpLocks/>
          </p:cNvGrpSpPr>
          <p:nvPr/>
        </p:nvGrpSpPr>
        <p:grpSpPr bwMode="auto">
          <a:xfrm>
            <a:off x="6077625" y="817460"/>
            <a:ext cx="3066375" cy="952500"/>
            <a:chOff x="1066" y="3370"/>
            <a:chExt cx="2886" cy="792"/>
          </a:xfrm>
        </p:grpSpPr>
        <p:sp>
          <p:nvSpPr>
            <p:cNvPr id="22" name="Rectangle 5"/>
            <p:cNvSpPr>
              <a:spLocks noChangeArrowheads="1"/>
            </p:cNvSpPr>
            <p:nvPr/>
          </p:nvSpPr>
          <p:spPr bwMode="auto">
            <a:xfrm>
              <a:off x="1066" y="3370"/>
              <a:ext cx="1331" cy="754"/>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23" name="Picture 6"/>
            <p:cNvPicPr>
              <a:picLocks noChangeAspect="1" noChangeArrowheads="1"/>
            </p:cNvPicPr>
            <p:nvPr/>
          </p:nvPicPr>
          <p:blipFill>
            <a:blip r:embed="rId7" cstate="print"/>
            <a:srcRect/>
            <a:stretch>
              <a:fillRect/>
            </a:stretch>
          </p:blipFill>
          <p:spPr bwMode="auto">
            <a:xfrm>
              <a:off x="1155" y="3454"/>
              <a:ext cx="335" cy="167"/>
            </a:xfrm>
            <a:prstGeom prst="rect">
              <a:avLst/>
            </a:prstGeom>
            <a:noFill/>
            <a:ln w="12700" algn="ctr">
              <a:noFill/>
              <a:miter lim="800000"/>
              <a:headEnd/>
              <a:tailEnd/>
            </a:ln>
          </p:spPr>
        </p:pic>
        <p:pic>
          <p:nvPicPr>
            <p:cNvPr id="24" name="Picture 7"/>
            <p:cNvPicPr>
              <a:picLocks noChangeAspect="1" noChangeArrowheads="1"/>
            </p:cNvPicPr>
            <p:nvPr/>
          </p:nvPicPr>
          <p:blipFill>
            <a:blip r:embed="rId8" cstate="print"/>
            <a:srcRect/>
            <a:stretch>
              <a:fillRect/>
            </a:stretch>
          </p:blipFill>
          <p:spPr bwMode="auto">
            <a:xfrm>
              <a:off x="1981" y="3460"/>
              <a:ext cx="319" cy="212"/>
            </a:xfrm>
            <a:prstGeom prst="rect">
              <a:avLst/>
            </a:prstGeom>
            <a:noFill/>
            <a:ln w="12700" algn="ctr">
              <a:noFill/>
              <a:miter lim="800000"/>
              <a:headEnd/>
              <a:tailEnd/>
            </a:ln>
          </p:spPr>
        </p:pic>
        <p:pic>
          <p:nvPicPr>
            <p:cNvPr id="25" name="Picture 8"/>
            <p:cNvPicPr>
              <a:picLocks noChangeAspect="1" noChangeArrowheads="1"/>
            </p:cNvPicPr>
            <p:nvPr/>
          </p:nvPicPr>
          <p:blipFill>
            <a:blip r:embed="rId9" cstate="print"/>
            <a:srcRect/>
            <a:stretch>
              <a:fillRect/>
            </a:stretch>
          </p:blipFill>
          <p:spPr bwMode="auto">
            <a:xfrm>
              <a:off x="1983" y="3717"/>
              <a:ext cx="319" cy="213"/>
            </a:xfrm>
            <a:prstGeom prst="rect">
              <a:avLst/>
            </a:prstGeom>
            <a:noFill/>
            <a:ln w="12700" algn="ctr">
              <a:noFill/>
              <a:miter lim="800000"/>
              <a:headEnd/>
              <a:tailEnd/>
            </a:ln>
          </p:spPr>
        </p:pic>
        <p:pic>
          <p:nvPicPr>
            <p:cNvPr id="26" name="Picture 9"/>
            <p:cNvPicPr>
              <a:picLocks noChangeAspect="1" noChangeArrowheads="1"/>
            </p:cNvPicPr>
            <p:nvPr/>
          </p:nvPicPr>
          <p:blipFill>
            <a:blip r:embed="rId10" cstate="print"/>
            <a:srcRect/>
            <a:stretch>
              <a:fillRect/>
            </a:stretch>
          </p:blipFill>
          <p:spPr bwMode="auto">
            <a:xfrm>
              <a:off x="1567" y="3706"/>
              <a:ext cx="335" cy="224"/>
            </a:xfrm>
            <a:prstGeom prst="rect">
              <a:avLst/>
            </a:prstGeom>
            <a:noFill/>
            <a:ln w="12700" algn="ctr">
              <a:noFill/>
              <a:miter lim="800000"/>
              <a:headEnd/>
              <a:tailEnd/>
            </a:ln>
          </p:spPr>
        </p:pic>
        <p:sp>
          <p:nvSpPr>
            <p:cNvPr id="27" name="Text Box 10"/>
            <p:cNvSpPr txBox="1">
              <a:spLocks noChangeArrowheads="1"/>
            </p:cNvSpPr>
            <p:nvPr/>
          </p:nvSpPr>
          <p:spPr bwMode="auto">
            <a:xfrm>
              <a:off x="1280" y="3940"/>
              <a:ext cx="898" cy="222"/>
            </a:xfrm>
            <a:prstGeom prst="rect">
              <a:avLst/>
            </a:prstGeom>
            <a:noFill/>
            <a:ln w="12700" algn="ctr">
              <a:noFill/>
              <a:miter lim="800000"/>
              <a:headEnd/>
              <a:tailEnd/>
            </a:ln>
          </p:spPr>
          <p:txBody>
            <a:bodyPr wrap="none">
              <a:spAutoFit/>
            </a:bodyPr>
            <a:lstStyle/>
            <a:p>
              <a:pPr algn="l">
                <a:spcBef>
                  <a:spcPct val="0"/>
                </a:spcBef>
              </a:pPr>
              <a:r>
                <a:rPr lang="en-US" sz="900" dirty="0">
                  <a:latin typeface="Arial" charset="0"/>
                </a:rPr>
                <a:t>Natural scenes</a:t>
              </a:r>
            </a:p>
          </p:txBody>
        </p:sp>
        <p:pic>
          <p:nvPicPr>
            <p:cNvPr id="28" name="Picture 11"/>
            <p:cNvPicPr>
              <a:picLocks noChangeAspect="1" noChangeArrowheads="1"/>
            </p:cNvPicPr>
            <p:nvPr/>
          </p:nvPicPr>
          <p:blipFill>
            <a:blip r:embed="rId11" cstate="print"/>
            <a:srcRect/>
            <a:stretch>
              <a:fillRect/>
            </a:stretch>
          </p:blipFill>
          <p:spPr bwMode="auto">
            <a:xfrm>
              <a:off x="1145" y="3713"/>
              <a:ext cx="331" cy="221"/>
            </a:xfrm>
            <a:prstGeom prst="rect">
              <a:avLst/>
            </a:prstGeom>
            <a:noFill/>
            <a:ln w="12700" algn="ctr">
              <a:noFill/>
              <a:miter lim="800000"/>
              <a:headEnd/>
              <a:tailEnd/>
            </a:ln>
          </p:spPr>
        </p:pic>
        <p:grpSp>
          <p:nvGrpSpPr>
            <p:cNvPr id="4" name="Group 12"/>
            <p:cNvGrpSpPr>
              <a:grpSpLocks/>
            </p:cNvGrpSpPr>
            <p:nvPr/>
          </p:nvGrpSpPr>
          <p:grpSpPr bwMode="auto">
            <a:xfrm>
              <a:off x="2500" y="3418"/>
              <a:ext cx="653" cy="618"/>
              <a:chOff x="2694" y="3515"/>
              <a:chExt cx="653" cy="618"/>
            </a:xfrm>
          </p:grpSpPr>
          <p:sp>
            <p:nvSpPr>
              <p:cNvPr id="35" name="Rectangle 13"/>
              <p:cNvSpPr>
                <a:spLocks noChangeArrowheads="1"/>
              </p:cNvSpPr>
              <p:nvPr/>
            </p:nvSpPr>
            <p:spPr bwMode="auto">
              <a:xfrm>
                <a:off x="2694" y="3515"/>
                <a:ext cx="653" cy="58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6" name="Picture 14"/>
              <p:cNvPicPr>
                <a:picLocks noChangeAspect="1" noChangeArrowheads="1"/>
              </p:cNvPicPr>
              <p:nvPr/>
            </p:nvPicPr>
            <p:blipFill>
              <a:blip r:embed="rId12" cstate="print"/>
              <a:srcRect/>
              <a:stretch>
                <a:fillRect/>
              </a:stretch>
            </p:blipFill>
            <p:spPr bwMode="auto">
              <a:xfrm>
                <a:off x="2791" y="3587"/>
                <a:ext cx="459" cy="308"/>
              </a:xfrm>
              <a:prstGeom prst="rect">
                <a:avLst/>
              </a:prstGeom>
              <a:noFill/>
              <a:ln w="12700" algn="ctr">
                <a:noFill/>
                <a:miter lim="800000"/>
                <a:headEnd/>
                <a:tailEnd/>
              </a:ln>
            </p:spPr>
          </p:pic>
          <p:sp>
            <p:nvSpPr>
              <p:cNvPr id="37" name="Text Box 15"/>
              <p:cNvSpPr txBox="1">
                <a:spLocks noChangeArrowheads="1"/>
              </p:cNvSpPr>
              <p:nvPr/>
            </p:nvSpPr>
            <p:spPr bwMode="auto">
              <a:xfrm>
                <a:off x="2799" y="3926"/>
                <a:ext cx="387" cy="207"/>
              </a:xfrm>
              <a:prstGeom prst="rect">
                <a:avLst/>
              </a:prstGeom>
              <a:noFill/>
              <a:ln w="12700" algn="ctr">
                <a:noFill/>
                <a:miter lim="800000"/>
                <a:headEnd/>
                <a:tailEnd/>
              </a:ln>
            </p:spPr>
            <p:txBody>
              <a:bodyPr>
                <a:spAutoFit/>
              </a:bodyPr>
              <a:lstStyle/>
              <a:p>
                <a:pPr>
                  <a:spcBef>
                    <a:spcPct val="0"/>
                  </a:spcBef>
                </a:pPr>
                <a:r>
                  <a:rPr lang="en-US" sz="800">
                    <a:latin typeface="Arial" charset="0"/>
                  </a:rPr>
                  <a:t>Car</a:t>
                </a:r>
              </a:p>
            </p:txBody>
          </p:sp>
        </p:grpSp>
        <p:grpSp>
          <p:nvGrpSpPr>
            <p:cNvPr id="5" name="Group 16"/>
            <p:cNvGrpSpPr>
              <a:grpSpLocks/>
            </p:cNvGrpSpPr>
            <p:nvPr/>
          </p:nvGrpSpPr>
          <p:grpSpPr bwMode="auto">
            <a:xfrm>
              <a:off x="3274" y="3418"/>
              <a:ext cx="678" cy="594"/>
              <a:chOff x="3274" y="3418"/>
              <a:chExt cx="678" cy="594"/>
            </a:xfrm>
          </p:grpSpPr>
          <p:sp>
            <p:nvSpPr>
              <p:cNvPr id="32" name="Rectangle 17"/>
              <p:cNvSpPr>
                <a:spLocks noChangeArrowheads="1"/>
              </p:cNvSpPr>
              <p:nvPr/>
            </p:nvSpPr>
            <p:spPr bwMode="auto">
              <a:xfrm>
                <a:off x="3274" y="3418"/>
                <a:ext cx="678" cy="569"/>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3" name="Picture 18"/>
              <p:cNvPicPr>
                <a:picLocks noChangeAspect="1" noChangeArrowheads="1"/>
              </p:cNvPicPr>
              <p:nvPr/>
            </p:nvPicPr>
            <p:blipFill>
              <a:blip r:embed="rId13" cstate="print"/>
              <a:srcRect/>
              <a:stretch>
                <a:fillRect/>
              </a:stretch>
            </p:blipFill>
            <p:spPr bwMode="auto">
              <a:xfrm>
                <a:off x="3347" y="3491"/>
                <a:ext cx="508" cy="296"/>
              </a:xfrm>
              <a:prstGeom prst="rect">
                <a:avLst/>
              </a:prstGeom>
              <a:noFill/>
              <a:ln w="12700" algn="ctr">
                <a:noFill/>
                <a:miter lim="800000"/>
                <a:headEnd/>
                <a:tailEnd/>
              </a:ln>
            </p:spPr>
          </p:pic>
          <p:sp>
            <p:nvSpPr>
              <p:cNvPr id="34" name="Text Box 19"/>
              <p:cNvSpPr txBox="1">
                <a:spLocks noChangeArrowheads="1"/>
              </p:cNvSpPr>
              <p:nvPr/>
            </p:nvSpPr>
            <p:spPr bwMode="auto">
              <a:xfrm>
                <a:off x="3307" y="3805"/>
                <a:ext cx="642" cy="207"/>
              </a:xfrm>
              <a:prstGeom prst="rect">
                <a:avLst/>
              </a:prstGeom>
              <a:noFill/>
              <a:ln w="12700" algn="ctr">
                <a:noFill/>
                <a:miter lim="800000"/>
                <a:headEnd/>
                <a:tailEnd/>
              </a:ln>
            </p:spPr>
            <p:txBody>
              <a:bodyPr wrap="none">
                <a:spAutoFit/>
              </a:bodyPr>
              <a:lstStyle/>
              <a:p>
                <a:pPr algn="l">
                  <a:spcBef>
                    <a:spcPct val="0"/>
                  </a:spcBef>
                </a:pPr>
                <a:r>
                  <a:rPr lang="en-US" sz="800" dirty="0">
                    <a:latin typeface="Arial" charset="0"/>
                  </a:rPr>
                  <a:t>Motorcycle</a:t>
                </a:r>
              </a:p>
            </p:txBody>
          </p:sp>
        </p:grpSp>
        <p:pic>
          <p:nvPicPr>
            <p:cNvPr id="31" name="Picture 20"/>
            <p:cNvPicPr>
              <a:picLocks noChangeAspect="1" noChangeArrowheads="1"/>
            </p:cNvPicPr>
            <p:nvPr/>
          </p:nvPicPr>
          <p:blipFill>
            <a:blip r:embed="rId14" cstate="print"/>
            <a:srcRect/>
            <a:stretch>
              <a:fillRect/>
            </a:stretch>
          </p:blipFill>
          <p:spPr bwMode="auto">
            <a:xfrm>
              <a:off x="1574" y="3442"/>
              <a:ext cx="338" cy="218"/>
            </a:xfrm>
            <a:prstGeom prst="rect">
              <a:avLst/>
            </a:prstGeom>
            <a:noFill/>
            <a:ln w="25400" algn="ctr">
              <a:noFill/>
              <a:miter lim="800000"/>
              <a:headEnd/>
              <a:tailEnd/>
            </a:ln>
          </p:spPr>
        </p:pic>
      </p:grpSp>
      <p:cxnSp>
        <p:nvCxnSpPr>
          <p:cNvPr id="39" name="Straight Connector 38"/>
          <p:cNvCxnSpPr/>
          <p:nvPr/>
        </p:nvCxnSpPr>
        <p:spPr bwMode="auto">
          <a:xfrm>
            <a:off x="228600" y="4419600"/>
            <a:ext cx="8686800" cy="38100"/>
          </a:xfrm>
          <a:prstGeom prst="line">
            <a:avLst/>
          </a:prstGeom>
          <a:noFill/>
          <a:ln w="38100" cap="flat" cmpd="sng" algn="ctr">
            <a:solidFill>
              <a:schemeClr val="bg1"/>
            </a:solidFill>
            <a:prstDash val="solid"/>
            <a:round/>
            <a:headEnd type="none" w="med" len="med"/>
            <a:tailEnd type="none" w="med" len="med"/>
          </a:ln>
          <a:effectLst/>
        </p:spPr>
      </p:cxnSp>
      <p:grpSp>
        <p:nvGrpSpPr>
          <p:cNvPr id="9" name="Group 40"/>
          <p:cNvGrpSpPr/>
          <p:nvPr/>
        </p:nvGrpSpPr>
        <p:grpSpPr>
          <a:xfrm>
            <a:off x="7490780" y="2276849"/>
            <a:ext cx="1499600" cy="1179887"/>
            <a:chOff x="9098106" y="3178603"/>
            <a:chExt cx="1943884" cy="1549798"/>
          </a:xfrm>
        </p:grpSpPr>
        <p:pic>
          <p:nvPicPr>
            <p:cNvPr id="38" name="Picture 1" descr="C:\Users\ang\Desktop\foo.png"/>
            <p:cNvPicPr>
              <a:picLocks noChangeAspect="1" noChangeArrowheads="1"/>
            </p:cNvPicPr>
            <p:nvPr/>
          </p:nvPicPr>
          <p:blipFill>
            <a:blip r:embed="rId15" cstate="print"/>
            <a:srcRect/>
            <a:stretch>
              <a:fillRect/>
            </a:stretch>
          </p:blipFill>
          <p:spPr bwMode="auto">
            <a:xfrm>
              <a:off x="9098106" y="3229048"/>
              <a:ext cx="1943884" cy="1499353"/>
            </a:xfrm>
            <a:prstGeom prst="rect">
              <a:avLst/>
            </a:prstGeom>
            <a:noFill/>
          </p:spPr>
        </p:pic>
        <p:sp>
          <p:nvSpPr>
            <p:cNvPr id="40" name="Rectangle 39"/>
            <p:cNvSpPr/>
            <p:nvPr/>
          </p:nvSpPr>
          <p:spPr bwMode="auto">
            <a:xfrm>
              <a:off x="9155624" y="3178603"/>
              <a:ext cx="537670" cy="38405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41" name="Group 14"/>
          <p:cNvGrpSpPr/>
          <p:nvPr/>
        </p:nvGrpSpPr>
        <p:grpSpPr>
          <a:xfrm>
            <a:off x="193830" y="5157225"/>
            <a:ext cx="9370820" cy="1819751"/>
            <a:chOff x="-717831" y="4465935"/>
            <a:chExt cx="9861831" cy="1915102"/>
          </a:xfrm>
        </p:grpSpPr>
        <p:grpSp>
          <p:nvGrpSpPr>
            <p:cNvPr id="42" name="Group 17"/>
            <p:cNvGrpSpPr/>
            <p:nvPr/>
          </p:nvGrpSpPr>
          <p:grpSpPr>
            <a:xfrm>
              <a:off x="-717831" y="4465943"/>
              <a:ext cx="9861831" cy="1915103"/>
              <a:chOff x="-717831" y="4942904"/>
              <a:chExt cx="9861831" cy="1915103"/>
            </a:xfrm>
          </p:grpSpPr>
          <p:grpSp>
            <p:nvGrpSpPr>
              <p:cNvPr id="44" name="Group 47"/>
              <p:cNvGrpSpPr/>
              <p:nvPr/>
            </p:nvGrpSpPr>
            <p:grpSpPr>
              <a:xfrm>
                <a:off x="-717831" y="4942904"/>
                <a:ext cx="9861831" cy="1915103"/>
                <a:chOff x="-650618" y="4619555"/>
                <a:chExt cx="10931750" cy="2122873"/>
              </a:xfrm>
            </p:grpSpPr>
            <p:sp>
              <p:nvSpPr>
                <p:cNvPr id="46" name="Rectangle 2"/>
                <p:cNvSpPr>
                  <a:spLocks noChangeArrowheads="1"/>
                </p:cNvSpPr>
                <p:nvPr/>
              </p:nvSpPr>
              <p:spPr bwMode="auto">
                <a:xfrm>
                  <a:off x="8820632" y="5969316"/>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47" name="Text Box 10"/>
                <p:cNvSpPr txBox="1">
                  <a:spLocks noChangeArrowheads="1"/>
                </p:cNvSpPr>
                <p:nvPr/>
              </p:nvSpPr>
              <p:spPr bwMode="auto">
                <a:xfrm>
                  <a:off x="-650618" y="6018906"/>
                  <a:ext cx="10931750" cy="323139"/>
                </a:xfrm>
                <a:prstGeom prst="rect">
                  <a:avLst/>
                </a:prstGeom>
                <a:solidFill>
                  <a:schemeClr val="tx1"/>
                </a:solidFill>
                <a:ln w="12700">
                  <a:noFill/>
                  <a:miter lim="800000"/>
                  <a:headEnd/>
                  <a:tailEnd/>
                </a:ln>
              </p:spPr>
              <p:txBody>
                <a:bodyPr wrap="square">
                  <a:spAutoFit/>
                </a:bodyPr>
                <a:lstStyle/>
                <a:p>
                  <a:pPr algn="l" eaLnBrk="0" hangingPunct="0">
                    <a:spcBef>
                      <a:spcPts val="0"/>
                    </a:spcBef>
                  </a:pPr>
                  <a:r>
                    <a:rPr lang="en-US" sz="1200" kern="1200" dirty="0" smtClean="0">
                      <a:solidFill>
                        <a:schemeClr val="bg1"/>
                      </a:solidFill>
                      <a:latin typeface="+mn-lt"/>
                      <a:ea typeface="+mn-ea"/>
                      <a:cs typeface="+mn-cs"/>
                    </a:rPr>
                    <a:t> Adam Coates          Quoc Le           Honglak Lee    Andrew Maas   Chris Manning  Jiquan Ngiam    </a:t>
                  </a:r>
                  <a:r>
                    <a:rPr lang="en-US" sz="1200" dirty="0" smtClean="0">
                      <a:solidFill>
                        <a:schemeClr val="bg1"/>
                      </a:solidFill>
                    </a:rPr>
                    <a:t>Andrew Saxe</a:t>
                  </a:r>
                  <a:r>
                    <a:rPr lang="en-US" sz="1200" kern="1200" dirty="0" smtClean="0">
                      <a:solidFill>
                        <a:schemeClr val="bg1"/>
                      </a:solidFill>
                      <a:latin typeface="+mn-lt"/>
                      <a:ea typeface="+mn-ea"/>
                      <a:cs typeface="+mn-cs"/>
                    </a:rPr>
                    <a:t>  Richard Socher</a:t>
                  </a:r>
                </a:p>
              </p:txBody>
            </p:sp>
            <p:pic>
              <p:nvPicPr>
                <p:cNvPr id="48" name="Picture 9" descr="honglak"/>
                <p:cNvPicPr>
                  <a:picLocks noChangeAspect="1" noChangeArrowheads="1"/>
                </p:cNvPicPr>
                <p:nvPr/>
              </p:nvPicPr>
              <p:blipFill>
                <a:blip r:embed="rId16" cstate="print"/>
                <a:srcRect l="11301" r="11301"/>
                <a:stretch>
                  <a:fillRect/>
                </a:stretch>
              </p:blipFill>
              <p:spPr bwMode="auto">
                <a:xfrm>
                  <a:off x="2171926"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7" name="Picture 15" descr="quoc"/>
                <p:cNvPicPr>
                  <a:picLocks noChangeAspect="1" noChangeArrowheads="1"/>
                </p:cNvPicPr>
                <p:nvPr/>
              </p:nvPicPr>
              <p:blipFill>
                <a:blip r:embed="rId17" cstate="print"/>
                <a:srcRect l="1705" r="4264"/>
                <a:stretch>
                  <a:fillRect/>
                </a:stretch>
              </p:blipFill>
              <p:spPr bwMode="auto">
                <a:xfrm>
                  <a:off x="770589"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 name="Picture 3"/>
                <p:cNvPicPr>
                  <a:picLocks noChangeAspect="1" noChangeArrowheads="1"/>
                </p:cNvPicPr>
                <p:nvPr/>
              </p:nvPicPr>
              <p:blipFill rotWithShape="1">
                <a:blip r:embed="rId18" cstate="print">
                  <a:extLst>
                    <a:ext uri="{28A0092B-C50C-407E-A947-70E740481C1C}">
                      <a14:useLocalDpi xmlns:a14="http://schemas.microsoft.com/office/drawing/2010/main" xmlns="" val="0"/>
                    </a:ext>
                  </a:extLst>
                </a:blip>
                <a:srcRect l="14253" r="8954"/>
                <a:stretch/>
              </p:blipFill>
              <p:spPr bwMode="auto">
                <a:xfrm>
                  <a:off x="3500203" y="4649107"/>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9" name="Picture 4"/>
                <p:cNvPicPr>
                  <a:picLocks noChangeAspect="1" noChangeArrowheads="1"/>
                </p:cNvPicPr>
                <p:nvPr/>
              </p:nvPicPr>
              <p:blipFill rotWithShape="1">
                <a:blip r:embed="rId19" cstate="print">
                  <a:extLst>
                    <a:ext uri="{28A0092B-C50C-407E-A947-70E740481C1C}">
                      <a14:useLocalDpi xmlns:a14="http://schemas.microsoft.com/office/drawing/2010/main" xmlns="" val="0"/>
                    </a:ext>
                  </a:extLst>
                </a:blip>
                <a:srcRect l="30622" t="4155" r="32010" b="66507"/>
                <a:stretch/>
              </p:blipFill>
              <p:spPr bwMode="auto">
                <a:xfrm>
                  <a:off x="7075256" y="4629029"/>
                  <a:ext cx="1234577"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 name="Picture 1"/>
                <p:cNvPicPr>
                  <a:picLocks noChangeAspect="1" noChangeArrowheads="1"/>
                </p:cNvPicPr>
                <p:nvPr/>
              </p:nvPicPr>
              <p:blipFill>
                <a:blip r:embed="rId20" cstate="print"/>
                <a:srcRect/>
                <a:stretch>
                  <a:fillRect/>
                </a:stretch>
              </p:blipFill>
              <p:spPr bwMode="auto">
                <a:xfrm>
                  <a:off x="5892253" y="4619555"/>
                  <a:ext cx="1112108" cy="1371600"/>
                </a:xfrm>
                <a:prstGeom prst="rect">
                  <a:avLst/>
                </a:prstGeom>
                <a:noFill/>
                <a:ln w="9525">
                  <a:noFill/>
                  <a:miter lim="800000"/>
                  <a:headEnd/>
                  <a:tailEnd/>
                </a:ln>
              </p:spPr>
            </p:pic>
            <p:pic>
              <p:nvPicPr>
                <p:cNvPr id="61" name="Picture 2"/>
                <p:cNvPicPr>
                  <a:picLocks noChangeAspect="1" noChangeArrowheads="1"/>
                </p:cNvPicPr>
                <p:nvPr/>
              </p:nvPicPr>
              <p:blipFill>
                <a:blip r:embed="rId21" cstate="print"/>
                <a:srcRect/>
                <a:stretch>
                  <a:fillRect/>
                </a:stretch>
              </p:blipFill>
              <p:spPr bwMode="auto">
                <a:xfrm>
                  <a:off x="8399437" y="4619555"/>
                  <a:ext cx="1168869" cy="1371600"/>
                </a:xfrm>
                <a:prstGeom prst="rect">
                  <a:avLst/>
                </a:prstGeom>
                <a:noFill/>
                <a:ln w="9525">
                  <a:noFill/>
                  <a:miter lim="800000"/>
                  <a:headEnd/>
                  <a:tailEnd/>
                </a:ln>
              </p:spPr>
            </p:pic>
          </p:grpSp>
          <p:pic>
            <p:nvPicPr>
              <p:cNvPr id="45" name="Picture 2" descr="http://www-nlp.stanford.edu/~manning/images/chrism2.jpg"/>
              <p:cNvPicPr>
                <a:picLocks noChangeAspect="1" noChangeArrowheads="1"/>
              </p:cNvPicPr>
              <p:nvPr/>
            </p:nvPicPr>
            <p:blipFill>
              <a:blip r:embed="rId22" cstate="print"/>
              <a:srcRect/>
              <a:stretch>
                <a:fillRect/>
              </a:stretch>
            </p:blipFill>
            <p:spPr bwMode="auto">
              <a:xfrm>
                <a:off x="4176438" y="4949890"/>
                <a:ext cx="925829" cy="1234439"/>
              </a:xfrm>
              <a:prstGeom prst="rect">
                <a:avLst/>
              </a:prstGeom>
              <a:noFill/>
            </p:spPr>
          </p:pic>
        </p:grpSp>
        <p:pic>
          <p:nvPicPr>
            <p:cNvPr id="43" name="Picture 2" descr="http://www.stanford.edu/~acoates/adam3.png"/>
            <p:cNvPicPr>
              <a:picLocks noChangeAspect="1" noChangeArrowheads="1"/>
            </p:cNvPicPr>
            <p:nvPr/>
          </p:nvPicPr>
          <p:blipFill>
            <a:blip r:embed="rId23" cstate="print"/>
            <a:srcRect l="9775" t="8804" r="21804" b="27811"/>
            <a:stretch>
              <a:fillRect/>
            </a:stretch>
          </p:blipFill>
          <p:spPr bwMode="auto">
            <a:xfrm>
              <a:off x="-546266" y="4465935"/>
              <a:ext cx="960120" cy="1234439"/>
            </a:xfrm>
            <a:prstGeom prst="rect">
              <a:avLst/>
            </a:prstGeom>
            <a:noFill/>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computer perception done?</a:t>
            </a:r>
            <a:endParaRPr lang="en-US" dirty="0"/>
          </a:p>
        </p:txBody>
      </p:sp>
      <p:grpSp>
        <p:nvGrpSpPr>
          <p:cNvPr id="5" name="Group 35"/>
          <p:cNvGrpSpPr/>
          <p:nvPr/>
        </p:nvGrpSpPr>
        <p:grpSpPr>
          <a:xfrm>
            <a:off x="9334500" y="2286000"/>
            <a:ext cx="5092566" cy="1837138"/>
            <a:chOff x="510195" y="3895109"/>
            <a:chExt cx="8024460" cy="2853888"/>
          </a:xfrm>
        </p:grpSpPr>
        <p:pic>
          <p:nvPicPr>
            <p:cNvPr id="25" name="Picture 3" descr="C:\Users\ang\Desktop\thumbnail.jpg"/>
            <p:cNvPicPr>
              <a:picLocks noChangeAspect="1" noChangeArrowheads="1"/>
            </p:cNvPicPr>
            <p:nvPr/>
          </p:nvPicPr>
          <p:blipFill>
            <a:blip r:embed="rId2" cstate="print"/>
            <a:srcRect l="2115" t="6176" r="7557" b="9324"/>
            <a:stretch>
              <a:fillRect/>
            </a:stretch>
          </p:blipFill>
          <p:spPr bwMode="auto">
            <a:xfrm>
              <a:off x="6652697" y="3951611"/>
              <a:ext cx="1863992" cy="1743739"/>
            </a:xfrm>
            <a:prstGeom prst="rect">
              <a:avLst/>
            </a:prstGeom>
            <a:noFill/>
          </p:spPr>
        </p:pic>
        <p:sp>
          <p:nvSpPr>
            <p:cNvPr id="26" name="TextBox 25"/>
            <p:cNvSpPr txBox="1"/>
            <p:nvPr/>
          </p:nvSpPr>
          <p:spPr>
            <a:xfrm>
              <a:off x="577535" y="5737878"/>
              <a:ext cx="1718928" cy="525924"/>
            </a:xfrm>
            <a:prstGeom prst="rect">
              <a:avLst/>
            </a:prstGeom>
            <a:noFill/>
          </p:spPr>
          <p:txBody>
            <a:bodyPr wrap="square" rtlCol="0">
              <a:spAutoFit/>
            </a:bodyPr>
            <a:lstStyle/>
            <a:p>
              <a:pPr algn="ctr"/>
              <a:r>
                <a:rPr lang="en-US" sz="1600" dirty="0" smtClean="0">
                  <a:solidFill>
                    <a:schemeClr val="bg1"/>
                  </a:solidFill>
                </a:rPr>
                <a:t>Image</a:t>
              </a:r>
              <a:endParaRPr lang="en-US" sz="1600" dirty="0">
                <a:solidFill>
                  <a:schemeClr val="bg1"/>
                </a:solidFill>
              </a:endParaRPr>
            </a:p>
          </p:txBody>
        </p:sp>
        <p:pic>
          <p:nvPicPr>
            <p:cNvPr id="27" name="Picture 3" descr="C:\Users\ang\Desktop\thumbnail.jpg"/>
            <p:cNvPicPr>
              <a:picLocks noChangeAspect="1" noChangeArrowheads="1"/>
            </p:cNvPicPr>
            <p:nvPr/>
          </p:nvPicPr>
          <p:blipFill>
            <a:blip r:embed="rId2" cstate="print"/>
            <a:srcRect l="2115" t="6176" r="7557" b="9324"/>
            <a:stretch>
              <a:fillRect/>
            </a:stretch>
          </p:blipFill>
          <p:spPr bwMode="auto">
            <a:xfrm>
              <a:off x="510195" y="3926803"/>
              <a:ext cx="1863994" cy="1743739"/>
            </a:xfrm>
            <a:prstGeom prst="rect">
              <a:avLst/>
            </a:prstGeom>
            <a:noFill/>
          </p:spPr>
        </p:pic>
        <p:grpSp>
          <p:nvGrpSpPr>
            <p:cNvPr id="6" name="Group 46"/>
            <p:cNvGrpSpPr>
              <a:grpSpLocks/>
            </p:cNvGrpSpPr>
            <p:nvPr/>
          </p:nvGrpSpPr>
          <p:grpSpPr bwMode="auto">
            <a:xfrm>
              <a:off x="8201224" y="4557858"/>
              <a:ext cx="304800" cy="304800"/>
              <a:chOff x="-832" y="2130"/>
              <a:chExt cx="571" cy="574"/>
            </a:xfrm>
          </p:grpSpPr>
          <p:sp>
            <p:nvSpPr>
              <p:cNvPr id="34" name="Line 47"/>
              <p:cNvSpPr>
                <a:spLocks noChangeShapeType="1"/>
              </p:cNvSpPr>
              <p:nvPr/>
            </p:nvSpPr>
            <p:spPr bwMode="auto">
              <a:xfrm>
                <a:off x="-832" y="2130"/>
                <a:ext cx="571" cy="574"/>
              </a:xfrm>
              <a:prstGeom prst="line">
                <a:avLst/>
              </a:prstGeom>
              <a:noFill/>
              <a:ln w="76200">
                <a:solidFill>
                  <a:srgbClr val="FF0000"/>
                </a:solidFill>
                <a:round/>
                <a:headEnd/>
                <a:tailEnd/>
              </a:ln>
              <a:effectLst/>
            </p:spPr>
            <p:txBody>
              <a:bodyPr/>
              <a:lstStyle/>
              <a:p>
                <a:endParaRPr lang="en-US" sz="1100"/>
              </a:p>
            </p:txBody>
          </p:sp>
          <p:sp>
            <p:nvSpPr>
              <p:cNvPr id="35" name="Line 48"/>
              <p:cNvSpPr>
                <a:spLocks noChangeShapeType="1"/>
              </p:cNvSpPr>
              <p:nvPr/>
            </p:nvSpPr>
            <p:spPr bwMode="auto">
              <a:xfrm flipV="1">
                <a:off x="-832" y="2130"/>
                <a:ext cx="571" cy="574"/>
              </a:xfrm>
              <a:prstGeom prst="line">
                <a:avLst/>
              </a:prstGeom>
              <a:noFill/>
              <a:ln w="76200">
                <a:solidFill>
                  <a:srgbClr val="FF0000"/>
                </a:solidFill>
                <a:round/>
                <a:headEnd/>
                <a:tailEnd/>
              </a:ln>
              <a:effectLst/>
            </p:spPr>
            <p:txBody>
              <a:bodyPr/>
              <a:lstStyle/>
              <a:p>
                <a:endParaRPr lang="en-US" sz="1100"/>
              </a:p>
            </p:txBody>
          </p:sp>
        </p:grpSp>
        <p:sp>
          <p:nvSpPr>
            <p:cNvPr id="29" name="TextBox 28"/>
            <p:cNvSpPr txBox="1"/>
            <p:nvPr/>
          </p:nvSpPr>
          <p:spPr>
            <a:xfrm>
              <a:off x="6588900" y="5748509"/>
              <a:ext cx="1945755" cy="525924"/>
            </a:xfrm>
            <a:prstGeom prst="rect">
              <a:avLst/>
            </a:prstGeom>
            <a:noFill/>
          </p:spPr>
          <p:txBody>
            <a:bodyPr wrap="square" rtlCol="0">
              <a:spAutoFit/>
            </a:bodyPr>
            <a:lstStyle/>
            <a:p>
              <a:pPr algn="ctr"/>
              <a:r>
                <a:rPr lang="en-US" sz="1600" dirty="0" smtClean="0">
                  <a:solidFill>
                    <a:schemeClr val="bg1"/>
                  </a:solidFill>
                </a:rPr>
                <a:t>Grasp point</a:t>
              </a:r>
              <a:endParaRPr lang="en-US" sz="1600" dirty="0">
                <a:solidFill>
                  <a:schemeClr val="bg1"/>
                </a:solidFill>
              </a:endParaRPr>
            </a:p>
          </p:txBody>
        </p:sp>
        <p:sp>
          <p:nvSpPr>
            <p:cNvPr id="30" name="AutoShape 4"/>
            <p:cNvSpPr>
              <a:spLocks noChangeArrowheads="1"/>
            </p:cNvSpPr>
            <p:nvPr/>
          </p:nvSpPr>
          <p:spPr bwMode="auto">
            <a:xfrm rot="10800000">
              <a:off x="5700963" y="4625961"/>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sp>
          <p:nvSpPr>
            <p:cNvPr id="31" name="AutoShape 4"/>
            <p:cNvSpPr>
              <a:spLocks noChangeArrowheads="1"/>
            </p:cNvSpPr>
            <p:nvPr/>
          </p:nvSpPr>
          <p:spPr bwMode="auto">
            <a:xfrm rot="10800000">
              <a:off x="2504223" y="4589517"/>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pic>
          <p:nvPicPr>
            <p:cNvPr id="32" name="Picture 2" descr="C:\Users\ang\Desktop\cupfeatures.jpg"/>
            <p:cNvPicPr>
              <a:picLocks noChangeAspect="1" noChangeArrowheads="1"/>
            </p:cNvPicPr>
            <p:nvPr/>
          </p:nvPicPr>
          <p:blipFill>
            <a:blip r:embed="rId3" cstate="print">
              <a:lum contrast="-10000"/>
            </a:blip>
            <a:srcRect l="3144" t="8051" r="7722" b="9559"/>
            <a:stretch>
              <a:fillRect/>
            </a:stretch>
          </p:blipFill>
          <p:spPr bwMode="auto">
            <a:xfrm>
              <a:off x="3518452" y="3895109"/>
              <a:ext cx="2007703" cy="1855792"/>
            </a:xfrm>
            <a:prstGeom prst="rect">
              <a:avLst/>
            </a:prstGeom>
            <a:noFill/>
            <a:ln>
              <a:solidFill>
                <a:schemeClr val="bg1"/>
              </a:solidFill>
            </a:ln>
          </p:spPr>
        </p:pic>
        <p:sp>
          <p:nvSpPr>
            <p:cNvPr id="33" name="TextBox 32"/>
            <p:cNvSpPr txBox="1"/>
            <p:nvPr/>
          </p:nvSpPr>
          <p:spPr>
            <a:xfrm>
              <a:off x="3664072" y="5840582"/>
              <a:ext cx="1718928" cy="908415"/>
            </a:xfrm>
            <a:prstGeom prst="rect">
              <a:avLst/>
            </a:prstGeom>
            <a:noFill/>
          </p:spPr>
          <p:txBody>
            <a:bodyPr wrap="square" rtlCol="0">
              <a:spAutoFit/>
            </a:bodyPr>
            <a:lstStyle/>
            <a:p>
              <a:pPr algn="ctr"/>
              <a:r>
                <a:rPr lang="en-US" sz="1600" dirty="0" smtClean="0">
                  <a:solidFill>
                    <a:schemeClr val="bg1"/>
                  </a:solidFill>
                </a:rPr>
                <a:t>Low-level features</a:t>
              </a:r>
              <a:endParaRPr lang="en-US" sz="1600" dirty="0">
                <a:solidFill>
                  <a:schemeClr val="bg1"/>
                </a:solidFill>
              </a:endParaRPr>
            </a:p>
          </p:txBody>
        </p:sp>
      </p:grpSp>
      <p:grpSp>
        <p:nvGrpSpPr>
          <p:cNvPr id="70" name="Group 69"/>
          <p:cNvGrpSpPr/>
          <p:nvPr/>
        </p:nvGrpSpPr>
        <p:grpSpPr>
          <a:xfrm>
            <a:off x="501070" y="1047890"/>
            <a:ext cx="6968360" cy="1361840"/>
            <a:chOff x="270640" y="838200"/>
            <a:chExt cx="6968360" cy="1361840"/>
          </a:xfrm>
        </p:grpSpPr>
        <p:pic>
          <p:nvPicPr>
            <p:cNvPr id="7" name="Picture 8" descr="C:\Users\ang\Desktop\newpics\stapler3.JPG"/>
            <p:cNvPicPr>
              <a:picLocks noChangeAspect="1" noChangeArrowheads="1"/>
            </p:cNvPicPr>
            <p:nvPr/>
          </p:nvPicPr>
          <p:blipFill>
            <a:blip r:embed="rId4" cstate="print"/>
            <a:srcRect/>
            <a:stretch>
              <a:fillRect/>
            </a:stretch>
          </p:blipFill>
          <p:spPr bwMode="auto">
            <a:xfrm>
              <a:off x="2362200" y="838200"/>
              <a:ext cx="1215458" cy="975226"/>
            </a:xfrm>
            <a:prstGeom prst="rect">
              <a:avLst/>
            </a:prstGeom>
            <a:noFill/>
          </p:spPr>
        </p:pic>
        <p:sp>
          <p:nvSpPr>
            <p:cNvPr id="8" name="TextBox 7"/>
            <p:cNvSpPr txBox="1"/>
            <p:nvPr/>
          </p:nvSpPr>
          <p:spPr>
            <a:xfrm>
              <a:off x="2695948" y="1887961"/>
              <a:ext cx="653556" cy="312079"/>
            </a:xfrm>
            <a:prstGeom prst="rect">
              <a:avLst/>
            </a:prstGeom>
            <a:noFill/>
          </p:spPr>
          <p:txBody>
            <a:bodyPr wrap="none" rtlCol="0">
              <a:noAutofit/>
            </a:bodyPr>
            <a:lstStyle/>
            <a:p>
              <a:r>
                <a:rPr lang="en-US" sz="1600" dirty="0" smtClean="0">
                  <a:solidFill>
                    <a:schemeClr val="bg1"/>
                  </a:solidFill>
                </a:rPr>
                <a:t>Image</a:t>
              </a:r>
              <a:endParaRPr lang="en-US" sz="1600" dirty="0">
                <a:solidFill>
                  <a:schemeClr val="bg1"/>
                </a:solidFill>
              </a:endParaRPr>
            </a:p>
          </p:txBody>
        </p:sp>
        <p:pic>
          <p:nvPicPr>
            <p:cNvPr id="10" name="Picture 18" descr="C:\Users\ang\Desktop\newpics\stapler3-features1.jpg"/>
            <p:cNvPicPr>
              <a:picLocks noChangeAspect="1" noChangeArrowheads="1"/>
            </p:cNvPicPr>
            <p:nvPr/>
          </p:nvPicPr>
          <p:blipFill>
            <a:blip r:embed="rId5" cstate="print">
              <a:lum bright="30000" contrast="30000"/>
            </a:blip>
            <a:srcRect/>
            <a:stretch>
              <a:fillRect/>
            </a:stretch>
          </p:blipFill>
          <p:spPr bwMode="auto">
            <a:xfrm>
              <a:off x="4056521" y="842032"/>
              <a:ext cx="1202761" cy="969084"/>
            </a:xfrm>
            <a:prstGeom prst="rect">
              <a:avLst/>
            </a:prstGeom>
            <a:noFill/>
          </p:spPr>
        </p:pic>
        <p:sp>
          <p:nvSpPr>
            <p:cNvPr id="11" name="TextBox 10"/>
            <p:cNvSpPr txBox="1"/>
            <p:nvPr/>
          </p:nvSpPr>
          <p:spPr>
            <a:xfrm>
              <a:off x="4010497" y="1867874"/>
              <a:ext cx="1339603" cy="277986"/>
            </a:xfrm>
            <a:prstGeom prst="rect">
              <a:avLst/>
            </a:prstGeom>
            <a:noFill/>
          </p:spPr>
          <p:txBody>
            <a:bodyPr wrap="none" rtlCol="0">
              <a:noAutofit/>
            </a:bodyPr>
            <a:lstStyle/>
            <a:p>
              <a:pPr algn="ctr">
                <a:spcBef>
                  <a:spcPts val="0"/>
                </a:spcBef>
              </a:pPr>
              <a:r>
                <a:rPr lang="en-US" sz="1600" dirty="0" smtClean="0">
                  <a:solidFill>
                    <a:schemeClr val="bg1"/>
                  </a:solidFill>
                </a:rPr>
                <a:t>Vision features</a:t>
              </a:r>
              <a:endParaRPr lang="en-US" sz="1600" dirty="0">
                <a:solidFill>
                  <a:schemeClr val="bg1"/>
                </a:solidFill>
              </a:endParaRPr>
            </a:p>
          </p:txBody>
        </p:sp>
        <p:grpSp>
          <p:nvGrpSpPr>
            <p:cNvPr id="4" name="Group 25"/>
            <p:cNvGrpSpPr/>
            <p:nvPr/>
          </p:nvGrpSpPr>
          <p:grpSpPr>
            <a:xfrm>
              <a:off x="5856443" y="838200"/>
              <a:ext cx="1382557" cy="1029906"/>
              <a:chOff x="6619925" y="2658842"/>
              <a:chExt cx="2121469" cy="1591101"/>
            </a:xfrm>
          </p:grpSpPr>
          <p:pic>
            <p:nvPicPr>
              <p:cNvPr id="20" name="Picture 3" descr="C:\Users\ang\Desktop\newpics\IMG_1778.JPG"/>
              <p:cNvPicPr>
                <a:picLocks noChangeAspect="1" noChangeArrowheads="1"/>
              </p:cNvPicPr>
              <p:nvPr/>
            </p:nvPicPr>
            <p:blipFill>
              <a:blip r:embed="rId6" cstate="print"/>
              <a:srcRect/>
              <a:stretch>
                <a:fillRect/>
              </a:stretch>
            </p:blipFill>
            <p:spPr bwMode="auto">
              <a:xfrm>
                <a:off x="6619925" y="2658842"/>
                <a:ext cx="2121469" cy="1591101"/>
              </a:xfrm>
              <a:prstGeom prst="rect">
                <a:avLst/>
              </a:prstGeom>
              <a:noFill/>
            </p:spPr>
          </p:pic>
          <p:sp>
            <p:nvSpPr>
              <p:cNvPr id="21" name="Rectangle 20"/>
              <p:cNvSpPr/>
              <p:nvPr/>
            </p:nvSpPr>
            <p:spPr bwMode="auto">
              <a:xfrm>
                <a:off x="6987654" y="2888578"/>
                <a:ext cx="1392071" cy="982638"/>
              </a:xfrm>
              <a:prstGeom prst="rect">
                <a:avLst/>
              </a:prstGeom>
              <a:noFill/>
              <a:ln w="38100" cap="flat" cmpd="sng" algn="ctr">
                <a:solidFill>
                  <a:srgbClr val="00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smtClean="0">
                  <a:ln>
                    <a:noFill/>
                  </a:ln>
                  <a:solidFill>
                    <a:schemeClr val="bg1"/>
                  </a:solidFill>
                  <a:effectLst/>
                  <a:latin typeface="Helvetica" pitchFamily="34" charset="0"/>
                </a:endParaRPr>
              </a:p>
            </p:txBody>
          </p:sp>
        </p:grpSp>
        <p:sp>
          <p:nvSpPr>
            <p:cNvPr id="15" name="TextBox 14"/>
            <p:cNvSpPr txBox="1"/>
            <p:nvPr/>
          </p:nvSpPr>
          <p:spPr>
            <a:xfrm>
              <a:off x="6021748" y="1833779"/>
              <a:ext cx="1123387" cy="312079"/>
            </a:xfrm>
            <a:prstGeom prst="rect">
              <a:avLst/>
            </a:prstGeom>
            <a:noFill/>
          </p:spPr>
          <p:txBody>
            <a:bodyPr wrap="none" rtlCol="0">
              <a:noAutofit/>
            </a:bodyPr>
            <a:lstStyle/>
            <a:p>
              <a:pPr algn="ctr"/>
              <a:r>
                <a:rPr lang="en-US" sz="1600" dirty="0" smtClean="0">
                  <a:solidFill>
                    <a:schemeClr val="bg1"/>
                  </a:solidFill>
                </a:rPr>
                <a:t>Detection</a:t>
              </a:r>
            </a:p>
          </p:txBody>
        </p:sp>
        <p:sp>
          <p:nvSpPr>
            <p:cNvPr id="16" name="AutoShape 4"/>
            <p:cNvSpPr>
              <a:spLocks noChangeArrowheads="1"/>
            </p:cNvSpPr>
            <p:nvPr/>
          </p:nvSpPr>
          <p:spPr bwMode="auto">
            <a:xfrm rot="10800000">
              <a:off x="3658360" y="1177358"/>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22" name="AutoShape 4"/>
            <p:cNvSpPr>
              <a:spLocks noChangeArrowheads="1"/>
            </p:cNvSpPr>
            <p:nvPr/>
          </p:nvSpPr>
          <p:spPr bwMode="auto">
            <a:xfrm rot="10800000">
              <a:off x="5351719" y="1169005"/>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60" name="TextBox 59"/>
            <p:cNvSpPr txBox="1"/>
            <p:nvPr/>
          </p:nvSpPr>
          <p:spPr>
            <a:xfrm>
              <a:off x="270640" y="1009485"/>
              <a:ext cx="1443125" cy="646331"/>
            </a:xfrm>
            <a:prstGeom prst="rect">
              <a:avLst/>
            </a:prstGeom>
            <a:noFill/>
          </p:spPr>
          <p:txBody>
            <a:bodyPr wrap="square" rtlCol="0">
              <a:spAutoFit/>
            </a:bodyPr>
            <a:lstStyle/>
            <a:p>
              <a:r>
                <a:rPr lang="en-US" dirty="0" smtClean="0">
                  <a:solidFill>
                    <a:schemeClr val="bg1"/>
                  </a:solidFill>
                </a:rPr>
                <a:t>Object detection</a:t>
              </a:r>
              <a:endParaRPr lang="en-US" dirty="0">
                <a:solidFill>
                  <a:schemeClr val="bg1"/>
                </a:solidFill>
              </a:endParaRPr>
            </a:p>
          </p:txBody>
        </p:sp>
      </p:grpSp>
      <p:grpSp>
        <p:nvGrpSpPr>
          <p:cNvPr id="9" name="Group 69"/>
          <p:cNvGrpSpPr/>
          <p:nvPr/>
        </p:nvGrpSpPr>
        <p:grpSpPr>
          <a:xfrm>
            <a:off x="347450" y="2814520"/>
            <a:ext cx="7047585" cy="1467095"/>
            <a:chOff x="228600" y="2353660"/>
            <a:chExt cx="7047585" cy="1467095"/>
          </a:xfrm>
        </p:grpSpPr>
        <p:grpSp>
          <p:nvGrpSpPr>
            <p:cNvPr id="12" name="Group 58"/>
            <p:cNvGrpSpPr/>
            <p:nvPr/>
          </p:nvGrpSpPr>
          <p:grpSpPr>
            <a:xfrm>
              <a:off x="2357094" y="2353660"/>
              <a:ext cx="4919091" cy="1467095"/>
              <a:chOff x="2209800" y="2820315"/>
              <a:chExt cx="4919091" cy="1467095"/>
            </a:xfrm>
          </p:grpSpPr>
          <p:pic>
            <p:nvPicPr>
              <p:cNvPr id="51" name="Picture 3" descr="C:\Documents and Settings\hllee\Application Data\SSH\temp\speech_demo.png"/>
              <p:cNvPicPr>
                <a:picLocks noChangeAspect="1" noChangeArrowheads="1"/>
              </p:cNvPicPr>
              <p:nvPr/>
            </p:nvPicPr>
            <p:blipFill>
              <a:blip r:embed="rId7" cstate="print"/>
              <a:srcRect l="47730" t="11764" r="30080" b="61154"/>
              <a:stretch>
                <a:fillRect/>
              </a:stretch>
            </p:blipFill>
            <p:spPr bwMode="auto">
              <a:xfrm>
                <a:off x="2209800" y="2820315"/>
                <a:ext cx="1447800" cy="1075340"/>
              </a:xfrm>
              <a:prstGeom prst="rect">
                <a:avLst/>
              </a:prstGeom>
              <a:noFill/>
            </p:spPr>
          </p:pic>
          <p:pic>
            <p:nvPicPr>
              <p:cNvPr id="52" name="Picture 3" descr="C:\Documents and Settings\hllee\Application Data\SSH\temp\speech_demo.png"/>
              <p:cNvPicPr>
                <a:picLocks noChangeAspect="1" noChangeArrowheads="1"/>
              </p:cNvPicPr>
              <p:nvPr/>
            </p:nvPicPr>
            <p:blipFill>
              <a:blip r:embed="rId7" cstate="print"/>
              <a:srcRect l="35864" t="57343" r="39675" b="11949"/>
              <a:stretch>
                <a:fillRect/>
              </a:stretch>
            </p:blipFill>
            <p:spPr bwMode="auto">
              <a:xfrm>
                <a:off x="4076700" y="2820316"/>
                <a:ext cx="1444979" cy="1075340"/>
              </a:xfrm>
              <a:prstGeom prst="rect">
                <a:avLst/>
              </a:prstGeom>
              <a:noFill/>
            </p:spPr>
          </p:pic>
          <p:sp>
            <p:nvSpPr>
              <p:cNvPr id="53" name="AutoShape 4"/>
              <p:cNvSpPr>
                <a:spLocks noChangeArrowheads="1"/>
              </p:cNvSpPr>
              <p:nvPr/>
            </p:nvSpPr>
            <p:spPr bwMode="auto">
              <a:xfrm rot="10800000">
                <a:off x="3695700" y="3200400"/>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4" name="AutoShape 4"/>
              <p:cNvSpPr>
                <a:spLocks noChangeArrowheads="1"/>
              </p:cNvSpPr>
              <p:nvPr/>
            </p:nvSpPr>
            <p:spPr bwMode="auto">
              <a:xfrm rot="10800000">
                <a:off x="5610260" y="3200401"/>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5" name="TextBox 54"/>
              <p:cNvSpPr txBox="1"/>
              <p:nvPr/>
            </p:nvSpPr>
            <p:spPr>
              <a:xfrm>
                <a:off x="2658076" y="3895655"/>
                <a:ext cx="653556" cy="325010"/>
              </a:xfrm>
              <a:prstGeom prst="rect">
                <a:avLst/>
              </a:prstGeom>
              <a:noFill/>
            </p:spPr>
            <p:txBody>
              <a:bodyPr wrap="none" rtlCol="0">
                <a:noAutofit/>
              </a:bodyPr>
              <a:lstStyle/>
              <a:p>
                <a:r>
                  <a:rPr lang="en-US" sz="1600" dirty="0" smtClean="0">
                    <a:solidFill>
                      <a:schemeClr val="bg1"/>
                    </a:solidFill>
                  </a:rPr>
                  <a:t>Audio</a:t>
                </a:r>
                <a:endParaRPr lang="en-US" sz="1600" dirty="0">
                  <a:solidFill>
                    <a:schemeClr val="bg1"/>
                  </a:solidFill>
                </a:endParaRPr>
              </a:p>
            </p:txBody>
          </p:sp>
          <p:sp>
            <p:nvSpPr>
              <p:cNvPr id="56" name="TextBox 55"/>
              <p:cNvSpPr txBox="1"/>
              <p:nvPr/>
            </p:nvSpPr>
            <p:spPr>
              <a:xfrm>
                <a:off x="4424706" y="3934060"/>
                <a:ext cx="653556" cy="325010"/>
              </a:xfrm>
              <a:prstGeom prst="rect">
                <a:avLst/>
              </a:prstGeom>
              <a:noFill/>
            </p:spPr>
            <p:txBody>
              <a:bodyPr wrap="none" rtlCol="0">
                <a:noAutofit/>
              </a:bodyPr>
              <a:lstStyle/>
              <a:p>
                <a:pPr>
                  <a:spcBef>
                    <a:spcPts val="0"/>
                  </a:spcBef>
                </a:pPr>
                <a:r>
                  <a:rPr lang="en-US" sz="1600" dirty="0" smtClean="0">
                    <a:solidFill>
                      <a:schemeClr val="bg1"/>
                    </a:solidFill>
                  </a:rPr>
                  <a:t>Audio features</a:t>
                </a:r>
              </a:p>
            </p:txBody>
          </p:sp>
          <p:sp>
            <p:nvSpPr>
              <p:cNvPr id="57" name="TextBox 56"/>
              <p:cNvSpPr txBox="1"/>
              <p:nvPr/>
            </p:nvSpPr>
            <p:spPr>
              <a:xfrm>
                <a:off x="6324600" y="3962400"/>
                <a:ext cx="647700" cy="325010"/>
              </a:xfrm>
              <a:prstGeom prst="rect">
                <a:avLst/>
              </a:prstGeom>
              <a:noFill/>
            </p:spPr>
            <p:txBody>
              <a:bodyPr wrap="none" rtlCol="0">
                <a:noAutofit/>
              </a:bodyPr>
              <a:lstStyle/>
              <a:p>
                <a:pPr algn="ctr">
                  <a:spcBef>
                    <a:spcPts val="0"/>
                  </a:spcBef>
                </a:pPr>
                <a:r>
                  <a:rPr lang="en-US" sz="1600" dirty="0" smtClean="0">
                    <a:solidFill>
                      <a:schemeClr val="bg1"/>
                    </a:solidFill>
                  </a:rPr>
                  <a:t>Speaker ID</a:t>
                </a:r>
              </a:p>
            </p:txBody>
          </p:sp>
          <p:pic>
            <p:nvPicPr>
              <p:cNvPr id="58" name="Picture 9" descr="honglak"/>
              <p:cNvPicPr>
                <a:picLocks noChangeAspect="1" noChangeArrowheads="1"/>
              </p:cNvPicPr>
              <p:nvPr/>
            </p:nvPicPr>
            <p:blipFill>
              <a:blip r:embed="rId8" cstate="print"/>
              <a:srcRect l="7692" r="7692"/>
              <a:stretch>
                <a:fillRect/>
              </a:stretch>
            </p:blipFill>
            <p:spPr bwMode="auto">
              <a:xfrm>
                <a:off x="6076121" y="2820315"/>
                <a:ext cx="1052770" cy="1117961"/>
              </a:xfrm>
              <a:prstGeom prst="rect">
                <a:avLst/>
              </a:prstGeom>
              <a:noFill/>
            </p:spPr>
          </p:pic>
        </p:grpSp>
        <p:sp>
          <p:nvSpPr>
            <p:cNvPr id="61" name="TextBox 60"/>
            <p:cNvSpPr txBox="1"/>
            <p:nvPr/>
          </p:nvSpPr>
          <p:spPr>
            <a:xfrm>
              <a:off x="228600" y="2543245"/>
              <a:ext cx="1485900" cy="646331"/>
            </a:xfrm>
            <a:prstGeom prst="rect">
              <a:avLst/>
            </a:prstGeom>
            <a:noFill/>
          </p:spPr>
          <p:txBody>
            <a:bodyPr wrap="square" rtlCol="0">
              <a:spAutoFit/>
            </a:bodyPr>
            <a:lstStyle/>
            <a:p>
              <a:r>
                <a:rPr lang="en-US" dirty="0" smtClean="0">
                  <a:solidFill>
                    <a:schemeClr val="bg1"/>
                  </a:solidFill>
                </a:rPr>
                <a:t>Audio classification</a:t>
              </a:r>
              <a:endParaRPr lang="en-US" dirty="0">
                <a:solidFill>
                  <a:schemeClr val="bg1"/>
                </a:solidFill>
              </a:endParaRPr>
            </a:p>
          </p:txBody>
        </p:sp>
      </p:grpSp>
      <p:grpSp>
        <p:nvGrpSpPr>
          <p:cNvPr id="69" name="Group 68"/>
          <p:cNvGrpSpPr/>
          <p:nvPr/>
        </p:nvGrpSpPr>
        <p:grpSpPr>
          <a:xfrm>
            <a:off x="193830" y="4542745"/>
            <a:ext cx="8770040" cy="1782884"/>
            <a:chOff x="628180" y="5157225"/>
            <a:chExt cx="8770040" cy="1782884"/>
          </a:xfrm>
        </p:grpSpPr>
        <p:sp>
          <p:nvSpPr>
            <p:cNvPr id="63" name="TextBox 62"/>
            <p:cNvSpPr txBox="1"/>
            <p:nvPr/>
          </p:nvSpPr>
          <p:spPr>
            <a:xfrm>
              <a:off x="628180" y="5848515"/>
              <a:ext cx="1485900" cy="369332"/>
            </a:xfrm>
            <a:prstGeom prst="rect">
              <a:avLst/>
            </a:prstGeom>
            <a:noFill/>
          </p:spPr>
          <p:txBody>
            <a:bodyPr wrap="square" rtlCol="0">
              <a:spAutoFit/>
            </a:bodyPr>
            <a:lstStyle/>
            <a:p>
              <a:r>
                <a:rPr lang="en-US" dirty="0" smtClean="0">
                  <a:solidFill>
                    <a:schemeClr val="bg1"/>
                  </a:solidFill>
                </a:rPr>
                <a:t>NLP</a:t>
              </a:r>
              <a:endParaRPr lang="en-US" dirty="0">
                <a:solidFill>
                  <a:schemeClr val="bg1"/>
                </a:solidFill>
              </a:endParaRPr>
            </a:p>
          </p:txBody>
        </p:sp>
        <p:pic>
          <p:nvPicPr>
            <p:cNvPr id="1487874" name="Picture 2" descr="http://www.elbacom.com/assets/images/textdocument.gif"/>
            <p:cNvPicPr>
              <a:picLocks noChangeAspect="1" noChangeArrowheads="1"/>
            </p:cNvPicPr>
            <p:nvPr/>
          </p:nvPicPr>
          <p:blipFill>
            <a:blip r:embed="rId9" cstate="print"/>
            <a:srcRect/>
            <a:stretch>
              <a:fillRect/>
            </a:stretch>
          </p:blipFill>
          <p:spPr bwMode="auto">
            <a:xfrm>
              <a:off x="2421320" y="5157225"/>
              <a:ext cx="1536200" cy="1536200"/>
            </a:xfrm>
            <a:prstGeom prst="rect">
              <a:avLst/>
            </a:prstGeom>
            <a:noFill/>
          </p:spPr>
        </p:pic>
        <p:sp>
          <p:nvSpPr>
            <p:cNvPr id="64" name="TextBox 63"/>
            <p:cNvSpPr txBox="1"/>
            <p:nvPr/>
          </p:nvSpPr>
          <p:spPr>
            <a:xfrm>
              <a:off x="2152485" y="6616615"/>
              <a:ext cx="1967971" cy="323494"/>
            </a:xfrm>
            <a:prstGeom prst="rect">
              <a:avLst/>
            </a:prstGeom>
            <a:noFill/>
          </p:spPr>
          <p:txBody>
            <a:bodyPr wrap="square" rtlCol="0">
              <a:noAutofit/>
            </a:bodyPr>
            <a:lstStyle/>
            <a:p>
              <a:pPr algn="ctr"/>
              <a:r>
                <a:rPr lang="en-US" sz="1600" dirty="0" smtClean="0">
                  <a:solidFill>
                    <a:schemeClr val="bg1"/>
                  </a:solidFill>
                </a:rPr>
                <a:t> Text</a:t>
              </a:r>
              <a:endParaRPr lang="en-US" sz="1600" dirty="0">
                <a:solidFill>
                  <a:schemeClr val="bg1"/>
                </a:solidFill>
              </a:endParaRPr>
            </a:p>
          </p:txBody>
        </p:sp>
        <p:sp>
          <p:nvSpPr>
            <p:cNvPr id="65" name="AutoShape 4"/>
            <p:cNvSpPr>
              <a:spLocks noChangeArrowheads="1"/>
            </p:cNvSpPr>
            <p:nvPr/>
          </p:nvSpPr>
          <p:spPr bwMode="auto">
            <a:xfrm rot="10800000">
              <a:off x="384230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66" name="AutoShape 4"/>
            <p:cNvSpPr>
              <a:spLocks noChangeArrowheads="1"/>
            </p:cNvSpPr>
            <p:nvPr/>
          </p:nvSpPr>
          <p:spPr bwMode="auto">
            <a:xfrm rot="10800000">
              <a:off x="599298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1487876" name="Picture 4" descr="http://www.cse.unsw.edu.au/~billw/cs9414/notes/nlp/grampars/grampars1.png"/>
            <p:cNvPicPr>
              <a:picLocks noChangeAspect="1" noChangeArrowheads="1"/>
            </p:cNvPicPr>
            <p:nvPr/>
          </p:nvPicPr>
          <p:blipFill>
            <a:blip r:embed="rId10" cstate="print"/>
            <a:srcRect/>
            <a:stretch>
              <a:fillRect/>
            </a:stretch>
          </p:blipFill>
          <p:spPr bwMode="auto">
            <a:xfrm>
              <a:off x="4572000" y="5426060"/>
              <a:ext cx="1267365" cy="1098657"/>
            </a:xfrm>
            <a:prstGeom prst="rect">
              <a:avLst/>
            </a:prstGeom>
            <a:noFill/>
          </p:spPr>
        </p:pic>
        <p:sp>
          <p:nvSpPr>
            <p:cNvPr id="67" name="TextBox 66"/>
            <p:cNvSpPr txBox="1"/>
            <p:nvPr/>
          </p:nvSpPr>
          <p:spPr>
            <a:xfrm>
              <a:off x="4187950" y="6523551"/>
              <a:ext cx="1967971" cy="323494"/>
            </a:xfrm>
            <a:prstGeom prst="rect">
              <a:avLst/>
            </a:prstGeom>
            <a:noFill/>
          </p:spPr>
          <p:txBody>
            <a:bodyPr wrap="square" rtlCol="0">
              <a:noAutofit/>
            </a:bodyPr>
            <a:lstStyle/>
            <a:p>
              <a:pPr algn="ctr"/>
              <a:r>
                <a:rPr lang="en-US" sz="1600" dirty="0" smtClean="0">
                  <a:solidFill>
                    <a:schemeClr val="bg1"/>
                  </a:solidFill>
                </a:rPr>
                <a:t>Text  features</a:t>
              </a:r>
              <a:endParaRPr lang="en-US" sz="1600" dirty="0">
                <a:solidFill>
                  <a:schemeClr val="bg1"/>
                </a:solidFill>
              </a:endParaRPr>
            </a:p>
          </p:txBody>
        </p:sp>
        <p:sp>
          <p:nvSpPr>
            <p:cNvPr id="68" name="TextBox 67"/>
            <p:cNvSpPr txBox="1"/>
            <p:nvPr/>
          </p:nvSpPr>
          <p:spPr>
            <a:xfrm>
              <a:off x="6619360" y="5502870"/>
              <a:ext cx="2778860" cy="1124700"/>
            </a:xfrm>
            <a:prstGeom prst="rect">
              <a:avLst/>
            </a:prstGeom>
            <a:noFill/>
          </p:spPr>
          <p:txBody>
            <a:bodyPr wrap="square" rtlCol="0">
              <a:noAutofit/>
            </a:bodyPr>
            <a:lstStyle/>
            <a:p>
              <a:pPr algn="l">
                <a:spcBef>
                  <a:spcPts val="0"/>
                </a:spcBef>
              </a:pPr>
              <a:r>
                <a:rPr lang="en-US" sz="2000" dirty="0" smtClean="0">
                  <a:solidFill>
                    <a:schemeClr val="bg1"/>
                  </a:solidFill>
                </a:rPr>
                <a:t>Text classification, Machine translation, Information retrieval, etc.</a:t>
              </a:r>
              <a:endParaRPr lang="en-US" sz="2000" dirty="0">
                <a:solidFill>
                  <a:schemeClr val="bg1"/>
                </a:solidFill>
              </a:endParaRPr>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
        <p:nvSpPr>
          <p:cNvPr id="15" name="Oval 14"/>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features</a:t>
            </a:r>
            <a:endParaRPr lang="en-US" dirty="0"/>
          </a:p>
        </p:txBody>
      </p:sp>
      <p:grpSp>
        <p:nvGrpSpPr>
          <p:cNvPr id="3" name="Group 10"/>
          <p:cNvGrpSpPr/>
          <p:nvPr/>
        </p:nvGrpSpPr>
        <p:grpSpPr>
          <a:xfrm>
            <a:off x="317318" y="830536"/>
            <a:ext cx="4456696" cy="1224539"/>
            <a:chOff x="306685" y="1053819"/>
            <a:chExt cx="4456696" cy="1224539"/>
          </a:xfrm>
        </p:grpSpPr>
        <p:pic>
          <p:nvPicPr>
            <p:cNvPr id="3069954" name="Picture 2" descr="C:\Users\ang\Desktop\features\SIFTinterestPointLocalization.jpg"/>
            <p:cNvPicPr>
              <a:picLocks noChangeAspect="1" noChangeArrowheads="1"/>
            </p:cNvPicPr>
            <p:nvPr/>
          </p:nvPicPr>
          <p:blipFill>
            <a:blip r:embed="rId3" cstate="print"/>
            <a:srcRect/>
            <a:stretch>
              <a:fillRect/>
            </a:stretch>
          </p:blipFill>
          <p:spPr bwMode="auto">
            <a:xfrm>
              <a:off x="3036256" y="1053819"/>
              <a:ext cx="1727125" cy="1222765"/>
            </a:xfrm>
            <a:prstGeom prst="rect">
              <a:avLst/>
            </a:prstGeom>
            <a:noFill/>
          </p:spPr>
        </p:pic>
        <p:pic>
          <p:nvPicPr>
            <p:cNvPr id="3069955" name="Picture 3" descr="C:\Users\ang\Desktop\features\SIFTdescriptors.jpg"/>
            <p:cNvPicPr>
              <a:picLocks noChangeAspect="1" noChangeArrowheads="1"/>
            </p:cNvPicPr>
            <p:nvPr/>
          </p:nvPicPr>
          <p:blipFill>
            <a:blip r:embed="rId4" cstate="print"/>
            <a:srcRect/>
            <a:stretch>
              <a:fillRect/>
            </a:stretch>
          </p:blipFill>
          <p:spPr bwMode="auto">
            <a:xfrm>
              <a:off x="306685" y="1054248"/>
              <a:ext cx="2734227" cy="1224110"/>
            </a:xfrm>
            <a:prstGeom prst="rect">
              <a:avLst/>
            </a:prstGeom>
            <a:noFill/>
          </p:spPr>
        </p:pic>
      </p:grpSp>
      <p:pic>
        <p:nvPicPr>
          <p:cNvPr id="3069956" name="Picture 4" descr="C:\Users\ang\Desktop\features\SPINfeatures.jpg"/>
          <p:cNvPicPr>
            <a:picLocks noChangeAspect="1" noChangeArrowheads="1"/>
          </p:cNvPicPr>
          <p:nvPr/>
        </p:nvPicPr>
        <p:blipFill>
          <a:blip r:embed="rId5" cstate="print"/>
          <a:srcRect/>
          <a:stretch>
            <a:fillRect/>
          </a:stretch>
        </p:blipFill>
        <p:spPr bwMode="auto">
          <a:xfrm>
            <a:off x="5494595" y="807357"/>
            <a:ext cx="3202837" cy="1323140"/>
          </a:xfrm>
          <a:prstGeom prst="rect">
            <a:avLst/>
          </a:prstGeom>
          <a:noFill/>
        </p:spPr>
      </p:pic>
      <p:pic>
        <p:nvPicPr>
          <p:cNvPr id="3069957" name="Picture 5" descr="C:\Users\ang\Desktop\features\RIFTfeatures.jpg"/>
          <p:cNvPicPr>
            <a:picLocks noChangeAspect="1" noChangeArrowheads="1"/>
          </p:cNvPicPr>
          <p:nvPr/>
        </p:nvPicPr>
        <p:blipFill>
          <a:blip r:embed="rId6" cstate="print"/>
          <a:srcRect/>
          <a:stretch>
            <a:fillRect/>
          </a:stretch>
        </p:blipFill>
        <p:spPr bwMode="auto">
          <a:xfrm>
            <a:off x="5532255" y="2684583"/>
            <a:ext cx="3197076" cy="1618273"/>
          </a:xfrm>
          <a:prstGeom prst="rect">
            <a:avLst/>
          </a:prstGeom>
          <a:noFill/>
        </p:spPr>
      </p:pic>
      <p:pic>
        <p:nvPicPr>
          <p:cNvPr id="3069958" name="Picture 6" descr="C:\Users\ang\Desktop\features\HOGdescriptors2.jpg"/>
          <p:cNvPicPr>
            <a:picLocks noChangeAspect="1" noChangeArrowheads="1"/>
          </p:cNvPicPr>
          <p:nvPr/>
        </p:nvPicPr>
        <p:blipFill>
          <a:blip r:embed="rId7" cstate="print"/>
          <a:srcRect/>
          <a:stretch>
            <a:fillRect/>
          </a:stretch>
        </p:blipFill>
        <p:spPr bwMode="auto">
          <a:xfrm>
            <a:off x="211431" y="2668126"/>
            <a:ext cx="4743341" cy="1610555"/>
          </a:xfrm>
          <a:prstGeom prst="rect">
            <a:avLst/>
          </a:prstGeom>
          <a:noFill/>
        </p:spPr>
      </p:pic>
      <p:pic>
        <p:nvPicPr>
          <p:cNvPr id="3069959" name="Picture 7" descr="C:\Users\ang\Desktop\features\GLOHdescriptor.jpg"/>
          <p:cNvPicPr>
            <a:picLocks noChangeAspect="1" noChangeArrowheads="1"/>
          </p:cNvPicPr>
          <p:nvPr/>
        </p:nvPicPr>
        <p:blipFill>
          <a:blip r:embed="rId8" cstate="print"/>
          <a:srcRect/>
          <a:stretch>
            <a:fillRect/>
          </a:stretch>
        </p:blipFill>
        <p:spPr bwMode="auto">
          <a:xfrm>
            <a:off x="5005278" y="5041111"/>
            <a:ext cx="3681524" cy="1104501"/>
          </a:xfrm>
          <a:prstGeom prst="rect">
            <a:avLst/>
          </a:prstGeom>
          <a:noFill/>
        </p:spPr>
      </p:pic>
      <p:pic>
        <p:nvPicPr>
          <p:cNvPr id="3069961" name="Picture 9" descr="C:\Users\ang\Desktop\features\TextonsSchmidSet.jpg"/>
          <p:cNvPicPr>
            <a:picLocks noChangeAspect="1" noChangeArrowheads="1"/>
          </p:cNvPicPr>
          <p:nvPr/>
        </p:nvPicPr>
        <p:blipFill>
          <a:blip r:embed="rId9" cstate="print"/>
          <a:srcRect/>
          <a:stretch>
            <a:fillRect/>
          </a:stretch>
        </p:blipFill>
        <p:spPr bwMode="auto">
          <a:xfrm>
            <a:off x="408912" y="5084646"/>
            <a:ext cx="1887722" cy="562566"/>
          </a:xfrm>
          <a:prstGeom prst="rect">
            <a:avLst/>
          </a:prstGeom>
          <a:noFill/>
        </p:spPr>
      </p:pic>
      <p:sp>
        <p:nvSpPr>
          <p:cNvPr id="14" name="TextBox 13"/>
          <p:cNvSpPr txBox="1"/>
          <p:nvPr/>
        </p:nvSpPr>
        <p:spPr>
          <a:xfrm>
            <a:off x="2030818" y="2115880"/>
            <a:ext cx="68480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SIFT</a:t>
            </a:r>
            <a:endParaRPr lang="en-US" dirty="0">
              <a:solidFill>
                <a:srgbClr val="FFFFFF"/>
              </a:solidFill>
            </a:endParaRPr>
          </a:p>
        </p:txBody>
      </p:sp>
      <p:sp>
        <p:nvSpPr>
          <p:cNvPr id="15" name="TextBox 14"/>
          <p:cNvSpPr txBox="1"/>
          <p:nvPr/>
        </p:nvSpPr>
        <p:spPr>
          <a:xfrm>
            <a:off x="6733952" y="2161954"/>
            <a:ext cx="1338828"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Spin image</a:t>
            </a:r>
            <a:endParaRPr lang="en-US" dirty="0">
              <a:solidFill>
                <a:srgbClr val="FFFFFF"/>
              </a:solidFill>
            </a:endParaRPr>
          </a:p>
        </p:txBody>
      </p:sp>
      <p:sp>
        <p:nvSpPr>
          <p:cNvPr id="16" name="TextBox 15"/>
          <p:cNvSpPr txBox="1"/>
          <p:nvPr/>
        </p:nvSpPr>
        <p:spPr>
          <a:xfrm>
            <a:off x="2165496" y="4355800"/>
            <a:ext cx="659155"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HoG</a:t>
            </a:r>
            <a:endParaRPr lang="en-US" dirty="0">
              <a:solidFill>
                <a:srgbClr val="FFFFFF"/>
              </a:solidFill>
            </a:endParaRPr>
          </a:p>
        </p:txBody>
      </p:sp>
      <p:sp>
        <p:nvSpPr>
          <p:cNvPr id="17" name="TextBox 16"/>
          <p:cNvSpPr txBox="1"/>
          <p:nvPr/>
        </p:nvSpPr>
        <p:spPr>
          <a:xfrm>
            <a:off x="6932426" y="4359345"/>
            <a:ext cx="697627"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RIFT</a:t>
            </a:r>
            <a:endParaRPr lang="en-US" dirty="0">
              <a:solidFill>
                <a:srgbClr val="FFFFFF"/>
              </a:solidFill>
            </a:endParaRPr>
          </a:p>
        </p:txBody>
      </p:sp>
      <p:pic>
        <p:nvPicPr>
          <p:cNvPr id="3069962" name="Picture 10" descr="C:\Users\ang\Desktop\features\TextonsLeungMalikSet.jpg"/>
          <p:cNvPicPr>
            <a:picLocks noChangeAspect="1" noChangeArrowheads="1"/>
          </p:cNvPicPr>
          <p:nvPr/>
        </p:nvPicPr>
        <p:blipFill>
          <a:blip r:embed="rId10" cstate="print"/>
          <a:srcRect/>
          <a:stretch>
            <a:fillRect/>
          </a:stretch>
        </p:blipFill>
        <p:spPr bwMode="auto">
          <a:xfrm>
            <a:off x="2295304" y="5082357"/>
            <a:ext cx="1679150" cy="587154"/>
          </a:xfrm>
          <a:prstGeom prst="rect">
            <a:avLst/>
          </a:prstGeom>
          <a:noFill/>
        </p:spPr>
      </p:pic>
      <p:pic>
        <p:nvPicPr>
          <p:cNvPr id="3069963" name="Picture 11" descr="C:\Users\ang\Desktop\features\TextonsMR8set.jpg"/>
          <p:cNvPicPr>
            <a:picLocks noChangeAspect="1" noChangeArrowheads="1"/>
          </p:cNvPicPr>
          <p:nvPr/>
        </p:nvPicPr>
        <p:blipFill>
          <a:blip r:embed="rId11" cstate="print"/>
          <a:srcRect/>
          <a:stretch>
            <a:fillRect/>
          </a:stretch>
        </p:blipFill>
        <p:spPr bwMode="auto">
          <a:xfrm>
            <a:off x="1462649" y="5635251"/>
            <a:ext cx="1691767" cy="583464"/>
          </a:xfrm>
          <a:prstGeom prst="rect">
            <a:avLst/>
          </a:prstGeom>
          <a:noFill/>
        </p:spPr>
      </p:pic>
      <p:sp>
        <p:nvSpPr>
          <p:cNvPr id="20" name="TextBox 19"/>
          <p:cNvSpPr txBox="1"/>
          <p:nvPr/>
        </p:nvSpPr>
        <p:spPr>
          <a:xfrm>
            <a:off x="1913858" y="6286641"/>
            <a:ext cx="979820"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Textons</a:t>
            </a:r>
            <a:endParaRPr lang="en-US" dirty="0">
              <a:solidFill>
                <a:srgbClr val="FFFFFF"/>
              </a:solidFill>
            </a:endParaRPr>
          </a:p>
        </p:txBody>
      </p:sp>
      <p:sp>
        <p:nvSpPr>
          <p:cNvPr id="21" name="TextBox 20"/>
          <p:cNvSpPr txBox="1"/>
          <p:nvPr/>
        </p:nvSpPr>
        <p:spPr>
          <a:xfrm>
            <a:off x="6531933" y="6226393"/>
            <a:ext cx="838691"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GLOH</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features</a:t>
            </a:r>
            <a:endParaRPr lang="en-US" dirty="0"/>
          </a:p>
        </p:txBody>
      </p:sp>
      <p:pic>
        <p:nvPicPr>
          <p:cNvPr id="3070978" name="Picture 2"/>
          <p:cNvPicPr>
            <a:picLocks noChangeAspect="1" noChangeArrowheads="1"/>
          </p:cNvPicPr>
          <p:nvPr/>
        </p:nvPicPr>
        <p:blipFill>
          <a:blip r:embed="rId3" cstate="print"/>
          <a:srcRect/>
          <a:stretch>
            <a:fillRect/>
          </a:stretch>
        </p:blipFill>
        <p:spPr bwMode="auto">
          <a:xfrm>
            <a:off x="3349257" y="3629404"/>
            <a:ext cx="2636873" cy="1978204"/>
          </a:xfrm>
          <a:prstGeom prst="rect">
            <a:avLst/>
          </a:prstGeom>
          <a:noFill/>
          <a:ln w="9525">
            <a:noFill/>
            <a:miter lim="800000"/>
            <a:headEnd/>
            <a:tailEnd/>
          </a:ln>
        </p:spPr>
      </p:pic>
      <p:sp>
        <p:nvSpPr>
          <p:cNvPr id="5" name="TextBox 4"/>
          <p:cNvSpPr txBox="1"/>
          <p:nvPr/>
        </p:nvSpPr>
        <p:spPr>
          <a:xfrm>
            <a:off x="4338084" y="5720315"/>
            <a:ext cx="659155"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ZCR</a:t>
            </a:r>
            <a:endParaRPr lang="en-US" dirty="0">
              <a:solidFill>
                <a:srgbClr val="FFFFFF"/>
              </a:solidFill>
            </a:endParaRPr>
          </a:p>
        </p:txBody>
      </p:sp>
      <p:pic>
        <p:nvPicPr>
          <p:cNvPr id="6" name="Picture 3" descr="C:\Documents and Settings\hllee\Application Data\SSH\temp\speech_demo.png"/>
          <p:cNvPicPr>
            <a:picLocks noChangeAspect="1" noChangeArrowheads="1"/>
          </p:cNvPicPr>
          <p:nvPr/>
        </p:nvPicPr>
        <p:blipFill>
          <a:blip r:embed="rId4" cstate="print"/>
          <a:srcRect l="4583" r="4414" b="6925"/>
          <a:stretch>
            <a:fillRect/>
          </a:stretch>
        </p:blipFill>
        <p:spPr bwMode="auto">
          <a:xfrm>
            <a:off x="1222744" y="848866"/>
            <a:ext cx="3214352" cy="2000660"/>
          </a:xfrm>
          <a:prstGeom prst="rect">
            <a:avLst/>
          </a:prstGeom>
          <a:noFill/>
        </p:spPr>
      </p:pic>
      <p:pic>
        <p:nvPicPr>
          <p:cNvPr id="7" name="Picture 2" descr="C:\Documents and Settings\hllee\Desktop\htkplp.jpg"/>
          <p:cNvPicPr>
            <a:picLocks noChangeAspect="1" noChangeArrowheads="1"/>
          </p:cNvPicPr>
          <p:nvPr/>
        </p:nvPicPr>
        <p:blipFill>
          <a:blip r:embed="rId5" cstate="print"/>
          <a:srcRect/>
          <a:stretch>
            <a:fillRect/>
          </a:stretch>
        </p:blipFill>
        <p:spPr bwMode="auto">
          <a:xfrm>
            <a:off x="5273749" y="789996"/>
            <a:ext cx="2775097" cy="2060985"/>
          </a:xfrm>
          <a:prstGeom prst="rect">
            <a:avLst/>
          </a:prstGeom>
          <a:noFill/>
        </p:spPr>
      </p:pic>
      <p:sp>
        <p:nvSpPr>
          <p:cNvPr id="8" name="TextBox 7"/>
          <p:cNvSpPr txBox="1"/>
          <p:nvPr/>
        </p:nvSpPr>
        <p:spPr>
          <a:xfrm>
            <a:off x="2119422" y="2916865"/>
            <a:ext cx="15055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Spectrogram</a:t>
            </a:r>
            <a:endParaRPr lang="en-US" dirty="0">
              <a:solidFill>
                <a:srgbClr val="FFFFFF"/>
              </a:solidFill>
            </a:endParaRPr>
          </a:p>
        </p:txBody>
      </p:sp>
      <p:sp>
        <p:nvSpPr>
          <p:cNvPr id="9" name="TextBox 8"/>
          <p:cNvSpPr txBox="1"/>
          <p:nvPr/>
        </p:nvSpPr>
        <p:spPr>
          <a:xfrm>
            <a:off x="6110176" y="2888511"/>
            <a:ext cx="851515"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MFCC</a:t>
            </a:r>
            <a:endParaRPr lang="en-US" dirty="0">
              <a:solidFill>
                <a:srgbClr val="FFFFFF"/>
              </a:solidFill>
            </a:endParaRPr>
          </a:p>
        </p:txBody>
      </p:sp>
      <p:pic>
        <p:nvPicPr>
          <p:cNvPr id="3070979" name="Picture 3"/>
          <p:cNvPicPr>
            <a:picLocks noChangeAspect="1" noChangeArrowheads="1"/>
          </p:cNvPicPr>
          <p:nvPr/>
        </p:nvPicPr>
        <p:blipFill>
          <a:blip r:embed="rId6" cstate="print"/>
          <a:srcRect l="15751"/>
          <a:stretch>
            <a:fillRect/>
          </a:stretch>
        </p:blipFill>
        <p:spPr bwMode="auto">
          <a:xfrm>
            <a:off x="6283843" y="3561908"/>
            <a:ext cx="2477387" cy="2097604"/>
          </a:xfrm>
          <a:prstGeom prst="rect">
            <a:avLst/>
          </a:prstGeom>
          <a:noFill/>
          <a:ln w="9525">
            <a:noFill/>
            <a:miter lim="800000"/>
            <a:headEnd/>
            <a:tailEnd/>
          </a:ln>
        </p:spPr>
      </p:pic>
      <p:sp>
        <p:nvSpPr>
          <p:cNvPr id="12" name="TextBox 11"/>
          <p:cNvSpPr txBox="1"/>
          <p:nvPr/>
        </p:nvSpPr>
        <p:spPr>
          <a:xfrm>
            <a:off x="7095462" y="5691963"/>
            <a:ext cx="834524"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Rolloff</a:t>
            </a:r>
            <a:endParaRPr lang="en-US" dirty="0">
              <a:solidFill>
                <a:srgbClr val="FFFFFF"/>
              </a:solidFill>
            </a:endParaRPr>
          </a:p>
        </p:txBody>
      </p:sp>
      <p:pic>
        <p:nvPicPr>
          <p:cNvPr id="3070980" name="Picture 4"/>
          <p:cNvPicPr>
            <a:picLocks noChangeAspect="1" noChangeArrowheads="1"/>
          </p:cNvPicPr>
          <p:nvPr/>
        </p:nvPicPr>
        <p:blipFill>
          <a:blip r:embed="rId7" cstate="print"/>
          <a:srcRect/>
          <a:stretch>
            <a:fillRect/>
          </a:stretch>
        </p:blipFill>
        <p:spPr bwMode="auto">
          <a:xfrm>
            <a:off x="238459" y="3615070"/>
            <a:ext cx="2928150" cy="1973115"/>
          </a:xfrm>
          <a:prstGeom prst="rect">
            <a:avLst/>
          </a:prstGeom>
          <a:noFill/>
          <a:ln w="9525">
            <a:noFill/>
            <a:miter lim="800000"/>
            <a:headEnd/>
            <a:tailEnd/>
          </a:ln>
        </p:spPr>
      </p:pic>
      <p:sp>
        <p:nvSpPr>
          <p:cNvPr id="14" name="TextBox 13"/>
          <p:cNvSpPr txBox="1"/>
          <p:nvPr/>
        </p:nvSpPr>
        <p:spPr>
          <a:xfrm>
            <a:off x="1304259" y="5663609"/>
            <a:ext cx="62068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Flux</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 features</a:t>
            </a:r>
            <a:endParaRPr lang="en-US" dirty="0"/>
          </a:p>
        </p:txBody>
      </p:sp>
      <p:pic>
        <p:nvPicPr>
          <p:cNvPr id="2058242" name="Picture 2" descr="http://www.cse.unsw.edu.au/~billw/cs9414/notes/nlp/seminterp/seminterp2a.gif"/>
          <p:cNvPicPr>
            <a:picLocks noChangeAspect="1" noChangeArrowheads="1"/>
          </p:cNvPicPr>
          <p:nvPr/>
        </p:nvPicPr>
        <p:blipFill>
          <a:blip r:embed="rId3" cstate="print"/>
          <a:srcRect/>
          <a:stretch>
            <a:fillRect/>
          </a:stretch>
        </p:blipFill>
        <p:spPr bwMode="auto">
          <a:xfrm>
            <a:off x="270640" y="855865"/>
            <a:ext cx="2765160" cy="2297523"/>
          </a:xfrm>
          <a:prstGeom prst="rect">
            <a:avLst/>
          </a:prstGeom>
          <a:noFill/>
        </p:spPr>
      </p:pic>
      <p:pic>
        <p:nvPicPr>
          <p:cNvPr id="2058244" name="Picture 4" descr="http://www.dcs.shef.ac.uk/~hamish/IE/ne.jpg"/>
          <p:cNvPicPr>
            <a:picLocks noChangeAspect="1" noChangeArrowheads="1"/>
          </p:cNvPicPr>
          <p:nvPr/>
        </p:nvPicPr>
        <p:blipFill>
          <a:blip r:embed="rId4" cstate="print"/>
          <a:srcRect l="1031" t="6250" r="19559" b="17187"/>
          <a:stretch>
            <a:fillRect/>
          </a:stretch>
        </p:blipFill>
        <p:spPr bwMode="auto">
          <a:xfrm>
            <a:off x="3227825" y="1047890"/>
            <a:ext cx="2957185" cy="1881845"/>
          </a:xfrm>
          <a:prstGeom prst="rect">
            <a:avLst/>
          </a:prstGeom>
          <a:noFill/>
        </p:spPr>
      </p:pic>
      <p:pic>
        <p:nvPicPr>
          <p:cNvPr id="2058246" name="Picture 6" descr="http://tractorfeed.com/strictlyspeaking/wp-content/uploads/2008/11/anaphora0021.jpg"/>
          <p:cNvPicPr>
            <a:picLocks noChangeAspect="1" noChangeArrowheads="1"/>
          </p:cNvPicPr>
          <p:nvPr/>
        </p:nvPicPr>
        <p:blipFill>
          <a:blip r:embed="rId5" cstate="print"/>
          <a:srcRect t="20625" r="11800" b="22150"/>
          <a:stretch>
            <a:fillRect/>
          </a:stretch>
        </p:blipFill>
        <p:spPr bwMode="auto">
          <a:xfrm>
            <a:off x="78615" y="4197100"/>
            <a:ext cx="3341235" cy="1625869"/>
          </a:xfrm>
          <a:prstGeom prst="rect">
            <a:avLst/>
          </a:prstGeom>
          <a:noFill/>
        </p:spPr>
      </p:pic>
      <p:sp>
        <p:nvSpPr>
          <p:cNvPr id="7" name="TextBox 6"/>
          <p:cNvSpPr txBox="1"/>
          <p:nvPr/>
        </p:nvSpPr>
        <p:spPr>
          <a:xfrm>
            <a:off x="923525" y="3198570"/>
            <a:ext cx="1762021"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Parser features</a:t>
            </a:r>
            <a:endParaRPr lang="en-US" dirty="0">
              <a:solidFill>
                <a:srgbClr val="FFFFFF"/>
              </a:solidFill>
            </a:endParaRPr>
          </a:p>
        </p:txBody>
      </p:sp>
      <p:sp>
        <p:nvSpPr>
          <p:cNvPr id="8" name="TextBox 7"/>
          <p:cNvSpPr txBox="1"/>
          <p:nvPr/>
        </p:nvSpPr>
        <p:spPr>
          <a:xfrm>
            <a:off x="4149545" y="3006545"/>
            <a:ext cx="11849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NER/SRL</a:t>
            </a:r>
            <a:endParaRPr lang="en-US" dirty="0">
              <a:solidFill>
                <a:srgbClr val="FFFFFF"/>
              </a:solidFill>
            </a:endParaRPr>
          </a:p>
        </p:txBody>
      </p:sp>
      <p:pic>
        <p:nvPicPr>
          <p:cNvPr id="2058248" name="Picture 8" descr="http://snowball.tartarus.org/algorithms/lovins/porter-1.jpg"/>
          <p:cNvPicPr>
            <a:picLocks noChangeAspect="1" noChangeArrowheads="1"/>
          </p:cNvPicPr>
          <p:nvPr/>
        </p:nvPicPr>
        <p:blipFill>
          <a:blip r:embed="rId6" cstate="print"/>
          <a:srcRect/>
          <a:stretch>
            <a:fillRect/>
          </a:stretch>
        </p:blipFill>
        <p:spPr bwMode="auto">
          <a:xfrm>
            <a:off x="6377034" y="790574"/>
            <a:ext cx="2766965" cy="2203196"/>
          </a:xfrm>
          <a:prstGeom prst="rect">
            <a:avLst/>
          </a:prstGeom>
          <a:noFill/>
        </p:spPr>
      </p:pic>
      <p:sp>
        <p:nvSpPr>
          <p:cNvPr id="10" name="TextBox 9"/>
          <p:cNvSpPr txBox="1"/>
          <p:nvPr/>
        </p:nvSpPr>
        <p:spPr>
          <a:xfrm>
            <a:off x="7068325" y="3083355"/>
            <a:ext cx="1223412"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Stemming</a:t>
            </a:r>
            <a:endParaRPr lang="en-US" dirty="0">
              <a:solidFill>
                <a:srgbClr val="FFFFFF"/>
              </a:solidFill>
            </a:endParaRPr>
          </a:p>
        </p:txBody>
      </p:sp>
      <p:pic>
        <p:nvPicPr>
          <p:cNvPr id="2058250" name="Picture 10" descr="http://www.ling.helsinki.fi/kit/2008s/clt231/nltk-0.9.5/doc/en/tree_images/ch03-tree-1.png"/>
          <p:cNvPicPr>
            <a:picLocks noChangeAspect="1" noChangeArrowheads="1"/>
          </p:cNvPicPr>
          <p:nvPr/>
        </p:nvPicPr>
        <p:blipFill>
          <a:blip r:embed="rId7" cstate="print"/>
          <a:srcRect/>
          <a:stretch>
            <a:fillRect/>
          </a:stretch>
        </p:blipFill>
        <p:spPr bwMode="auto">
          <a:xfrm>
            <a:off x="-2571330" y="2238445"/>
            <a:ext cx="2381250" cy="1628776"/>
          </a:xfrm>
          <a:prstGeom prst="rect">
            <a:avLst/>
          </a:prstGeom>
          <a:noFill/>
        </p:spPr>
      </p:pic>
      <p:pic>
        <p:nvPicPr>
          <p:cNvPr id="2058252" name="Picture 12" descr="http://www.cs.cmu.edu/~tom/10601_sp08/hw/hmm.png"/>
          <p:cNvPicPr>
            <a:picLocks noChangeAspect="1" noChangeArrowheads="1"/>
          </p:cNvPicPr>
          <p:nvPr/>
        </p:nvPicPr>
        <p:blipFill>
          <a:blip r:embed="rId8" cstate="print"/>
          <a:srcRect t="10101" b="15152"/>
          <a:stretch>
            <a:fillRect/>
          </a:stretch>
        </p:blipFill>
        <p:spPr bwMode="auto">
          <a:xfrm>
            <a:off x="3611875" y="4197100"/>
            <a:ext cx="2534730" cy="1420985"/>
          </a:xfrm>
          <a:prstGeom prst="rect">
            <a:avLst/>
          </a:prstGeom>
          <a:noFill/>
        </p:spPr>
      </p:pic>
      <p:sp>
        <p:nvSpPr>
          <p:cNvPr id="13" name="TextBox 12"/>
          <p:cNvSpPr txBox="1"/>
          <p:nvPr/>
        </p:nvSpPr>
        <p:spPr>
          <a:xfrm>
            <a:off x="4149545" y="5733300"/>
            <a:ext cx="1492716"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POS tagging</a:t>
            </a:r>
            <a:endParaRPr lang="en-US" dirty="0">
              <a:solidFill>
                <a:srgbClr val="FFFFFF"/>
              </a:solidFill>
            </a:endParaRPr>
          </a:p>
        </p:txBody>
      </p:sp>
      <p:sp>
        <p:nvSpPr>
          <p:cNvPr id="14" name="TextBox 13"/>
          <p:cNvSpPr txBox="1"/>
          <p:nvPr/>
        </p:nvSpPr>
        <p:spPr>
          <a:xfrm>
            <a:off x="1153955" y="5848515"/>
            <a:ext cx="11849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Anaphora</a:t>
            </a:r>
            <a:endParaRPr lang="en-US" dirty="0">
              <a:solidFill>
                <a:srgbClr val="FFFFFF"/>
              </a:solidFill>
            </a:endParaRPr>
          </a:p>
        </p:txBody>
      </p:sp>
      <p:grpSp>
        <p:nvGrpSpPr>
          <p:cNvPr id="17" name="Group 16"/>
          <p:cNvGrpSpPr/>
          <p:nvPr/>
        </p:nvGrpSpPr>
        <p:grpSpPr>
          <a:xfrm>
            <a:off x="6530655" y="3889860"/>
            <a:ext cx="2441118" cy="2481607"/>
            <a:chOff x="6607465" y="3889860"/>
            <a:chExt cx="2441118" cy="2481607"/>
          </a:xfrm>
        </p:grpSpPr>
        <p:pic>
          <p:nvPicPr>
            <p:cNvPr id="2058254" name="Picture 14" descr="http://www.cs.princeton.edu/courses/archive/spr07/cos226/assignments/wordnet-fig1.png"/>
            <p:cNvPicPr>
              <a:picLocks noChangeAspect="1" noChangeArrowheads="1"/>
            </p:cNvPicPr>
            <p:nvPr/>
          </p:nvPicPr>
          <p:blipFill>
            <a:blip r:embed="rId9" cstate="print"/>
            <a:srcRect/>
            <a:stretch>
              <a:fillRect/>
            </a:stretch>
          </p:blipFill>
          <p:spPr bwMode="auto">
            <a:xfrm>
              <a:off x="6607465" y="3889860"/>
              <a:ext cx="2441118" cy="2073870"/>
            </a:xfrm>
            <a:prstGeom prst="rect">
              <a:avLst/>
            </a:prstGeom>
            <a:noFill/>
          </p:spPr>
        </p:pic>
        <p:sp>
          <p:nvSpPr>
            <p:cNvPr id="16" name="TextBox 15"/>
            <p:cNvSpPr txBox="1"/>
            <p:nvPr/>
          </p:nvSpPr>
          <p:spPr>
            <a:xfrm>
              <a:off x="6837895" y="6002135"/>
              <a:ext cx="2052806"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WordNet features</a:t>
              </a:r>
              <a:endParaRPr lang="en-US" dirty="0">
                <a:solidFill>
                  <a:srgbClr val="FFFFFF"/>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algn="ctr" defTabSz="407399" eaLnBrk="1">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algn="ctr" defTabSz="407399" eaLnBrk="1">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algn="ctr" defTabSz="407399" eaLnBrk="1">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algn="ctr" defTabSz="407399" eaLnBrk="1">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
        <p:nvSpPr>
          <p:cNvPr id="15" name="Oval 14"/>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1777" name="Picture 1" descr="C:\Users\ang\Desktop\Brodmann_41_42.png"/>
          <p:cNvPicPr>
            <a:picLocks noChangeAspect="1" noChangeArrowheads="1"/>
          </p:cNvPicPr>
          <p:nvPr/>
        </p:nvPicPr>
        <p:blipFill>
          <a:blip r:embed="rId3" cstate="print"/>
          <a:srcRect/>
          <a:stretch>
            <a:fillRect/>
          </a:stretch>
        </p:blipFill>
        <p:spPr bwMode="auto">
          <a:xfrm>
            <a:off x="1965283" y="932675"/>
            <a:ext cx="3681293" cy="2535626"/>
          </a:xfrm>
          <a:prstGeom prst="rect">
            <a:avLst/>
          </a:prstGeom>
          <a:noFill/>
        </p:spPr>
      </p:pic>
      <p:sp>
        <p:nvSpPr>
          <p:cNvPr id="2" name="Title 1"/>
          <p:cNvSpPr>
            <a:spLocks noGrp="1"/>
          </p:cNvSpPr>
          <p:nvPr>
            <p:ph type="title"/>
          </p:nvPr>
        </p:nvSpPr>
        <p:spPr/>
        <p:txBody>
          <a:bodyPr/>
          <a:lstStyle/>
          <a:p>
            <a:r>
              <a:rPr lang="en-US" dirty="0" smtClean="0"/>
              <a:t>Sensor representation in the brain</a:t>
            </a:r>
            <a:endParaRPr lang="en-US" dirty="0"/>
          </a:p>
        </p:txBody>
      </p:sp>
      <p:pic>
        <p:nvPicPr>
          <p:cNvPr id="3068930" name="Picture 2"/>
          <p:cNvPicPr>
            <a:picLocks noChangeAspect="1" noChangeArrowheads="1"/>
          </p:cNvPicPr>
          <p:nvPr/>
        </p:nvPicPr>
        <p:blipFill>
          <a:blip r:embed="rId4" cstate="print"/>
          <a:srcRect/>
          <a:stretch>
            <a:fillRect/>
          </a:stretch>
        </p:blipFill>
        <p:spPr bwMode="auto">
          <a:xfrm>
            <a:off x="9427090" y="1892595"/>
            <a:ext cx="2396313" cy="2396313"/>
          </a:xfrm>
          <a:prstGeom prst="rect">
            <a:avLst/>
          </a:prstGeom>
          <a:noFill/>
          <a:ln w="9525">
            <a:noFill/>
            <a:miter lim="800000"/>
            <a:headEnd/>
            <a:tailEnd/>
          </a:ln>
        </p:spPr>
      </p:pic>
      <p:sp>
        <p:nvSpPr>
          <p:cNvPr id="7" name="TextBox 6"/>
          <p:cNvSpPr txBox="1"/>
          <p:nvPr/>
        </p:nvSpPr>
        <p:spPr>
          <a:xfrm>
            <a:off x="5513762" y="6581001"/>
            <a:ext cx="3666838"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[Roe et al., 1992; BrainPort; Welsh &amp; Blasch, 1997]</a:t>
            </a:r>
            <a:endParaRPr lang="en-US" sz="1200" dirty="0">
              <a:solidFill>
                <a:srgbClr val="FFFFFF"/>
              </a:solidFill>
              <a:latin typeface="Arial" charset="0"/>
            </a:endParaRPr>
          </a:p>
        </p:txBody>
      </p:sp>
      <p:grpSp>
        <p:nvGrpSpPr>
          <p:cNvPr id="23" name="Group 22"/>
          <p:cNvGrpSpPr/>
          <p:nvPr/>
        </p:nvGrpSpPr>
        <p:grpSpPr>
          <a:xfrm>
            <a:off x="347450" y="3736240"/>
            <a:ext cx="8236752" cy="2683589"/>
            <a:chOff x="312040" y="848027"/>
            <a:chExt cx="8236752" cy="2683589"/>
          </a:xfrm>
        </p:grpSpPr>
        <p:pic>
          <p:nvPicPr>
            <p:cNvPr id="3068931" name="Picture 3"/>
            <p:cNvPicPr>
              <a:picLocks noChangeAspect="1" noChangeArrowheads="1"/>
            </p:cNvPicPr>
            <p:nvPr/>
          </p:nvPicPr>
          <p:blipFill>
            <a:blip r:embed="rId5" cstate="print"/>
            <a:srcRect/>
            <a:stretch>
              <a:fillRect/>
            </a:stretch>
          </p:blipFill>
          <p:spPr bwMode="auto">
            <a:xfrm>
              <a:off x="312040" y="1028157"/>
              <a:ext cx="1363007" cy="1897858"/>
            </a:xfrm>
            <a:prstGeom prst="rect">
              <a:avLst/>
            </a:prstGeom>
            <a:noFill/>
            <a:ln w="9525">
              <a:noFill/>
              <a:miter lim="800000"/>
              <a:headEnd/>
              <a:tailEnd/>
            </a:ln>
          </p:spPr>
        </p:pic>
        <p:sp>
          <p:nvSpPr>
            <p:cNvPr id="6" name="TextBox 5"/>
            <p:cNvSpPr txBox="1"/>
            <p:nvPr/>
          </p:nvSpPr>
          <p:spPr>
            <a:xfrm>
              <a:off x="980958" y="2991362"/>
              <a:ext cx="2659702"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Seeing with your tongue</a:t>
              </a:r>
              <a:endParaRPr lang="en-US" dirty="0">
                <a:solidFill>
                  <a:srgbClr val="FFFFFF"/>
                </a:solidFill>
                <a:latin typeface="Arial" charset="0"/>
              </a:endParaRPr>
            </a:p>
          </p:txBody>
        </p:sp>
        <p:pic>
          <p:nvPicPr>
            <p:cNvPr id="3068932" name="Picture 4"/>
            <p:cNvPicPr>
              <a:picLocks noChangeAspect="1" noChangeArrowheads="1"/>
            </p:cNvPicPr>
            <p:nvPr/>
          </p:nvPicPr>
          <p:blipFill>
            <a:blip r:embed="rId6" cstate="print"/>
            <a:srcRect l="8283" r="2048"/>
            <a:stretch>
              <a:fillRect/>
            </a:stretch>
          </p:blipFill>
          <p:spPr bwMode="auto">
            <a:xfrm>
              <a:off x="1763325" y="1011803"/>
              <a:ext cx="2644722" cy="1867975"/>
            </a:xfrm>
            <a:prstGeom prst="rect">
              <a:avLst/>
            </a:prstGeom>
            <a:noFill/>
            <a:ln w="9525">
              <a:noFill/>
              <a:miter lim="800000"/>
              <a:headEnd/>
              <a:tailEnd/>
            </a:ln>
          </p:spPr>
        </p:pic>
        <p:sp>
          <p:nvSpPr>
            <p:cNvPr id="10" name="TextBox 9"/>
            <p:cNvSpPr txBox="1"/>
            <p:nvPr/>
          </p:nvSpPr>
          <p:spPr>
            <a:xfrm>
              <a:off x="5373202" y="3162284"/>
              <a:ext cx="3082895"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Human echolocation (sonar)</a:t>
              </a:r>
              <a:endParaRPr lang="en-US" dirty="0">
                <a:solidFill>
                  <a:srgbClr val="FFFFFF"/>
                </a:solidFill>
                <a:latin typeface="Arial" charset="0"/>
              </a:endParaRPr>
            </a:p>
          </p:txBody>
        </p:sp>
        <p:pic>
          <p:nvPicPr>
            <p:cNvPr id="3068933" name="Picture 5"/>
            <p:cNvPicPr>
              <a:picLocks noChangeAspect="1" noChangeArrowheads="1"/>
            </p:cNvPicPr>
            <p:nvPr/>
          </p:nvPicPr>
          <p:blipFill>
            <a:blip r:embed="rId7" cstate="print"/>
            <a:srcRect/>
            <a:stretch>
              <a:fillRect/>
            </a:stretch>
          </p:blipFill>
          <p:spPr bwMode="auto">
            <a:xfrm>
              <a:off x="5188905" y="848027"/>
              <a:ext cx="3359887" cy="2267924"/>
            </a:xfrm>
            <a:prstGeom prst="rect">
              <a:avLst/>
            </a:prstGeom>
            <a:noFill/>
            <a:ln w="9525">
              <a:noFill/>
              <a:miter lim="800000"/>
              <a:headEnd/>
              <a:tailEnd/>
            </a:ln>
          </p:spPr>
        </p:pic>
        <p:sp>
          <p:nvSpPr>
            <p:cNvPr id="11" name="Arc 10"/>
            <p:cNvSpPr/>
            <p:nvPr/>
          </p:nvSpPr>
          <p:spPr bwMode="auto">
            <a:xfrm rot="12896089">
              <a:off x="7011341" y="1585487"/>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2" name="Arc 11"/>
            <p:cNvSpPr/>
            <p:nvPr/>
          </p:nvSpPr>
          <p:spPr bwMode="auto">
            <a:xfrm rot="12896089">
              <a:off x="6706543" y="1663460"/>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3" name="Arc 12"/>
            <p:cNvSpPr/>
            <p:nvPr/>
          </p:nvSpPr>
          <p:spPr bwMode="auto">
            <a:xfrm rot="12896089">
              <a:off x="6880206" y="1635104"/>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grpSp>
      <p:sp>
        <p:nvSpPr>
          <p:cNvPr id="18" name="TextBox 17"/>
          <p:cNvSpPr txBox="1"/>
          <p:nvPr/>
        </p:nvSpPr>
        <p:spPr>
          <a:xfrm>
            <a:off x="5877770" y="1393535"/>
            <a:ext cx="3115339" cy="1938992"/>
          </a:xfrm>
          <a:prstGeom prst="rect">
            <a:avLst/>
          </a:prstGeom>
          <a:noFill/>
        </p:spPr>
        <p:txBody>
          <a:bodyPr wrap="square" rtlCol="0">
            <a:spAutoFit/>
          </a:bodyPr>
          <a:lstStyle/>
          <a:p>
            <a:pPr algn="l">
              <a:spcBef>
                <a:spcPct val="0"/>
              </a:spcBef>
            </a:pPr>
            <a:r>
              <a:rPr lang="en-US" sz="2000" dirty="0" smtClean="0">
                <a:solidFill>
                  <a:srgbClr val="FFFFFF"/>
                </a:solidFill>
                <a:latin typeface="Arial" charset="0"/>
              </a:rPr>
              <a:t>Auditory cortex learns to see.</a:t>
            </a:r>
          </a:p>
          <a:p>
            <a:pPr algn="l">
              <a:spcBef>
                <a:spcPct val="0"/>
              </a:spcBef>
            </a:pPr>
            <a:endParaRPr lang="en-US" sz="2000" dirty="0" smtClean="0">
              <a:solidFill>
                <a:srgbClr val="FFFFFF"/>
              </a:solidFill>
              <a:latin typeface="Arial" charset="0"/>
            </a:endParaRPr>
          </a:p>
          <a:p>
            <a:pPr algn="l">
              <a:spcBef>
                <a:spcPct val="0"/>
              </a:spcBef>
            </a:pPr>
            <a:r>
              <a:rPr lang="en-US" sz="2000" dirty="0" smtClean="0">
                <a:solidFill>
                  <a:srgbClr val="FFFFFF"/>
                </a:solidFill>
                <a:latin typeface="Arial" charset="0"/>
              </a:rPr>
              <a:t>(Same rewiring process also works for touch/ somatosensory cortex.)</a:t>
            </a:r>
            <a:endParaRPr lang="en-US" sz="2000" dirty="0">
              <a:solidFill>
                <a:srgbClr val="FFFFFF"/>
              </a:solidFill>
              <a:latin typeface="Arial" charset="0"/>
            </a:endParaRPr>
          </a:p>
        </p:txBody>
      </p:sp>
      <p:pic>
        <p:nvPicPr>
          <p:cNvPr id="3083266" name="Picture 2"/>
          <p:cNvPicPr>
            <a:picLocks noChangeAspect="1" noChangeArrowheads="1"/>
          </p:cNvPicPr>
          <p:nvPr/>
        </p:nvPicPr>
        <p:blipFill>
          <a:blip r:embed="rId8" cstate="print"/>
          <a:srcRect/>
          <a:stretch>
            <a:fillRect/>
          </a:stretch>
        </p:blipFill>
        <p:spPr bwMode="auto">
          <a:xfrm flipH="1">
            <a:off x="1176548" y="2259655"/>
            <a:ext cx="612087" cy="965178"/>
          </a:xfrm>
          <a:prstGeom prst="rect">
            <a:avLst/>
          </a:prstGeom>
          <a:noFill/>
          <a:ln w="9525">
            <a:noFill/>
            <a:miter lim="800000"/>
            <a:headEnd/>
            <a:tailEnd/>
          </a:ln>
        </p:spPr>
      </p:pic>
      <p:sp>
        <p:nvSpPr>
          <p:cNvPr id="21" name="TextBox 20"/>
          <p:cNvSpPr txBox="1"/>
          <p:nvPr/>
        </p:nvSpPr>
        <p:spPr>
          <a:xfrm>
            <a:off x="3295555" y="2643771"/>
            <a:ext cx="1095172" cy="646331"/>
          </a:xfrm>
          <a:prstGeom prst="rect">
            <a:avLst/>
          </a:prstGeom>
          <a:solidFill>
            <a:srgbClr val="FFFFFF">
              <a:alpha val="50196"/>
            </a:srgbClr>
          </a:solidFill>
        </p:spPr>
        <p:txBody>
          <a:bodyPr wrap="none" rtlCol="0">
            <a:spAutoFit/>
          </a:bodyPr>
          <a:lstStyle/>
          <a:p>
            <a:pPr>
              <a:spcBef>
                <a:spcPct val="0"/>
              </a:spcBef>
            </a:pPr>
            <a:r>
              <a:rPr lang="en-US" dirty="0" smtClean="0">
                <a:solidFill>
                  <a:srgbClr val="000000"/>
                </a:solidFill>
                <a:latin typeface="Arial" charset="0"/>
              </a:rPr>
              <a:t>Auditory </a:t>
            </a:r>
          </a:p>
          <a:p>
            <a:pPr>
              <a:spcBef>
                <a:spcPct val="0"/>
              </a:spcBef>
            </a:pPr>
            <a:r>
              <a:rPr lang="en-US" dirty="0" smtClean="0">
                <a:solidFill>
                  <a:srgbClr val="000000"/>
                </a:solidFill>
                <a:latin typeface="Arial" charset="0"/>
              </a:rPr>
              <a:t>Cortex</a:t>
            </a:r>
            <a:endParaRPr lang="en-US" dirty="0">
              <a:solidFill>
                <a:srgbClr val="000000"/>
              </a:solidFill>
              <a:latin typeface="Arial" charset="0"/>
            </a:endParaRPr>
          </a:p>
        </p:txBody>
      </p:sp>
      <p:cxnSp>
        <p:nvCxnSpPr>
          <p:cNvPr id="20" name="Straight Arrow Connector 19"/>
          <p:cNvCxnSpPr>
            <a:stCxn id="3083266" idx="1"/>
          </p:cNvCxnSpPr>
          <p:nvPr/>
        </p:nvCxnSpPr>
        <p:spPr bwMode="auto">
          <a:xfrm flipV="1">
            <a:off x="1788635" y="2381373"/>
            <a:ext cx="2356945" cy="360871"/>
          </a:xfrm>
          <a:prstGeom prst="straightConnector1">
            <a:avLst/>
          </a:prstGeom>
          <a:noFill/>
          <a:ln w="57150" cap="flat" cmpd="sng" algn="ctr">
            <a:solidFill>
              <a:srgbClr val="00B0F0"/>
            </a:solidFill>
            <a:prstDash val="solid"/>
            <a:round/>
            <a:headEnd type="none" w="med" len="med"/>
            <a:tailEnd type="arrow"/>
          </a:ln>
          <a:effectLst/>
        </p:spPr>
      </p:cxnSp>
      <p:cxnSp>
        <p:nvCxnSpPr>
          <p:cNvPr id="25" name="Straight Arrow Connector 24"/>
          <p:cNvCxnSpPr/>
          <p:nvPr/>
        </p:nvCxnSpPr>
        <p:spPr bwMode="auto">
          <a:xfrm>
            <a:off x="1720398" y="1644394"/>
            <a:ext cx="2373423" cy="702473"/>
          </a:xfrm>
          <a:prstGeom prst="straightConnector1">
            <a:avLst/>
          </a:prstGeom>
          <a:noFill/>
          <a:ln w="57150" cap="flat" cmpd="sng" algn="ctr">
            <a:solidFill>
              <a:srgbClr val="00B0F0"/>
            </a:solidFill>
            <a:prstDash val="solid"/>
            <a:round/>
            <a:headEnd type="none" w="med" len="med"/>
            <a:tailEnd type="arrow"/>
          </a:ln>
          <a:effectLst/>
        </p:spPr>
      </p:cxnSp>
      <p:pic>
        <p:nvPicPr>
          <p:cNvPr id="3083267" name="Picture 3"/>
          <p:cNvPicPr>
            <a:picLocks noChangeAspect="1" noChangeArrowheads="1"/>
          </p:cNvPicPr>
          <p:nvPr/>
        </p:nvPicPr>
        <p:blipFill>
          <a:blip r:embed="rId9" cstate="print"/>
          <a:srcRect t="6130" r="15326"/>
          <a:stretch>
            <a:fillRect/>
          </a:stretch>
        </p:blipFill>
        <p:spPr bwMode="auto">
          <a:xfrm>
            <a:off x="758232" y="1256730"/>
            <a:ext cx="989463" cy="822686"/>
          </a:xfrm>
          <a:prstGeom prst="rect">
            <a:avLst/>
          </a:prstGeom>
          <a:noFill/>
          <a:ln w="9525">
            <a:noFill/>
            <a:miter lim="800000"/>
            <a:headEnd/>
            <a:tailEnd/>
          </a:ln>
        </p:spPr>
      </p:pic>
      <p:grpSp>
        <p:nvGrpSpPr>
          <p:cNvPr id="9" name="Group 46"/>
          <p:cNvGrpSpPr>
            <a:grpSpLocks/>
          </p:cNvGrpSpPr>
          <p:nvPr/>
        </p:nvGrpSpPr>
        <p:grpSpPr bwMode="auto">
          <a:xfrm>
            <a:off x="2510538" y="2433687"/>
            <a:ext cx="304800" cy="304800"/>
            <a:chOff x="0" y="2153"/>
            <a:chExt cx="571" cy="574"/>
          </a:xfrm>
        </p:grpSpPr>
        <p:sp>
          <p:nvSpPr>
            <p:cNvPr id="32"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33"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32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sensory remapping examples</a:t>
            </a:r>
            <a:endParaRPr lang="en-US" dirty="0"/>
          </a:p>
        </p:txBody>
      </p:sp>
      <p:grpSp>
        <p:nvGrpSpPr>
          <p:cNvPr id="6" name="Group 5"/>
          <p:cNvGrpSpPr/>
          <p:nvPr/>
        </p:nvGrpSpPr>
        <p:grpSpPr>
          <a:xfrm>
            <a:off x="3688685" y="855865"/>
            <a:ext cx="4109335" cy="2023536"/>
            <a:chOff x="1153955" y="1931204"/>
            <a:chExt cx="5069460" cy="2496325"/>
          </a:xfrm>
        </p:grpSpPr>
        <p:pic>
          <p:nvPicPr>
            <p:cNvPr id="2593794" name="Picture 2" descr="C:\Users\ang\Desktop\d704fa5c809ebf8d6f97ef57f6f04ae3f6aec692.pdf - Adobe Acrobat Pro.jpg"/>
            <p:cNvPicPr>
              <a:picLocks noChangeAspect="1" noChangeArrowheads="1"/>
            </p:cNvPicPr>
            <p:nvPr/>
          </p:nvPicPr>
          <p:blipFill>
            <a:blip r:embed="rId3" cstate="print"/>
            <a:srcRect r="46584"/>
            <a:stretch>
              <a:fillRect/>
            </a:stretch>
          </p:blipFill>
          <p:spPr bwMode="auto">
            <a:xfrm>
              <a:off x="1153955" y="1931205"/>
              <a:ext cx="2649945" cy="2491095"/>
            </a:xfrm>
            <a:prstGeom prst="rect">
              <a:avLst/>
            </a:prstGeom>
            <a:noFill/>
          </p:spPr>
        </p:pic>
        <p:pic>
          <p:nvPicPr>
            <p:cNvPr id="2593795" name="Picture 3" descr="C:\Users\ang\Desktop\photo2.jpg"/>
            <p:cNvPicPr>
              <a:picLocks noChangeAspect="1" noChangeArrowheads="1"/>
            </p:cNvPicPr>
            <p:nvPr/>
          </p:nvPicPr>
          <p:blipFill>
            <a:blip r:embed="rId4" cstate="print"/>
            <a:srcRect l="17308" r="14615"/>
            <a:stretch>
              <a:fillRect/>
            </a:stretch>
          </p:blipFill>
          <p:spPr bwMode="auto">
            <a:xfrm>
              <a:off x="3957520" y="1931204"/>
              <a:ext cx="2265895" cy="2496325"/>
            </a:xfrm>
            <a:prstGeom prst="rect">
              <a:avLst/>
            </a:prstGeom>
            <a:noFill/>
          </p:spPr>
        </p:pic>
      </p:grpSp>
      <p:sp>
        <p:nvSpPr>
          <p:cNvPr id="7" name="TextBox 6"/>
          <p:cNvSpPr txBox="1"/>
          <p:nvPr/>
        </p:nvSpPr>
        <p:spPr>
          <a:xfrm>
            <a:off x="3189420" y="6550223"/>
            <a:ext cx="6104556"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rPr>
              <a:t>[Nagel et al., 2005 and Wired Magazine; Constantine-Paton &amp; Law, 2009] </a:t>
            </a:r>
          </a:p>
        </p:txBody>
      </p:sp>
      <p:pic>
        <p:nvPicPr>
          <p:cNvPr id="2593796" name="Picture 4" descr="C:\Users\ang\Desktop\ba461d53f66e71264c8452c170f43754a850b6c6.pdf (SECURED) - Adobe Acrobat Pro.jpg"/>
          <p:cNvPicPr>
            <a:picLocks noChangeAspect="1" noChangeArrowheads="1"/>
          </p:cNvPicPr>
          <p:nvPr/>
        </p:nvPicPr>
        <p:blipFill>
          <a:blip r:embed="rId5" cstate="print"/>
          <a:srcRect r="51117"/>
          <a:stretch>
            <a:fillRect/>
          </a:stretch>
        </p:blipFill>
        <p:spPr bwMode="auto">
          <a:xfrm>
            <a:off x="9718270" y="3621025"/>
            <a:ext cx="1920250" cy="2663419"/>
          </a:xfrm>
          <a:prstGeom prst="rect">
            <a:avLst/>
          </a:prstGeom>
          <a:noFill/>
        </p:spPr>
      </p:pic>
      <p:pic>
        <p:nvPicPr>
          <p:cNvPr id="2593797" name="Picture 5" descr="C:\Users\ang\Desktop\frog.jpg"/>
          <p:cNvPicPr>
            <a:picLocks noChangeAspect="1" noChangeArrowheads="1"/>
          </p:cNvPicPr>
          <p:nvPr/>
        </p:nvPicPr>
        <p:blipFill>
          <a:blip r:embed="rId6" cstate="print"/>
          <a:srcRect/>
          <a:stretch>
            <a:fillRect/>
          </a:stretch>
        </p:blipFill>
        <p:spPr bwMode="auto">
          <a:xfrm>
            <a:off x="3688685" y="3774645"/>
            <a:ext cx="3917310" cy="2167953"/>
          </a:xfrm>
          <a:prstGeom prst="rect">
            <a:avLst/>
          </a:prstGeom>
          <a:noFill/>
        </p:spPr>
      </p:pic>
      <p:sp>
        <p:nvSpPr>
          <p:cNvPr id="10" name="TextBox 9"/>
          <p:cNvSpPr txBox="1"/>
          <p:nvPr/>
        </p:nvSpPr>
        <p:spPr>
          <a:xfrm>
            <a:off x="385855" y="1355130"/>
            <a:ext cx="3110805" cy="923330"/>
          </a:xfrm>
          <a:prstGeom prst="rect">
            <a:avLst/>
          </a:prstGeom>
          <a:noFill/>
        </p:spPr>
        <p:txBody>
          <a:bodyPr wrap="square" rtlCol="0">
            <a:spAutoFit/>
          </a:bodyPr>
          <a:lstStyle/>
          <a:p>
            <a:pPr algn="l">
              <a:spcBef>
                <a:spcPts val="0"/>
              </a:spcBef>
            </a:pPr>
            <a:r>
              <a:rPr lang="en-US" dirty="0" smtClean="0">
                <a:solidFill>
                  <a:schemeClr val="bg1"/>
                </a:solidFill>
              </a:rPr>
              <a:t>Haptic compass belt. North facing motor vibrates.  Gives you a “direction” sense. </a:t>
            </a:r>
          </a:p>
        </p:txBody>
      </p:sp>
      <p:sp>
        <p:nvSpPr>
          <p:cNvPr id="11" name="TextBox 10"/>
          <p:cNvSpPr txBox="1"/>
          <p:nvPr/>
        </p:nvSpPr>
        <p:spPr>
          <a:xfrm>
            <a:off x="923525" y="4389125"/>
            <a:ext cx="2265895" cy="369332"/>
          </a:xfrm>
          <a:prstGeom prst="rect">
            <a:avLst/>
          </a:prstGeom>
          <a:noFill/>
        </p:spPr>
        <p:txBody>
          <a:bodyPr wrap="square" rtlCol="0">
            <a:spAutoFit/>
          </a:bodyPr>
          <a:lstStyle/>
          <a:p>
            <a:pPr algn="l">
              <a:spcBef>
                <a:spcPts val="0"/>
              </a:spcBef>
            </a:pPr>
            <a:r>
              <a:rPr lang="en-US" dirty="0" smtClean="0">
                <a:solidFill>
                  <a:schemeClr val="bg1"/>
                </a:solidFill>
              </a:rPr>
              <a:t>Implanting a 3</a:t>
            </a:r>
            <a:r>
              <a:rPr lang="en-US" baseline="30000" dirty="0" smtClean="0">
                <a:solidFill>
                  <a:schemeClr val="bg1"/>
                </a:solidFill>
              </a:rPr>
              <a:t>rd</a:t>
            </a:r>
            <a:r>
              <a:rPr lang="en-US" dirty="0" smtClean="0">
                <a:solidFill>
                  <a:schemeClr val="bg1"/>
                </a:solidFill>
              </a:rPr>
              <a:t> eye. </a:t>
            </a:r>
          </a:p>
        </p:txBody>
      </p:sp>
      <p:sp>
        <p:nvSpPr>
          <p:cNvPr id="12" name="Rectangle 11"/>
          <p:cNvSpPr/>
          <p:nvPr/>
        </p:nvSpPr>
        <p:spPr>
          <a:xfrm>
            <a:off x="9833485" y="6673334"/>
            <a:ext cx="2121093" cy="369332"/>
          </a:xfrm>
          <a:prstGeom prst="rect">
            <a:avLst/>
          </a:prstGeom>
        </p:spPr>
        <p:txBody>
          <a:bodyPr wrap="none">
            <a:spAutoFit/>
          </a:bodyPr>
          <a:lstStyle/>
          <a:p>
            <a:r>
              <a:rPr lang="en-US" dirty="0" smtClean="0">
                <a:solidFill>
                  <a:schemeClr val="bg1"/>
                </a:solidFill>
              </a:rPr>
              <a:t>Dunlop et al., 2006</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two approaches to computer perception</a:t>
            </a:r>
            <a:endParaRPr lang="en-US" dirty="0"/>
          </a:p>
        </p:txBody>
      </p:sp>
      <p:sp>
        <p:nvSpPr>
          <p:cNvPr id="3" name="Content Placeholder 2"/>
          <p:cNvSpPr>
            <a:spLocks noGrp="1"/>
          </p:cNvSpPr>
          <p:nvPr>
            <p:ph idx="1"/>
          </p:nvPr>
        </p:nvSpPr>
        <p:spPr/>
        <p:txBody>
          <a:bodyPr/>
          <a:lstStyle/>
          <a:p>
            <a:pPr>
              <a:buNone/>
            </a:pPr>
            <a:r>
              <a:rPr lang="en-US" sz="2400" b="0" dirty="0" smtClean="0"/>
              <a:t>The adult visual (or audio) system is incredibly complicated. </a:t>
            </a:r>
          </a:p>
          <a:p>
            <a:pPr>
              <a:buNone/>
            </a:pPr>
            <a:r>
              <a:rPr lang="en-US" sz="2400" b="0" dirty="0" smtClean="0"/>
              <a:t>We can try to directly implement what the adult visual (or audio) system is doing. (E.g., implement features that capture different types of invariance, 2d and 3d context, relations between object parts, …).</a:t>
            </a:r>
          </a:p>
          <a:p>
            <a:pPr>
              <a:buNone/>
            </a:pPr>
            <a:r>
              <a:rPr lang="en-US" sz="2400" b="0" dirty="0" smtClean="0"/>
              <a:t>Or, if there is a more general computational principal/algorithm that underlies most of perception, can we instead try to discover and implement that? </a:t>
            </a:r>
          </a:p>
          <a:p>
            <a:pPr>
              <a:buNone/>
            </a:pPr>
            <a:endParaRPr lang="en-US" sz="2400" b="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dirty="0"/>
          </a:p>
        </p:txBody>
      </p:sp>
      <p:pic>
        <p:nvPicPr>
          <p:cNvPr id="6" name="Picture 8" descr="C:\Users\ang\Desktop\newpics\stapler3.JPG"/>
          <p:cNvPicPr>
            <a:picLocks noChangeAspect="1" noChangeArrowheads="1"/>
          </p:cNvPicPr>
          <p:nvPr/>
        </p:nvPicPr>
        <p:blipFill>
          <a:blip r:embed="rId3" cstate="print"/>
          <a:srcRect/>
          <a:stretch>
            <a:fillRect/>
          </a:stretch>
        </p:blipFill>
        <p:spPr bwMode="auto">
          <a:xfrm>
            <a:off x="3343040" y="971080"/>
            <a:ext cx="2536871" cy="2035465"/>
          </a:xfrm>
          <a:prstGeom prst="rect">
            <a:avLst/>
          </a:prstGeom>
          <a:noFill/>
        </p:spPr>
      </p:pic>
      <p:pic>
        <p:nvPicPr>
          <p:cNvPr id="7"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1197303" y="3712858"/>
            <a:ext cx="2895600" cy="2150680"/>
          </a:xfrm>
          <a:prstGeom prst="rect">
            <a:avLst/>
          </a:prstGeom>
          <a:noFill/>
        </p:spPr>
      </p:pic>
      <p:pic>
        <p:nvPicPr>
          <p:cNvPr id="8" name="Picture 10" descr="http://www.ling.helsinki.fi/kit/2008s/clt231/nltk-0.9.5/doc/en/tree_images/ch03-tree-1.png"/>
          <p:cNvPicPr>
            <a:picLocks noChangeAspect="1" noChangeArrowheads="1"/>
          </p:cNvPicPr>
          <p:nvPr/>
        </p:nvPicPr>
        <p:blipFill>
          <a:blip r:embed="rId5" cstate="print"/>
          <a:srcRect/>
          <a:stretch>
            <a:fillRect/>
          </a:stretch>
        </p:blipFill>
        <p:spPr bwMode="auto">
          <a:xfrm>
            <a:off x="5037803" y="3712553"/>
            <a:ext cx="3144267" cy="2150680"/>
          </a:xfrm>
          <a:prstGeom prst="rect">
            <a:avLst/>
          </a:prstGeom>
          <a:solidFill>
            <a:schemeClr val="bg1"/>
          </a:solidFill>
        </p:spPr>
      </p:pic>
      <p:sp>
        <p:nvSpPr>
          <p:cNvPr id="9" name="TextBox 8"/>
          <p:cNvSpPr txBox="1"/>
          <p:nvPr/>
        </p:nvSpPr>
        <p:spPr>
          <a:xfrm>
            <a:off x="3688685" y="3044950"/>
            <a:ext cx="1851790" cy="369332"/>
          </a:xfrm>
          <a:prstGeom prst="rect">
            <a:avLst/>
          </a:prstGeom>
          <a:noFill/>
        </p:spPr>
        <p:txBody>
          <a:bodyPr wrap="none" rtlCol="0">
            <a:spAutoFit/>
          </a:bodyPr>
          <a:lstStyle/>
          <a:p>
            <a:r>
              <a:rPr lang="en-US" dirty="0" smtClean="0">
                <a:solidFill>
                  <a:schemeClr val="bg1"/>
                </a:solidFill>
              </a:rPr>
              <a:t>Computer vision</a:t>
            </a:r>
            <a:endParaRPr lang="en-US" dirty="0">
              <a:solidFill>
                <a:schemeClr val="bg1"/>
              </a:solidFill>
            </a:endParaRPr>
          </a:p>
        </p:txBody>
      </p:sp>
      <p:sp>
        <p:nvSpPr>
          <p:cNvPr id="10" name="TextBox 9"/>
          <p:cNvSpPr txBox="1"/>
          <p:nvPr/>
        </p:nvSpPr>
        <p:spPr>
          <a:xfrm>
            <a:off x="2235179" y="5925325"/>
            <a:ext cx="774571" cy="369332"/>
          </a:xfrm>
          <a:prstGeom prst="rect">
            <a:avLst/>
          </a:prstGeom>
          <a:noFill/>
        </p:spPr>
        <p:txBody>
          <a:bodyPr wrap="none" rtlCol="0">
            <a:spAutoFit/>
          </a:bodyPr>
          <a:lstStyle/>
          <a:p>
            <a:r>
              <a:rPr lang="en-US" dirty="0" smtClean="0">
                <a:solidFill>
                  <a:schemeClr val="bg1"/>
                </a:solidFill>
              </a:rPr>
              <a:t>Audio</a:t>
            </a:r>
            <a:endParaRPr lang="en-US" dirty="0">
              <a:solidFill>
                <a:schemeClr val="bg1"/>
              </a:solidFill>
            </a:endParaRPr>
          </a:p>
        </p:txBody>
      </p:sp>
      <p:sp>
        <p:nvSpPr>
          <p:cNvPr id="11" name="TextBox 10"/>
          <p:cNvSpPr txBox="1"/>
          <p:nvPr/>
        </p:nvSpPr>
        <p:spPr>
          <a:xfrm>
            <a:off x="6234873" y="5940043"/>
            <a:ext cx="607923" cy="369332"/>
          </a:xfrm>
          <a:prstGeom prst="rect">
            <a:avLst/>
          </a:prstGeom>
          <a:noFill/>
        </p:spPr>
        <p:txBody>
          <a:bodyPr wrap="none" rtlCol="0">
            <a:spAutoFit/>
          </a:bodyPr>
          <a:lstStyle/>
          <a:p>
            <a:r>
              <a:rPr lang="en-US" dirty="0" smtClean="0">
                <a:solidFill>
                  <a:schemeClr val="bg1"/>
                </a:solidFill>
              </a:rPr>
              <a:t>Text</a:t>
            </a:r>
            <a:endParaRPr lang="en-US" dirty="0">
              <a:solidFill>
                <a:schemeClr val="bg1"/>
              </a:solidFill>
            </a:endParaRPr>
          </a:p>
        </p:txBody>
      </p:sp>
      <p:sp>
        <p:nvSpPr>
          <p:cNvPr id="12" name="TextBox 11"/>
          <p:cNvSpPr txBox="1"/>
          <p:nvPr/>
        </p:nvSpPr>
        <p:spPr>
          <a:xfrm>
            <a:off x="769905" y="356600"/>
            <a:ext cx="3268845" cy="461665"/>
          </a:xfrm>
          <a:prstGeom prst="rect">
            <a:avLst/>
          </a:prstGeom>
          <a:noFill/>
        </p:spPr>
        <p:txBody>
          <a:bodyPr wrap="none" rtlCol="0">
            <a:spAutoFit/>
          </a:bodyPr>
          <a:lstStyle/>
          <a:p>
            <a:r>
              <a:rPr lang="en-US" sz="2400" dirty="0" smtClean="0">
                <a:solidFill>
                  <a:schemeClr val="bg1"/>
                </a:solidFill>
              </a:rPr>
              <a:t>Develop ideas using…</a:t>
            </a:r>
            <a:endParaRPr lang="en-US" sz="2400" dirty="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t>Learning input representations</a:t>
            </a:r>
            <a:endParaRPr lang="en-US" dirty="0" smtClean="0">
              <a:solidFill>
                <a:schemeClr val="bg1"/>
              </a:solidFill>
            </a:endParaRPr>
          </a:p>
        </p:txBody>
      </p:sp>
      <p:sp>
        <p:nvSpPr>
          <p:cNvPr id="65540" name="Rectangle 3"/>
          <p:cNvSpPr>
            <a:spLocks noGrp="1" noChangeArrowheads="1"/>
          </p:cNvSpPr>
          <p:nvPr>
            <p:ph idx="1"/>
          </p:nvPr>
        </p:nvSpPr>
        <p:spPr>
          <a:xfrm>
            <a:off x="685800" y="5445455"/>
            <a:ext cx="8458200" cy="1050309"/>
          </a:xfrm>
        </p:spPr>
        <p:txBody>
          <a:bodyPr/>
          <a:lstStyle/>
          <a:p>
            <a:pPr eaLnBrk="1" hangingPunct="1">
              <a:buFontTx/>
              <a:buNone/>
            </a:pPr>
            <a:r>
              <a:rPr lang="en-US" sz="2800" b="0" dirty="0" smtClean="0">
                <a:solidFill>
                  <a:schemeClr val="bg1"/>
                </a:solidFill>
              </a:rPr>
              <a:t>Find a better way to represent images than pixels.</a:t>
            </a:r>
          </a:p>
          <a:p>
            <a:pPr eaLnBrk="1" hangingPunct="1">
              <a:buFontTx/>
              <a:buNone/>
            </a:pPr>
            <a:endParaRPr lang="en-US" sz="2800" b="0" dirty="0" smtClean="0"/>
          </a:p>
          <a:p>
            <a:pPr eaLnBrk="1" hangingPunct="1">
              <a:buFontTx/>
              <a:buNone/>
            </a:pPr>
            <a:endParaRPr lang="en-US" sz="2800" b="0" dirty="0" smtClean="0"/>
          </a:p>
        </p:txBody>
      </p:sp>
      <p:pic>
        <p:nvPicPr>
          <p:cNvPr id="3084292" name="Picture 4"/>
          <p:cNvPicPr>
            <a:picLocks noChangeAspect="1" noChangeArrowheads="1"/>
          </p:cNvPicPr>
          <p:nvPr/>
        </p:nvPicPr>
        <p:blipFill>
          <a:blip r:embed="rId3" cstate="print"/>
          <a:srcRect/>
          <a:stretch>
            <a:fillRect/>
          </a:stretch>
        </p:blipFill>
        <p:spPr bwMode="auto">
          <a:xfrm>
            <a:off x="6267114" y="3229351"/>
            <a:ext cx="2536645" cy="1907113"/>
          </a:xfrm>
          <a:prstGeom prst="rect">
            <a:avLst/>
          </a:prstGeom>
          <a:noFill/>
          <a:ln w="9525">
            <a:noFill/>
            <a:miter lim="800000"/>
            <a:headEnd/>
            <a:tailEnd/>
          </a:ln>
        </p:spPr>
      </p:pic>
      <p:pic>
        <p:nvPicPr>
          <p:cNvPr id="3096579" name="Picture 3"/>
          <p:cNvPicPr>
            <a:picLocks noChangeAspect="1" noChangeArrowheads="1"/>
          </p:cNvPicPr>
          <p:nvPr/>
        </p:nvPicPr>
        <p:blipFill>
          <a:blip r:embed="rId4" cstate="print"/>
          <a:srcRect l="7629" t="41620" b="14116"/>
          <a:stretch>
            <a:fillRect/>
          </a:stretch>
        </p:blipFill>
        <p:spPr bwMode="auto">
          <a:xfrm>
            <a:off x="701752" y="1201478"/>
            <a:ext cx="2491123" cy="1828800"/>
          </a:xfrm>
          <a:prstGeom prst="rect">
            <a:avLst/>
          </a:prstGeom>
          <a:noFill/>
          <a:ln w="9525">
            <a:noFill/>
            <a:miter lim="800000"/>
            <a:headEnd/>
            <a:tailEnd/>
          </a:ln>
        </p:spPr>
      </p:pic>
      <p:pic>
        <p:nvPicPr>
          <p:cNvPr id="3096581" name="Picture 5"/>
          <p:cNvPicPr>
            <a:picLocks noChangeAspect="1" noChangeArrowheads="1"/>
          </p:cNvPicPr>
          <p:nvPr/>
        </p:nvPicPr>
        <p:blipFill>
          <a:blip r:embed="rId5" cstate="print"/>
          <a:srcRect l="12954" t="1997" r="1190" b="2973"/>
          <a:stretch>
            <a:fillRect/>
          </a:stretch>
        </p:blipFill>
        <p:spPr bwMode="auto">
          <a:xfrm>
            <a:off x="3391787" y="1171113"/>
            <a:ext cx="2541181" cy="1891705"/>
          </a:xfrm>
          <a:prstGeom prst="rect">
            <a:avLst/>
          </a:prstGeom>
          <a:noFill/>
          <a:ln w="9525">
            <a:noFill/>
            <a:miter lim="800000"/>
            <a:headEnd/>
            <a:tailEnd/>
          </a:ln>
        </p:spPr>
      </p:pic>
      <p:pic>
        <p:nvPicPr>
          <p:cNvPr id="3096582" name="Picture 6" descr="C:\Users\ang\Desktop\supportingDocs\flir\imageA_11.jpg"/>
          <p:cNvPicPr>
            <a:picLocks noChangeAspect="1" noChangeArrowheads="1"/>
          </p:cNvPicPr>
          <p:nvPr/>
        </p:nvPicPr>
        <p:blipFill>
          <a:blip r:embed="rId6" cstate="print"/>
          <a:srcRect b="19014"/>
          <a:stretch>
            <a:fillRect/>
          </a:stretch>
        </p:blipFill>
        <p:spPr bwMode="auto">
          <a:xfrm>
            <a:off x="6233448" y="1202069"/>
            <a:ext cx="2719165" cy="1801758"/>
          </a:xfrm>
          <a:prstGeom prst="rect">
            <a:avLst/>
          </a:prstGeom>
          <a:noFill/>
        </p:spPr>
      </p:pic>
      <p:pic>
        <p:nvPicPr>
          <p:cNvPr id="3096583" name="Picture 7"/>
          <p:cNvPicPr>
            <a:picLocks noChangeAspect="1" noChangeArrowheads="1"/>
          </p:cNvPicPr>
          <p:nvPr/>
        </p:nvPicPr>
        <p:blipFill>
          <a:blip r:embed="rId7" cstate="print"/>
          <a:srcRect b="5041"/>
          <a:stretch>
            <a:fillRect/>
          </a:stretch>
        </p:blipFill>
        <p:spPr bwMode="auto">
          <a:xfrm>
            <a:off x="3417704" y="3269179"/>
            <a:ext cx="2527246" cy="1802551"/>
          </a:xfrm>
          <a:prstGeom prst="rect">
            <a:avLst/>
          </a:prstGeom>
          <a:noFill/>
          <a:ln w="9525">
            <a:noFill/>
            <a:miter lim="800000"/>
            <a:headEnd/>
            <a:tailEnd/>
          </a:ln>
        </p:spPr>
      </p:pic>
      <p:pic>
        <p:nvPicPr>
          <p:cNvPr id="3096584" name="Picture 8"/>
          <p:cNvPicPr>
            <a:picLocks noChangeAspect="1" noChangeArrowheads="1"/>
          </p:cNvPicPr>
          <p:nvPr/>
        </p:nvPicPr>
        <p:blipFill>
          <a:blip r:embed="rId8" cstate="print"/>
          <a:srcRect r="4722"/>
          <a:stretch>
            <a:fillRect/>
          </a:stretch>
        </p:blipFill>
        <p:spPr bwMode="auto">
          <a:xfrm>
            <a:off x="737191" y="3253563"/>
            <a:ext cx="2431311" cy="19138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input representations</a:t>
            </a:r>
            <a:endParaRPr lang="en-US" dirty="0"/>
          </a:p>
        </p:txBody>
      </p:sp>
      <p:grpSp>
        <p:nvGrpSpPr>
          <p:cNvPr id="20" name="Group 19"/>
          <p:cNvGrpSpPr/>
          <p:nvPr/>
        </p:nvGrpSpPr>
        <p:grpSpPr>
          <a:xfrm>
            <a:off x="448227" y="1090668"/>
            <a:ext cx="8250694" cy="4412202"/>
            <a:chOff x="448227" y="2584090"/>
            <a:chExt cx="5952573" cy="3183242"/>
          </a:xfrm>
        </p:grpSpPr>
        <p:pic>
          <p:nvPicPr>
            <p:cNvPr id="14" name="Picture 2" descr="C:\Users\ang\Desktop\waveform_eggs.gif"/>
            <p:cNvPicPr preferRelativeResize="0">
              <a:picLocks noChangeArrowheads="1"/>
            </p:cNvPicPr>
            <p:nvPr/>
          </p:nvPicPr>
          <p:blipFill>
            <a:blip r:embed="rId3" cstate="print"/>
            <a:srcRect l="30504" r="37260" b="48258"/>
            <a:stretch>
              <a:fillRect/>
            </a:stretch>
          </p:blipFill>
          <p:spPr bwMode="auto">
            <a:xfrm>
              <a:off x="4572000" y="4284543"/>
              <a:ext cx="1828800" cy="1463040"/>
            </a:xfrm>
            <a:prstGeom prst="rect">
              <a:avLst/>
            </a:prstGeom>
            <a:noFill/>
          </p:spPr>
        </p:pic>
        <p:pic>
          <p:nvPicPr>
            <p:cNvPr id="15" name="Picture 2" descr="C:\Users\ang\Desktop\waveform_eggs.gif"/>
            <p:cNvPicPr preferRelativeResize="0">
              <a:picLocks noChangeArrowheads="1"/>
            </p:cNvPicPr>
            <p:nvPr/>
          </p:nvPicPr>
          <p:blipFill>
            <a:blip r:embed="rId3" cstate="print"/>
            <a:srcRect l="67787" t="49685"/>
            <a:stretch>
              <a:fillRect/>
            </a:stretch>
          </p:blipFill>
          <p:spPr bwMode="auto">
            <a:xfrm>
              <a:off x="448227" y="2599443"/>
              <a:ext cx="1828800" cy="1463040"/>
            </a:xfrm>
            <a:prstGeom prst="rect">
              <a:avLst/>
            </a:prstGeom>
            <a:noFill/>
          </p:spPr>
        </p:pic>
        <p:pic>
          <p:nvPicPr>
            <p:cNvPr id="16" name="Picture 2" descr="C:\Users\ang\Desktop\waveform_eggs.gif"/>
            <p:cNvPicPr preferRelativeResize="0">
              <a:picLocks noChangeArrowheads="1"/>
            </p:cNvPicPr>
            <p:nvPr/>
          </p:nvPicPr>
          <p:blipFill>
            <a:blip r:embed="rId3" cstate="print"/>
            <a:srcRect l="66671" r="1231" b="48258"/>
            <a:stretch>
              <a:fillRect/>
            </a:stretch>
          </p:blipFill>
          <p:spPr bwMode="auto">
            <a:xfrm>
              <a:off x="4572000" y="2584090"/>
              <a:ext cx="1828800" cy="1463040"/>
            </a:xfrm>
            <a:prstGeom prst="rect">
              <a:avLst/>
            </a:prstGeom>
            <a:noFill/>
          </p:spPr>
        </p:pic>
        <p:pic>
          <p:nvPicPr>
            <p:cNvPr id="17" name="Picture 2" descr="C:\Users\ang\Desktop\waveform_eggs.gif"/>
            <p:cNvPicPr preferRelativeResize="0">
              <a:picLocks noChangeArrowheads="1"/>
            </p:cNvPicPr>
            <p:nvPr/>
          </p:nvPicPr>
          <p:blipFill>
            <a:blip r:embed="rId3" cstate="print"/>
            <a:srcRect r="67624" b="48258"/>
            <a:stretch>
              <a:fillRect/>
            </a:stretch>
          </p:blipFill>
          <p:spPr bwMode="auto">
            <a:xfrm>
              <a:off x="461068" y="4304292"/>
              <a:ext cx="1828800" cy="1463040"/>
            </a:xfrm>
            <a:prstGeom prst="rect">
              <a:avLst/>
            </a:prstGeom>
            <a:noFill/>
          </p:spPr>
        </p:pic>
        <p:pic>
          <p:nvPicPr>
            <p:cNvPr id="18" name="Picture 2" descr="C:\Users\ang\Desktop\waveform_eggs.gif"/>
            <p:cNvPicPr preferRelativeResize="0">
              <a:picLocks noChangeArrowheads="1"/>
            </p:cNvPicPr>
            <p:nvPr/>
          </p:nvPicPr>
          <p:blipFill>
            <a:blip r:embed="rId3" cstate="print"/>
            <a:srcRect l="34039" t="49685" r="33725"/>
            <a:stretch>
              <a:fillRect/>
            </a:stretch>
          </p:blipFill>
          <p:spPr bwMode="auto">
            <a:xfrm>
              <a:off x="2546291" y="4297433"/>
              <a:ext cx="1828800" cy="1463040"/>
            </a:xfrm>
            <a:prstGeom prst="rect">
              <a:avLst/>
            </a:prstGeom>
            <a:noFill/>
          </p:spPr>
        </p:pic>
        <p:pic>
          <p:nvPicPr>
            <p:cNvPr id="19" name="Picture 2" descr="C:\Users\ang\Desktop\waveform_eggs.gif"/>
            <p:cNvPicPr preferRelativeResize="0">
              <a:picLocks noChangeArrowheads="1"/>
            </p:cNvPicPr>
            <p:nvPr/>
          </p:nvPicPr>
          <p:blipFill>
            <a:blip r:embed="rId3" cstate="print"/>
            <a:srcRect t="49685" r="67891"/>
            <a:stretch>
              <a:fillRect/>
            </a:stretch>
          </p:blipFill>
          <p:spPr bwMode="auto">
            <a:xfrm>
              <a:off x="2542912" y="2592999"/>
              <a:ext cx="1828800" cy="1463040"/>
            </a:xfrm>
            <a:prstGeom prst="rect">
              <a:avLst/>
            </a:prstGeom>
            <a:noFill/>
          </p:spPr>
        </p:pic>
      </p:grpSp>
      <p:sp>
        <p:nvSpPr>
          <p:cNvPr id="21" name="Rectangle 3"/>
          <p:cNvSpPr>
            <a:spLocks noGrp="1" noChangeArrowheads="1"/>
          </p:cNvSpPr>
          <p:nvPr>
            <p:ph idx="1"/>
          </p:nvPr>
        </p:nvSpPr>
        <p:spPr>
          <a:xfrm>
            <a:off x="1845245" y="5807691"/>
            <a:ext cx="6676662" cy="1050309"/>
          </a:xfrm>
        </p:spPr>
        <p:txBody>
          <a:bodyPr/>
          <a:lstStyle/>
          <a:p>
            <a:pPr eaLnBrk="1" hangingPunct="1">
              <a:buFontTx/>
              <a:buNone/>
            </a:pPr>
            <a:r>
              <a:rPr lang="en-US" sz="2800" b="0" dirty="0" smtClean="0">
                <a:solidFill>
                  <a:schemeClr val="bg1"/>
                </a:solidFill>
              </a:rPr>
              <a:t>Find a better way to represent audio. </a:t>
            </a:r>
            <a:endParaRPr lang="en-US" sz="2800" b="0" dirty="0" smtClean="0"/>
          </a:p>
          <a:p>
            <a:pPr eaLnBrk="1" hangingPunct="1">
              <a:buFontTx/>
              <a:buNone/>
            </a:pPr>
            <a:endParaRPr lang="en-US" sz="2800" b="0"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learning problem</a:t>
            </a:r>
            <a:endParaRPr lang="en-US" dirty="0"/>
          </a:p>
        </p:txBody>
      </p:sp>
      <p:sp>
        <p:nvSpPr>
          <p:cNvPr id="3" name="Content Placeholder 2"/>
          <p:cNvSpPr>
            <a:spLocks noGrp="1"/>
          </p:cNvSpPr>
          <p:nvPr>
            <p:ph idx="1"/>
          </p:nvPr>
        </p:nvSpPr>
        <p:spPr>
          <a:xfrm>
            <a:off x="347450" y="932675"/>
            <a:ext cx="8454565" cy="4570412"/>
          </a:xfrm>
        </p:spPr>
        <p:txBody>
          <a:bodyPr/>
          <a:lstStyle/>
          <a:p>
            <a:r>
              <a:rPr lang="en-US" b="0" dirty="0" smtClean="0"/>
              <a:t>Given a 14x14 image patch x, can represent it using 196 real numbers. </a:t>
            </a:r>
          </a:p>
          <a:p>
            <a:endParaRPr lang="en-US" b="0" dirty="0" smtClean="0"/>
          </a:p>
          <a:p>
            <a:endParaRPr lang="en-US" b="0" dirty="0" smtClean="0"/>
          </a:p>
          <a:p>
            <a:r>
              <a:rPr lang="en-US" b="0" dirty="0" smtClean="0"/>
              <a:t>Problem: Can we find a learn a better  feature vector to represent this? </a:t>
            </a:r>
            <a:endParaRPr lang="en-US" b="0" dirty="0"/>
          </a:p>
        </p:txBody>
      </p:sp>
      <p:pic>
        <p:nvPicPr>
          <p:cNvPr id="4" name="Picture 490"/>
          <p:cNvPicPr>
            <a:picLocks noChangeArrowheads="1"/>
          </p:cNvPicPr>
          <p:nvPr/>
        </p:nvPicPr>
        <p:blipFill>
          <a:blip r:embed="rId3" cstate="print"/>
          <a:srcRect r="1832" b="1832"/>
          <a:stretch>
            <a:fillRect/>
          </a:stretch>
        </p:blipFill>
        <p:spPr bwMode="auto">
          <a:xfrm>
            <a:off x="2805370" y="2315255"/>
            <a:ext cx="1228960" cy="1228962"/>
          </a:xfrm>
          <a:prstGeom prst="rect">
            <a:avLst/>
          </a:prstGeom>
          <a:noFill/>
          <a:ln w="9525">
            <a:noFill/>
            <a:miter lim="800000"/>
            <a:headEnd/>
            <a:tailEnd/>
          </a:ln>
          <a:effectLst/>
        </p:spPr>
      </p:pic>
      <p:grpSp>
        <p:nvGrpSpPr>
          <p:cNvPr id="5" name="Group 4"/>
          <p:cNvGrpSpPr/>
          <p:nvPr/>
        </p:nvGrpSpPr>
        <p:grpSpPr>
          <a:xfrm>
            <a:off x="5992985" y="1700775"/>
            <a:ext cx="614480" cy="2649945"/>
            <a:chOff x="5148075" y="3160165"/>
            <a:chExt cx="614480" cy="2649945"/>
          </a:xfrm>
        </p:grpSpPr>
        <p:sp>
          <p:nvSpPr>
            <p:cNvPr id="6" name="Double Bracket 5"/>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5148075" y="3236975"/>
              <a:ext cx="612668" cy="2554545"/>
            </a:xfrm>
            <a:prstGeom prst="rect">
              <a:avLst/>
            </a:prstGeom>
            <a:noFill/>
          </p:spPr>
          <p:txBody>
            <a:bodyPr wrap="none" rtlCol="0">
              <a:spAutoFit/>
            </a:bodyPr>
            <a:lstStyle/>
            <a:p>
              <a:pPr>
                <a:spcBef>
                  <a:spcPts val="0"/>
                </a:spcBef>
              </a:pPr>
              <a:r>
                <a:rPr lang="en-US" sz="2000" dirty="0" smtClean="0">
                  <a:solidFill>
                    <a:schemeClr val="bg1"/>
                  </a:solidFill>
                </a:rPr>
                <a:t>255</a:t>
              </a:r>
            </a:p>
            <a:p>
              <a:pPr>
                <a:spcBef>
                  <a:spcPts val="0"/>
                </a:spcBef>
              </a:pPr>
              <a:r>
                <a:rPr lang="en-US" sz="2000" dirty="0" smtClean="0">
                  <a:solidFill>
                    <a:schemeClr val="bg1"/>
                  </a:solidFill>
                </a:rPr>
                <a:t>98</a:t>
              </a:r>
            </a:p>
            <a:p>
              <a:pPr>
                <a:spcBef>
                  <a:spcPts val="0"/>
                </a:spcBef>
              </a:pPr>
              <a:r>
                <a:rPr lang="en-US" sz="2000" dirty="0" smtClean="0">
                  <a:solidFill>
                    <a:schemeClr val="bg1"/>
                  </a:solidFill>
                </a:rPr>
                <a:t>93</a:t>
              </a:r>
            </a:p>
            <a:p>
              <a:pPr>
                <a:spcBef>
                  <a:spcPts val="0"/>
                </a:spcBef>
              </a:pPr>
              <a:r>
                <a:rPr lang="en-US" sz="2000" dirty="0" smtClean="0">
                  <a:solidFill>
                    <a:schemeClr val="bg1"/>
                  </a:solidFill>
                </a:rPr>
                <a:t>87</a:t>
              </a:r>
            </a:p>
            <a:p>
              <a:pPr>
                <a:spcBef>
                  <a:spcPts val="0"/>
                </a:spcBef>
              </a:pPr>
              <a:r>
                <a:rPr lang="en-US" sz="2000" dirty="0" smtClean="0">
                  <a:solidFill>
                    <a:schemeClr val="bg1"/>
                  </a:solidFill>
                </a:rPr>
                <a:t>89</a:t>
              </a:r>
            </a:p>
            <a:p>
              <a:pPr>
                <a:spcBef>
                  <a:spcPts val="0"/>
                </a:spcBef>
              </a:pPr>
              <a:r>
                <a:rPr lang="en-US" sz="2000" dirty="0" smtClean="0">
                  <a:solidFill>
                    <a:schemeClr val="bg1"/>
                  </a:solidFill>
                </a:rPr>
                <a:t>91</a:t>
              </a:r>
            </a:p>
            <a:p>
              <a:pPr>
                <a:spcBef>
                  <a:spcPts val="0"/>
                </a:spcBef>
              </a:pPr>
              <a:r>
                <a:rPr lang="en-US" sz="2000" dirty="0" smtClean="0">
                  <a:solidFill>
                    <a:schemeClr val="bg1"/>
                  </a:solidFill>
                </a:rPr>
                <a:t>48</a:t>
              </a:r>
            </a:p>
            <a:p>
              <a:pPr>
                <a:spcBef>
                  <a:spcPts val="0"/>
                </a:spcBef>
              </a:pPr>
              <a:r>
                <a:rPr lang="en-US" sz="2000" dirty="0" smtClean="0">
                  <a:solidFill>
                    <a:schemeClr val="bg1"/>
                  </a:solidFill>
                </a:rPr>
                <a:t>…</a:t>
              </a:r>
              <a:endParaRPr lang="en-US" sz="2000" dirty="0">
                <a:solidFill>
                  <a:schemeClr val="bg1"/>
                </a:solidFill>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577880" y="215900"/>
            <a:ext cx="7757810" cy="304800"/>
          </a:xfrm>
        </p:spPr>
        <p:txBody>
          <a:bodyPr/>
          <a:lstStyle/>
          <a:p>
            <a:pPr eaLnBrk="1" hangingPunct="1"/>
            <a:r>
              <a:rPr lang="en-US" dirty="0" smtClean="0"/>
              <a:t>Supervised Learning: Recognizing motorcycles</a:t>
            </a:r>
            <a:endParaRPr lang="en-US" dirty="0" smtClean="0">
              <a:solidFill>
                <a:schemeClr val="bg1"/>
              </a:solidFill>
            </a:endParaRPr>
          </a:p>
        </p:txBody>
      </p:sp>
      <p:pic>
        <p:nvPicPr>
          <p:cNvPr id="57349" name="Picture 5"/>
          <p:cNvPicPr>
            <a:picLocks noChangeAspect="1" noChangeArrowheads="1"/>
          </p:cNvPicPr>
          <p:nvPr/>
        </p:nvPicPr>
        <p:blipFill>
          <a:blip r:embed="rId3" cstate="print"/>
          <a:srcRect t="25484"/>
          <a:stretch>
            <a:fillRect/>
          </a:stretch>
        </p:blipFill>
        <p:spPr bwMode="auto">
          <a:xfrm>
            <a:off x="1177925" y="962900"/>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1920162"/>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1964612"/>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900987"/>
            <a:ext cx="1304925" cy="798513"/>
          </a:xfrm>
          <a:prstGeom prst="rect">
            <a:avLst/>
          </a:prstGeom>
          <a:noFill/>
          <a:ln w="12700" algn="ctr">
            <a:noFill/>
            <a:miter lim="800000"/>
            <a:headEnd/>
            <a:tailEnd/>
          </a:ln>
        </p:spPr>
      </p:pic>
      <p:pic>
        <p:nvPicPr>
          <p:cNvPr id="57355" name="Picture 11"/>
          <p:cNvPicPr>
            <a:picLocks noChangeAspect="1" noChangeArrowheads="1"/>
          </p:cNvPicPr>
          <p:nvPr/>
        </p:nvPicPr>
        <p:blipFill>
          <a:blip r:embed="rId7" cstate="print"/>
          <a:srcRect/>
          <a:stretch>
            <a:fillRect/>
          </a:stretch>
        </p:blipFill>
        <p:spPr bwMode="auto">
          <a:xfrm>
            <a:off x="6635750" y="2088437"/>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8" cstate="print"/>
          <a:srcRect/>
          <a:stretch>
            <a:fillRect/>
          </a:stretch>
        </p:blipFill>
        <p:spPr bwMode="auto">
          <a:xfrm>
            <a:off x="6677025" y="986712"/>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9" cstate="print"/>
          <a:srcRect/>
          <a:stretch>
            <a:fillRect/>
          </a:stretch>
        </p:blipFill>
        <p:spPr bwMode="auto">
          <a:xfrm>
            <a:off x="5159375" y="2101137"/>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0" cstate="print"/>
          <a:srcRect/>
          <a:stretch>
            <a:fillRect/>
          </a:stretch>
        </p:blipFill>
        <p:spPr bwMode="auto">
          <a:xfrm>
            <a:off x="5208588" y="883525"/>
            <a:ext cx="1238250" cy="981075"/>
          </a:xfrm>
          <a:prstGeom prst="rect">
            <a:avLst/>
          </a:prstGeom>
          <a:noFill/>
          <a:ln w="12700" algn="ctr">
            <a:noFill/>
            <a:miter lim="800000"/>
            <a:headEnd/>
            <a:tailEnd/>
          </a:ln>
        </p:spPr>
      </p:pic>
      <p:grpSp>
        <p:nvGrpSpPr>
          <p:cNvPr id="2" name="Group 17"/>
          <p:cNvGrpSpPr>
            <a:grpSpLocks/>
          </p:cNvGrpSpPr>
          <p:nvPr/>
        </p:nvGrpSpPr>
        <p:grpSpPr bwMode="auto">
          <a:xfrm>
            <a:off x="6876300" y="4273909"/>
            <a:ext cx="1619250" cy="1654175"/>
            <a:chOff x="2517" y="2994"/>
            <a:chExt cx="1020" cy="1042"/>
          </a:xfrm>
        </p:grpSpPr>
        <p:pic>
          <p:nvPicPr>
            <p:cNvPr id="57364" name="Picture 18"/>
            <p:cNvPicPr>
              <a:picLocks noChangeAspect="1" noChangeArrowheads="1"/>
            </p:cNvPicPr>
            <p:nvPr/>
          </p:nvPicPr>
          <p:blipFill>
            <a:blip r:embed="rId11" cstate="print"/>
            <a:srcRect/>
            <a:stretch>
              <a:fillRect/>
            </a:stretch>
          </p:blipFill>
          <p:spPr bwMode="auto">
            <a:xfrm>
              <a:off x="2662" y="3478"/>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2517" y="2994"/>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2954602"/>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2877792"/>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
        <p:nvSpPr>
          <p:cNvPr id="30" name="TextBox 29"/>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2006; Raina, Lee, Battle, Packer &amp; Ng, 2007]</a:t>
            </a:r>
            <a:endParaRPr lang="en-US" sz="1200" dirty="0">
              <a:solidFill>
                <a:schemeClr val="bg1"/>
              </a:solidFill>
            </a:endParaRPr>
          </a:p>
        </p:txBody>
      </p:sp>
      <p:sp>
        <p:nvSpPr>
          <p:cNvPr id="19"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20"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21"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sp>
        <p:nvSpPr>
          <p:cNvPr id="22"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pic>
        <p:nvPicPr>
          <p:cNvPr id="23" name="Picture 10"/>
          <p:cNvPicPr>
            <a:picLocks noChangeAspect="1" noChangeArrowheads="1"/>
          </p:cNvPicPr>
          <p:nvPr/>
        </p:nvPicPr>
        <p:blipFill>
          <a:blip r:embed="rId12" cstate="print"/>
          <a:srcRect/>
          <a:stretch>
            <a:fillRect/>
          </a:stretch>
        </p:blipFill>
        <p:spPr bwMode="auto">
          <a:xfrm>
            <a:off x="5340100" y="900987"/>
            <a:ext cx="1257374" cy="756469"/>
          </a:xfrm>
          <a:prstGeom prst="rect">
            <a:avLst/>
          </a:prstGeom>
          <a:noFill/>
          <a:ln w="12700" algn="ctr">
            <a:noFill/>
            <a:miter lim="800000"/>
            <a:headEnd/>
            <a:tailEnd/>
          </a:ln>
        </p:spPr>
      </p:pic>
      <p:pic>
        <p:nvPicPr>
          <p:cNvPr id="24" name="Picture 6" descr="http://t2.gstatic.com/images?q=tbn:ANd9GcTL9hSacq02lg06-d1mjwiBX5E3yNKEBXdBdyL2OuTvLG_4Wq1i"/>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3" descr="C:\Users\ang\Desktop\treesAndGrerb.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4" descr="C:\Users\ang\Desktop\imgres.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1"/>
          <p:cNvPicPr>
            <a:picLocks noChangeAspect="1" noChangeArrowheads="1"/>
          </p:cNvPicPr>
          <p:nvPr/>
        </p:nvPicPr>
        <p:blipFill>
          <a:blip r:embed="rId7"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28" name="Picture 12"/>
          <p:cNvPicPr>
            <a:picLocks noChangeAspect="1" noChangeArrowheads="1"/>
          </p:cNvPicPr>
          <p:nvPr/>
        </p:nvPicPr>
        <p:blipFill>
          <a:blip r:embed="rId8" cstate="print"/>
          <a:srcRect/>
          <a:stretch>
            <a:fillRect/>
          </a:stretch>
        </p:blipFill>
        <p:spPr bwMode="auto">
          <a:xfrm>
            <a:off x="2771367" y="1028237"/>
            <a:ext cx="1285875" cy="809625"/>
          </a:xfrm>
          <a:prstGeom prst="rect">
            <a:avLst/>
          </a:prstGeom>
          <a:noFill/>
          <a:ln w="12700" algn="ctr">
            <a:noFill/>
            <a:miter lim="800000"/>
            <a:headEnd/>
            <a:tailEnd/>
          </a:ln>
        </p:spPr>
      </p:pic>
      <p:pic>
        <p:nvPicPr>
          <p:cNvPr id="29" name="Picture 13"/>
          <p:cNvPicPr>
            <a:picLocks noChangeAspect="1" noChangeArrowheads="1"/>
          </p:cNvPicPr>
          <p:nvPr/>
        </p:nvPicPr>
        <p:blipFill>
          <a:blip r:embed="rId9"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1" name="Picture 14"/>
          <p:cNvPicPr>
            <a:picLocks noChangeAspect="1" noChangeArrowheads="1"/>
          </p:cNvPicPr>
          <p:nvPr/>
        </p:nvPicPr>
        <p:blipFill>
          <a:blip r:embed="rId10" cstate="print"/>
          <a:srcRect/>
          <a:stretch>
            <a:fillRect/>
          </a:stretch>
        </p:blipFill>
        <p:spPr bwMode="auto">
          <a:xfrm>
            <a:off x="1302930" y="925050"/>
            <a:ext cx="1238250" cy="981075"/>
          </a:xfrm>
          <a:prstGeom prst="rect">
            <a:avLst/>
          </a:prstGeom>
          <a:noFill/>
          <a:ln w="12700" algn="ctr">
            <a:noFill/>
            <a:miter lim="800000"/>
            <a:headEnd/>
            <a:tailEnd/>
          </a:ln>
        </p:spPr>
      </p:pic>
      <p:pic>
        <p:nvPicPr>
          <p:cNvPr id="32" name="Picture 2" descr="C:\Users\ang\Desktop\1961 Norton #271 Ridden by Jesse Seary in turn 9 at Road America, Elkhart Lake, WI.jpg"/>
          <p:cNvPicPr>
            <a:picLocks noChangeAspect="1" noChangeArrowheads="1"/>
          </p:cNvPicPr>
          <p:nvPr/>
        </p:nvPicPr>
        <p:blipFill>
          <a:blip r:embed="rId16" cstate="print"/>
          <a:srcRect/>
          <a:stretch>
            <a:fillRect/>
          </a:stretch>
        </p:blipFill>
        <p:spPr bwMode="auto">
          <a:xfrm>
            <a:off x="6890483" y="5001809"/>
            <a:ext cx="1649973" cy="1105137"/>
          </a:xfrm>
          <a:prstGeom prst="rect">
            <a:avLst/>
          </a:prstGeom>
          <a:noFill/>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Self-taught learning (Feature learning problem)</a:t>
            </a:r>
            <a:endParaRPr lang="en-US" dirty="0" smtClean="0">
              <a:solidFill>
                <a:schemeClr val="bg1"/>
              </a:solidFill>
            </a:endParaRPr>
          </a:p>
        </p:txBody>
      </p:sp>
      <p:pic>
        <p:nvPicPr>
          <p:cNvPr id="57364" name="Picture 18"/>
          <p:cNvPicPr>
            <a:picLocks noChangeAspect="1" noChangeArrowheads="1"/>
          </p:cNvPicPr>
          <p:nvPr/>
        </p:nvPicPr>
        <p:blipFill>
          <a:blip r:embed="rId3" cstate="print"/>
          <a:srcRect/>
          <a:stretch>
            <a:fillRect/>
          </a:stretch>
        </p:blipFill>
        <p:spPr bwMode="auto">
          <a:xfrm>
            <a:off x="9795080" y="3645020"/>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6876300" y="4273909"/>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57362"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sp>
        <p:nvSpPr>
          <p:cNvPr id="57363"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sp>
        <p:nvSpPr>
          <p:cNvPr id="30" name="TextBox 29"/>
          <p:cNvSpPr txBox="1"/>
          <p:nvPr/>
        </p:nvSpPr>
        <p:spPr>
          <a:xfrm>
            <a:off x="0" y="6858000"/>
            <a:ext cx="5450531" cy="276999"/>
          </a:xfrm>
          <a:prstGeom prst="rect">
            <a:avLst/>
          </a:prstGeom>
          <a:solidFill>
            <a:schemeClr val="tx1"/>
          </a:solidFill>
        </p:spPr>
        <p:txBody>
          <a:bodyPr wrap="none" rtlCol="0">
            <a:spAutoFit/>
          </a:bodyPr>
          <a:lstStyle/>
          <a:p>
            <a:pPr algn="l"/>
            <a:r>
              <a:rPr lang="en-US" sz="1200" dirty="0" smtClean="0">
                <a:solidFill>
                  <a:schemeClr val="bg1"/>
                </a:solidFill>
              </a:rPr>
              <a:t>[This uses unlabeled data. One can learn the features from labeled data too.]</a:t>
            </a:r>
            <a:endParaRPr lang="en-US" sz="1200" dirty="0">
              <a:solidFill>
                <a:schemeClr val="bg1"/>
              </a:solidFill>
            </a:endParaRPr>
          </a:p>
        </p:txBody>
      </p:sp>
      <p:pic>
        <p:nvPicPr>
          <p:cNvPr id="31" name="Picture 10"/>
          <p:cNvPicPr>
            <a:picLocks noChangeAspect="1" noChangeArrowheads="1"/>
          </p:cNvPicPr>
          <p:nvPr/>
        </p:nvPicPr>
        <p:blipFill>
          <a:blip r:embed="rId4" cstate="print"/>
          <a:srcRect/>
          <a:stretch>
            <a:fillRect/>
          </a:stretch>
        </p:blipFill>
        <p:spPr bwMode="auto">
          <a:xfrm>
            <a:off x="5340100" y="900987"/>
            <a:ext cx="1257374" cy="756469"/>
          </a:xfrm>
          <a:prstGeom prst="rect">
            <a:avLst/>
          </a:prstGeom>
          <a:noFill/>
          <a:ln w="12700" algn="ctr">
            <a:noFill/>
            <a:miter lim="800000"/>
            <a:headEnd/>
            <a:tailEnd/>
          </a:ln>
        </p:spPr>
      </p:pic>
      <p:pic>
        <p:nvPicPr>
          <p:cNvPr id="32" name="Picture 6" descr="http://t2.gstatic.com/images?q=tbn:ANd9GcTL9hSacq02lg06-d1mjwiBX5E3yNKEBXdBdyL2OuTvLG_4Wq1i"/>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3" descr="C:\Users\ang\Desktop\treesAndGrerb.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4" descr="C:\Users\ang\Desktop\imgres.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11"/>
          <p:cNvPicPr>
            <a:picLocks noChangeAspect="1" noChangeArrowheads="1"/>
          </p:cNvPicPr>
          <p:nvPr/>
        </p:nvPicPr>
        <p:blipFill>
          <a:blip r:embed="rId8"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36" name="Picture 12"/>
          <p:cNvPicPr>
            <a:picLocks noChangeAspect="1" noChangeArrowheads="1"/>
          </p:cNvPicPr>
          <p:nvPr/>
        </p:nvPicPr>
        <p:blipFill>
          <a:blip r:embed="rId9" cstate="print"/>
          <a:srcRect/>
          <a:stretch>
            <a:fillRect/>
          </a:stretch>
        </p:blipFill>
        <p:spPr bwMode="auto">
          <a:xfrm>
            <a:off x="2771367" y="1028237"/>
            <a:ext cx="1285875" cy="809625"/>
          </a:xfrm>
          <a:prstGeom prst="rect">
            <a:avLst/>
          </a:prstGeom>
          <a:noFill/>
          <a:ln w="12700" algn="ctr">
            <a:noFill/>
            <a:miter lim="800000"/>
            <a:headEnd/>
            <a:tailEnd/>
          </a:ln>
        </p:spPr>
      </p:pic>
      <p:pic>
        <p:nvPicPr>
          <p:cNvPr id="37" name="Picture 13"/>
          <p:cNvPicPr>
            <a:picLocks noChangeAspect="1" noChangeArrowheads="1"/>
          </p:cNvPicPr>
          <p:nvPr/>
        </p:nvPicPr>
        <p:blipFill>
          <a:blip r:embed="rId10"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8" name="Picture 14"/>
          <p:cNvPicPr>
            <a:picLocks noChangeAspect="1" noChangeArrowheads="1"/>
          </p:cNvPicPr>
          <p:nvPr/>
        </p:nvPicPr>
        <p:blipFill>
          <a:blip r:embed="rId11" cstate="print"/>
          <a:srcRect/>
          <a:stretch>
            <a:fillRect/>
          </a:stretch>
        </p:blipFill>
        <p:spPr bwMode="auto">
          <a:xfrm>
            <a:off x="1302930" y="925050"/>
            <a:ext cx="1238250" cy="981075"/>
          </a:xfrm>
          <a:prstGeom prst="rect">
            <a:avLst/>
          </a:prstGeom>
          <a:noFill/>
          <a:ln w="12700" algn="ctr">
            <a:noFill/>
            <a:miter lim="800000"/>
            <a:headEnd/>
            <a:tailEnd/>
          </a:ln>
        </p:spPr>
      </p:pic>
      <p:pic>
        <p:nvPicPr>
          <p:cNvPr id="2327555" name="Picture 3" descr="C:\Users\ang\Desktop\imgres.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150345" y="4981632"/>
            <a:ext cx="867745" cy="80443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C:\Users\ang\Desktop\1961 Norton #271 Ridden by Jesse Seary in turn 9 at Road America, Elkhart Lake, WI.jpg"/>
          <p:cNvPicPr>
            <a:picLocks noChangeAspect="1" noChangeArrowheads="1"/>
          </p:cNvPicPr>
          <p:nvPr/>
        </p:nvPicPr>
        <p:blipFill>
          <a:blip r:embed="rId13" cstate="print"/>
          <a:srcRect/>
          <a:stretch>
            <a:fillRect/>
          </a:stretch>
        </p:blipFill>
        <p:spPr bwMode="auto">
          <a:xfrm>
            <a:off x="6890483" y="5001809"/>
            <a:ext cx="1649973" cy="1105137"/>
          </a:xfrm>
          <a:prstGeom prst="rect">
            <a:avLst/>
          </a:prstGeom>
          <a:noFill/>
        </p:spPr>
      </p:pic>
      <p:grpSp>
        <p:nvGrpSpPr>
          <p:cNvPr id="2" name="Group 40"/>
          <p:cNvGrpSpPr/>
          <p:nvPr/>
        </p:nvGrpSpPr>
        <p:grpSpPr>
          <a:xfrm>
            <a:off x="-1067480" y="3198570"/>
            <a:ext cx="7170165" cy="3363165"/>
            <a:chOff x="-1067480" y="3198570"/>
            <a:chExt cx="7170165" cy="3363165"/>
          </a:xfrm>
        </p:grpSpPr>
        <p:grpSp>
          <p:nvGrpSpPr>
            <p:cNvPr id="4" name="Group 39"/>
            <p:cNvGrpSpPr/>
            <p:nvPr/>
          </p:nvGrpSpPr>
          <p:grpSpPr>
            <a:xfrm>
              <a:off x="-1067480" y="3198570"/>
              <a:ext cx="7170165" cy="3363165"/>
              <a:chOff x="-1067480" y="3198570"/>
              <a:chExt cx="7170165" cy="3363165"/>
            </a:xfrm>
          </p:grpSpPr>
          <p:grpSp>
            <p:nvGrpSpPr>
              <p:cNvPr id="5" name="Group 38"/>
              <p:cNvGrpSpPr/>
              <p:nvPr/>
            </p:nvGrpSpPr>
            <p:grpSpPr>
              <a:xfrm>
                <a:off x="-996725" y="3544215"/>
                <a:ext cx="7099410" cy="3017520"/>
                <a:chOff x="-952805" y="3505810"/>
                <a:chExt cx="7099410" cy="3017520"/>
              </a:xfrm>
            </p:grpSpPr>
            <p:sp>
              <p:nvSpPr>
                <p:cNvPr id="22" name="Rectangle 4"/>
                <p:cNvSpPr>
                  <a:spLocks noChangeArrowheads="1"/>
                </p:cNvSpPr>
                <p:nvPr/>
              </p:nvSpPr>
              <p:spPr bwMode="auto">
                <a:xfrm>
                  <a:off x="660205" y="3505810"/>
                  <a:ext cx="5486400" cy="3017520"/>
                </a:xfrm>
                <a:prstGeom prst="rect">
                  <a:avLst/>
                </a:prstGeom>
                <a:solidFill>
                  <a:srgbClr val="FFCC00"/>
                </a:solidFill>
                <a:ln w="19050" algn="ctr">
                  <a:solidFill>
                    <a:schemeClr val="tx1"/>
                  </a:solidFill>
                  <a:miter lim="800000"/>
                  <a:headEnd/>
                  <a:tailEnd/>
                </a:ln>
              </p:spPr>
              <p:txBody>
                <a:bodyPr anchor="ctr">
                  <a:spAutoFit/>
                </a:bodyPr>
                <a:lstStyle/>
                <a:p>
                  <a:endParaRPr lang="en-US" dirty="0">
                    <a:solidFill>
                      <a:srgbClr val="000000"/>
                    </a:solidFill>
                  </a:endParaRPr>
                </a:p>
              </p:txBody>
            </p:sp>
            <p:pic>
              <p:nvPicPr>
                <p:cNvPr id="23" name="Picture 5"/>
                <p:cNvPicPr>
                  <a:picLocks noChangeAspect="1" noChangeArrowheads="1"/>
                </p:cNvPicPr>
                <p:nvPr/>
              </p:nvPicPr>
              <p:blipFill>
                <a:blip r:embed="rId14" cstate="print"/>
                <a:srcRect/>
                <a:stretch>
                  <a:fillRect/>
                </a:stretch>
              </p:blipFill>
              <p:spPr bwMode="auto">
                <a:xfrm>
                  <a:off x="986450" y="3709937"/>
                  <a:ext cx="1050820" cy="588459"/>
                </a:xfrm>
                <a:prstGeom prst="rect">
                  <a:avLst/>
                </a:prstGeom>
                <a:noFill/>
                <a:ln w="12700" algn="ctr">
                  <a:noFill/>
                  <a:miter lim="800000"/>
                  <a:headEnd/>
                  <a:tailEnd/>
                </a:ln>
              </p:spPr>
            </p:pic>
            <p:pic>
              <p:nvPicPr>
                <p:cNvPr id="24" name="Picture 6"/>
                <p:cNvPicPr>
                  <a:picLocks noChangeAspect="1" noChangeArrowheads="1"/>
                </p:cNvPicPr>
                <p:nvPr/>
              </p:nvPicPr>
              <p:blipFill>
                <a:blip r:embed="rId15" cstate="print"/>
                <a:srcRect/>
                <a:stretch>
                  <a:fillRect/>
                </a:stretch>
              </p:blipFill>
              <p:spPr bwMode="auto">
                <a:xfrm>
                  <a:off x="3573470" y="3709937"/>
                  <a:ext cx="849183" cy="635402"/>
                </a:xfrm>
                <a:prstGeom prst="rect">
                  <a:avLst/>
                </a:prstGeom>
                <a:noFill/>
                <a:ln w="12700" algn="ctr">
                  <a:noFill/>
                  <a:miter lim="800000"/>
                  <a:headEnd/>
                  <a:tailEnd/>
                </a:ln>
              </p:spPr>
            </p:pic>
            <p:pic>
              <p:nvPicPr>
                <p:cNvPr id="25" name="Picture 8"/>
                <p:cNvPicPr>
                  <a:picLocks noChangeAspect="1" noChangeArrowheads="1"/>
                </p:cNvPicPr>
                <p:nvPr/>
              </p:nvPicPr>
              <p:blipFill>
                <a:blip r:embed="rId16" cstate="print"/>
                <a:srcRect/>
                <a:stretch>
                  <a:fillRect/>
                </a:stretch>
              </p:blipFill>
              <p:spPr bwMode="auto">
                <a:xfrm>
                  <a:off x="4836758" y="4524454"/>
                  <a:ext cx="897147" cy="671292"/>
                </a:xfrm>
                <a:prstGeom prst="rect">
                  <a:avLst/>
                </a:prstGeom>
                <a:noFill/>
                <a:ln w="12700" algn="ctr">
                  <a:noFill/>
                  <a:miter lim="800000"/>
                  <a:headEnd/>
                  <a:tailEnd/>
                </a:ln>
              </p:spPr>
            </p:pic>
            <p:pic>
              <p:nvPicPr>
                <p:cNvPr id="26" name="Picture 9"/>
                <p:cNvPicPr>
                  <a:picLocks noChangeAspect="1" noChangeArrowheads="1"/>
                </p:cNvPicPr>
                <p:nvPr/>
              </p:nvPicPr>
              <p:blipFill>
                <a:blip r:embed="rId17" cstate="print"/>
                <a:srcRect/>
                <a:stretch>
                  <a:fillRect/>
                </a:stretch>
              </p:blipFill>
              <p:spPr bwMode="auto">
                <a:xfrm>
                  <a:off x="986450" y="5354402"/>
                  <a:ext cx="1012416" cy="762687"/>
                </a:xfrm>
                <a:prstGeom prst="rect">
                  <a:avLst/>
                </a:prstGeom>
                <a:noFill/>
                <a:ln w="12700" algn="ctr">
                  <a:noFill/>
                  <a:miter lim="800000"/>
                  <a:headEnd/>
                  <a:tailEnd/>
                </a:ln>
              </p:spPr>
            </p:pic>
            <p:sp>
              <p:nvSpPr>
                <p:cNvPr id="27" name="Text Box 10"/>
                <p:cNvSpPr txBox="1">
                  <a:spLocks noChangeArrowheads="1"/>
                </p:cNvSpPr>
                <p:nvPr/>
              </p:nvSpPr>
              <p:spPr bwMode="auto">
                <a:xfrm>
                  <a:off x="2344510" y="6117350"/>
                  <a:ext cx="2146742"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Unlabeled images</a:t>
                  </a:r>
                  <a:endParaRPr lang="en-US" b="1" dirty="0">
                    <a:solidFill>
                      <a:srgbClr val="000000"/>
                    </a:solidFill>
                    <a:latin typeface="Arial" charset="0"/>
                  </a:endParaRPr>
                </a:p>
              </p:txBody>
            </p:sp>
            <p:pic>
              <p:nvPicPr>
                <p:cNvPr id="28" name="Picture 11"/>
                <p:cNvPicPr>
                  <a:picLocks noChangeAspect="1" noChangeArrowheads="1"/>
                </p:cNvPicPr>
                <p:nvPr/>
              </p:nvPicPr>
              <p:blipFill>
                <a:blip r:embed="rId18" cstate="print"/>
                <a:srcRect/>
                <a:stretch>
                  <a:fillRect/>
                </a:stretch>
              </p:blipFill>
              <p:spPr bwMode="auto">
                <a:xfrm>
                  <a:off x="997716" y="4485933"/>
                  <a:ext cx="1001150" cy="748334"/>
                </a:xfrm>
                <a:prstGeom prst="rect">
                  <a:avLst/>
                </a:prstGeom>
                <a:noFill/>
                <a:ln w="12700" algn="ctr">
                  <a:noFill/>
                  <a:miter lim="800000"/>
                  <a:headEnd/>
                  <a:tailEnd/>
                </a:ln>
              </p:spPr>
            </p:pic>
            <p:pic>
              <p:nvPicPr>
                <p:cNvPr id="29" name="Picture 23"/>
                <p:cNvPicPr>
                  <a:picLocks noChangeAspect="1" noChangeArrowheads="1"/>
                </p:cNvPicPr>
                <p:nvPr/>
              </p:nvPicPr>
              <p:blipFill>
                <a:blip r:embed="rId19" cstate="print"/>
                <a:srcRect/>
                <a:stretch>
                  <a:fillRect/>
                </a:stretch>
              </p:blipFill>
              <p:spPr bwMode="auto">
                <a:xfrm>
                  <a:off x="2356464" y="3729780"/>
                  <a:ext cx="785780" cy="544129"/>
                </a:xfrm>
                <a:prstGeom prst="rect">
                  <a:avLst/>
                </a:prstGeom>
                <a:noFill/>
                <a:ln w="25400" algn="ctr">
                  <a:noFill/>
                  <a:miter lim="800000"/>
                  <a:headEnd/>
                  <a:tailEnd/>
                </a:ln>
              </p:spPr>
            </p:pic>
            <p:pic>
              <p:nvPicPr>
                <p:cNvPr id="2327554" name="Picture 2" descr="C:\Users\ang\Desktop\imgres"/>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2320967" y="4485934"/>
                  <a:ext cx="986981" cy="671292"/>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6" name="Picture 4" descr="C:\Users\ang\Desktop\Giant-Anteater.jp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2211046" y="5344360"/>
                  <a:ext cx="1115832" cy="743162"/>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7" name="Picture 5" descr="C:\Users\ang\Desktop\imgres.jp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4702074" y="3709937"/>
                  <a:ext cx="1166515" cy="682450"/>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8" name="Picture 6" descr="C:\Users\ang\Desktop\imgres.jpg"/>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952805" y="4197100"/>
                  <a:ext cx="864522" cy="770078"/>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9" name="Picture 7" descr="C:\Users\ang\Desktop\imgres"/>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3597301" y="5316077"/>
                  <a:ext cx="961670" cy="7942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837538" y="4931173"/>
                  <a:ext cx="1031051" cy="1107996"/>
                </a:xfrm>
                <a:prstGeom prst="rect">
                  <a:avLst/>
                </a:prstGeom>
                <a:noFill/>
              </p:spPr>
              <p:txBody>
                <a:bodyPr wrap="none" rtlCol="0">
                  <a:spAutoFit/>
                </a:bodyPr>
                <a:lstStyle/>
                <a:p>
                  <a:pPr algn="l">
                    <a:spcBef>
                      <a:spcPts val="0"/>
                    </a:spcBef>
                  </a:pPr>
                  <a:r>
                    <a:rPr lang="en-US" sz="6600" dirty="0" smtClean="0">
                      <a:solidFill>
                        <a:schemeClr val="tx2"/>
                      </a:solidFill>
                    </a:rPr>
                    <a:t>…</a:t>
                  </a:r>
                </a:p>
              </p:txBody>
            </p:sp>
          </p:grpSp>
          <p:pic>
            <p:nvPicPr>
              <p:cNvPr id="2102273" name="Picture 1" descr="C:\Users\ang\Desktop\imgres.jpg"/>
              <p:cNvPicPr>
                <a:picLocks noChangeAspect="1" noChangeArrowheads="1"/>
              </p:cNvPicPr>
              <p:nvPr/>
            </p:nvPicPr>
            <p:blipFill>
              <a:blip r:embed="rId25" cstate="print"/>
              <a:srcRect/>
              <a:stretch>
                <a:fillRect/>
              </a:stretch>
            </p:blipFill>
            <p:spPr bwMode="auto">
              <a:xfrm>
                <a:off x="-1067480" y="3198570"/>
                <a:ext cx="1067480" cy="648642"/>
              </a:xfrm>
              <a:prstGeom prst="rect">
                <a:avLst/>
              </a:prstGeom>
              <a:noFill/>
            </p:spPr>
          </p:pic>
        </p:grpSp>
        <p:pic>
          <p:nvPicPr>
            <p:cNvPr id="2102274" name="Picture 2" descr="C:\Users\ang\Desktop\imgres.jpg"/>
            <p:cNvPicPr>
              <a:picLocks noChangeAspect="1" noChangeArrowheads="1"/>
            </p:cNvPicPr>
            <p:nvPr/>
          </p:nvPicPr>
          <p:blipFill>
            <a:blip r:embed="rId26" cstate="print"/>
            <a:srcRect/>
            <a:stretch>
              <a:fillRect/>
            </a:stretch>
          </p:blipFill>
          <p:spPr bwMode="auto">
            <a:xfrm>
              <a:off x="3496660" y="4504340"/>
              <a:ext cx="949637" cy="711311"/>
            </a:xfrm>
            <a:prstGeom prst="rect">
              <a:avLst/>
            </a:prstGeom>
            <a:noFill/>
          </p:spPr>
        </p:pic>
      </p:grpSp>
      <p:sp>
        <p:nvSpPr>
          <p:cNvPr id="39" name="TextBox 38"/>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2006; Raina, Lee, Battle, Packer &amp; Ng, 2007]</a:t>
            </a:r>
            <a:endParaRPr lang="en-US" sz="12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p:txBody>
          <a:bodyPr/>
          <a:lstStyle/>
          <a:p>
            <a:pPr eaLnBrk="1" hangingPunct="1"/>
            <a:r>
              <a:rPr lang="en-US" smtClean="0">
                <a:solidFill>
                  <a:schemeClr val="bg1"/>
                </a:solidFill>
              </a:rPr>
              <a:t>First stage of visual processing: V1</a:t>
            </a:r>
          </a:p>
        </p:txBody>
      </p:sp>
      <p:sp>
        <p:nvSpPr>
          <p:cNvPr id="63500" name="Text Box 18"/>
          <p:cNvSpPr txBox="1">
            <a:spLocks noChangeArrowheads="1"/>
          </p:cNvSpPr>
          <p:nvPr/>
        </p:nvSpPr>
        <p:spPr bwMode="auto">
          <a:xfrm>
            <a:off x="731500" y="932675"/>
            <a:ext cx="7104925" cy="726866"/>
          </a:xfrm>
          <a:prstGeom prst="rect">
            <a:avLst/>
          </a:prstGeom>
          <a:noFill/>
          <a:ln w="25400" algn="ctr">
            <a:noFill/>
            <a:miter lim="800000"/>
            <a:headEnd/>
            <a:tailEnd/>
          </a:ln>
        </p:spPr>
        <p:txBody>
          <a:bodyPr wrap="square" lIns="90487" tIns="44450" rIns="90487" bIns="44450">
            <a:spAutoFit/>
          </a:bodyPr>
          <a:lstStyle/>
          <a:p>
            <a:pPr marL="176213" indent="-176213" algn="l">
              <a:spcBef>
                <a:spcPct val="30000"/>
              </a:spcBef>
            </a:pPr>
            <a:r>
              <a:rPr lang="en-US" dirty="0">
                <a:solidFill>
                  <a:srgbClr val="FFFFFF"/>
                </a:solidFill>
                <a:latin typeface="Arial" charset="0"/>
              </a:rPr>
              <a:t>V1 is the first stage of visual processing in the </a:t>
            </a:r>
            <a:r>
              <a:rPr lang="en-US" dirty="0" smtClean="0">
                <a:solidFill>
                  <a:srgbClr val="FFFFFF"/>
                </a:solidFill>
                <a:latin typeface="Arial" charset="0"/>
              </a:rPr>
              <a:t>brain.</a:t>
            </a:r>
          </a:p>
          <a:p>
            <a:pPr marL="176213" indent="-176213" algn="l">
              <a:spcBef>
                <a:spcPct val="30000"/>
              </a:spcBef>
            </a:pPr>
            <a:r>
              <a:rPr lang="en-US" dirty="0" smtClean="0">
                <a:solidFill>
                  <a:srgbClr val="FFFFFF"/>
                </a:solidFill>
                <a:latin typeface="Arial" charset="0"/>
              </a:rPr>
              <a:t>Neurons in V1 typically modeled as edge detectors: </a:t>
            </a:r>
            <a:endParaRPr lang="en-US" dirty="0">
              <a:solidFill>
                <a:srgbClr val="FFFFFF"/>
              </a:solidFill>
              <a:latin typeface="Arial" charset="0"/>
            </a:endParaRPr>
          </a:p>
        </p:txBody>
      </p:sp>
      <p:pic>
        <p:nvPicPr>
          <p:cNvPr id="63493" name="Picture 5" descr="gabor-slide"/>
          <p:cNvPicPr>
            <a:picLocks noChangeAspect="1" noChangeArrowheads="1"/>
          </p:cNvPicPr>
          <p:nvPr/>
        </p:nvPicPr>
        <p:blipFill>
          <a:blip r:embed="rId3" cstate="print"/>
          <a:srcRect l="76357" t="59109" r="6061" b="25496"/>
          <a:stretch>
            <a:fillRect/>
          </a:stretch>
        </p:blipFill>
        <p:spPr bwMode="auto">
          <a:xfrm>
            <a:off x="4956050" y="2200040"/>
            <a:ext cx="2754917" cy="2852675"/>
          </a:xfrm>
          <a:prstGeom prst="rect">
            <a:avLst/>
          </a:prstGeom>
          <a:noFill/>
          <a:ln w="9525">
            <a:noFill/>
            <a:miter lim="800000"/>
            <a:headEnd/>
            <a:tailEnd/>
          </a:ln>
        </p:spPr>
      </p:pic>
      <p:pic>
        <p:nvPicPr>
          <p:cNvPr id="63502" name="Picture 20" descr="gabor-slide"/>
          <p:cNvPicPr>
            <a:picLocks noChangeAspect="1" noChangeArrowheads="1"/>
          </p:cNvPicPr>
          <p:nvPr/>
        </p:nvPicPr>
        <p:blipFill>
          <a:blip r:embed="rId3" cstate="print"/>
          <a:srcRect l="65688" t="72035" r="22855" b="17506"/>
          <a:stretch>
            <a:fillRect/>
          </a:stretch>
        </p:blipFill>
        <p:spPr bwMode="auto">
          <a:xfrm>
            <a:off x="1538005" y="2200040"/>
            <a:ext cx="2623314" cy="2833156"/>
          </a:xfrm>
          <a:prstGeom prst="rect">
            <a:avLst/>
          </a:prstGeom>
          <a:noFill/>
          <a:ln w="9525">
            <a:noFill/>
            <a:miter lim="800000"/>
            <a:headEnd/>
            <a:tailEnd/>
          </a:ln>
        </p:spPr>
      </p:pic>
      <p:sp>
        <p:nvSpPr>
          <p:cNvPr id="17" name="TextBox 16"/>
          <p:cNvSpPr txBox="1"/>
          <p:nvPr/>
        </p:nvSpPr>
        <p:spPr>
          <a:xfrm>
            <a:off x="1438277" y="5157225"/>
            <a:ext cx="2864888" cy="646331"/>
          </a:xfrm>
          <a:prstGeom prst="rect">
            <a:avLst/>
          </a:prstGeom>
          <a:noFill/>
        </p:spPr>
        <p:txBody>
          <a:bodyPr wrap="none" rtlCol="0">
            <a:spAutoFit/>
          </a:bodyPr>
          <a:lstStyle/>
          <a:p>
            <a:pPr>
              <a:spcBef>
                <a:spcPts val="0"/>
              </a:spcBef>
            </a:pPr>
            <a:r>
              <a:rPr lang="en-US" dirty="0" smtClean="0">
                <a:solidFill>
                  <a:schemeClr val="bg1"/>
                </a:solidFill>
              </a:rPr>
              <a:t>Neuron #1 of visual cortex</a:t>
            </a:r>
          </a:p>
          <a:p>
            <a:pPr>
              <a:spcBef>
                <a:spcPts val="0"/>
              </a:spcBef>
            </a:pPr>
            <a:r>
              <a:rPr lang="en-US" dirty="0" smtClean="0">
                <a:solidFill>
                  <a:schemeClr val="bg1"/>
                </a:solidFill>
              </a:rPr>
              <a:t>(model)</a:t>
            </a:r>
          </a:p>
        </p:txBody>
      </p:sp>
      <p:sp>
        <p:nvSpPr>
          <p:cNvPr id="18" name="TextBox 17"/>
          <p:cNvSpPr txBox="1"/>
          <p:nvPr/>
        </p:nvSpPr>
        <p:spPr>
          <a:xfrm>
            <a:off x="4894727" y="5157225"/>
            <a:ext cx="2864888" cy="646331"/>
          </a:xfrm>
          <a:prstGeom prst="rect">
            <a:avLst/>
          </a:prstGeom>
          <a:noFill/>
        </p:spPr>
        <p:txBody>
          <a:bodyPr wrap="none" rtlCol="0">
            <a:spAutoFit/>
          </a:bodyPr>
          <a:lstStyle/>
          <a:p>
            <a:pPr>
              <a:spcBef>
                <a:spcPts val="0"/>
              </a:spcBef>
            </a:pPr>
            <a:r>
              <a:rPr lang="en-US" dirty="0" smtClean="0">
                <a:solidFill>
                  <a:schemeClr val="bg1"/>
                </a:solidFill>
              </a:rPr>
              <a:t>Neuron #2 of visual cortex</a:t>
            </a:r>
          </a:p>
          <a:p>
            <a:pPr>
              <a:spcBef>
                <a:spcPts val="0"/>
              </a:spcBef>
            </a:pPr>
            <a:r>
              <a:rPr lang="en-US" dirty="0" smtClean="0">
                <a:solidFill>
                  <a:schemeClr val="bg1"/>
                </a:solidFill>
              </a:rPr>
              <a:t>(model)</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solidFill>
                  <a:schemeClr val="bg1"/>
                </a:solidFill>
              </a:rPr>
              <a:t>Learning sensor representations</a:t>
            </a:r>
          </a:p>
        </p:txBody>
      </p:sp>
      <p:sp>
        <p:nvSpPr>
          <p:cNvPr id="65540" name="Rectangle 3"/>
          <p:cNvSpPr>
            <a:spLocks noGrp="1" noChangeArrowheads="1"/>
          </p:cNvSpPr>
          <p:nvPr>
            <p:ph idx="1"/>
          </p:nvPr>
        </p:nvSpPr>
        <p:spPr>
          <a:xfrm>
            <a:off x="342900" y="952500"/>
            <a:ext cx="8458200" cy="5148049"/>
          </a:xfrm>
        </p:spPr>
        <p:txBody>
          <a:bodyPr/>
          <a:lstStyle/>
          <a:p>
            <a:pPr eaLnBrk="1" hangingPunct="1">
              <a:buFontTx/>
              <a:buNone/>
            </a:pPr>
            <a:r>
              <a:rPr lang="en-US" sz="2800" b="0" dirty="0" smtClean="0">
                <a:solidFill>
                  <a:schemeClr val="bg1"/>
                </a:solidFill>
              </a:rPr>
              <a:t>Sparse coding (Olshausen &amp; Field,1996)</a:t>
            </a:r>
          </a:p>
          <a:p>
            <a:pPr eaLnBrk="1" hangingPunct="1">
              <a:buFontTx/>
              <a:buNone/>
            </a:pPr>
            <a:r>
              <a:rPr lang="en-US" sz="2800" b="0" dirty="0" smtClean="0">
                <a:solidFill>
                  <a:schemeClr val="bg1"/>
                </a:solidFill>
              </a:rPr>
              <a:t>Input: Images </a:t>
            </a:r>
            <a:r>
              <a:rPr lang="en-US" sz="2800" b="0" dirty="0" smtClean="0">
                <a:solidFill>
                  <a:schemeClr val="bg1"/>
                </a:solidFill>
                <a:latin typeface="Times"/>
              </a:rPr>
              <a:t>x</a:t>
            </a:r>
            <a:r>
              <a:rPr lang="en-US" sz="2800" b="0" baseline="30000" dirty="0" smtClean="0">
                <a:solidFill>
                  <a:schemeClr val="bg1"/>
                </a:solidFill>
                <a:latin typeface="Helvetica"/>
              </a:rPr>
              <a:t>(1)</a:t>
            </a:r>
            <a:r>
              <a:rPr lang="en-US" sz="2800" b="0" dirty="0" smtClean="0">
                <a:solidFill>
                  <a:schemeClr val="bg1"/>
                </a:solidFill>
              </a:rPr>
              <a:t>, </a:t>
            </a:r>
            <a:r>
              <a:rPr lang="en-US" sz="2800" b="0" dirty="0" smtClean="0">
                <a:solidFill>
                  <a:schemeClr val="bg1"/>
                </a:solidFill>
                <a:latin typeface="Times"/>
              </a:rPr>
              <a:t>x</a:t>
            </a:r>
            <a:r>
              <a:rPr lang="en-US" sz="2800" b="0" baseline="30000" dirty="0" smtClean="0">
                <a:solidFill>
                  <a:schemeClr val="bg1"/>
                </a:solidFill>
                <a:latin typeface="Helvetica"/>
              </a:rPr>
              <a:t>(2)</a:t>
            </a:r>
            <a:r>
              <a:rPr lang="en-US" sz="2800" b="0" dirty="0" smtClean="0">
                <a:solidFill>
                  <a:schemeClr val="bg1"/>
                </a:solidFill>
              </a:rPr>
              <a:t>, …, </a:t>
            </a:r>
            <a:r>
              <a:rPr lang="en-US" sz="2800" b="0" dirty="0" smtClean="0">
                <a:solidFill>
                  <a:schemeClr val="bg1"/>
                </a:solidFill>
                <a:latin typeface="Times"/>
              </a:rPr>
              <a:t>x</a:t>
            </a:r>
            <a:r>
              <a:rPr lang="en-US" sz="2800" b="0" baseline="30000" dirty="0" smtClean="0">
                <a:solidFill>
                  <a:schemeClr val="bg1"/>
                </a:solidFill>
                <a:latin typeface="Helvetica"/>
              </a:rPr>
              <a:t>(m)</a:t>
            </a:r>
            <a:r>
              <a:rPr lang="en-US" sz="2800" b="0" dirty="0" smtClean="0">
                <a:solidFill>
                  <a:schemeClr val="bg1"/>
                </a:solidFill>
              </a:rPr>
              <a:t> </a:t>
            </a:r>
            <a:r>
              <a:rPr lang="en-US" sz="2800" b="0" dirty="0" smtClean="0">
                <a:latin typeface="cmsy10"/>
              </a:rPr>
              <a:t>(each in </a:t>
            </a:r>
            <a:r>
              <a:rPr lang="en-US" sz="2800" b="0" dirty="0" err="1" smtClean="0">
                <a:latin typeface="cmsy10"/>
              </a:rPr>
              <a:t>R</a:t>
            </a:r>
            <a:r>
              <a:rPr lang="en-US" sz="2800" b="0" baseline="30000" dirty="0" err="1" smtClean="0">
                <a:solidFill>
                  <a:schemeClr val="bg1"/>
                </a:solidFill>
                <a:latin typeface="Helvetica"/>
              </a:rPr>
              <a:t>n</a:t>
            </a:r>
            <a:r>
              <a:rPr lang="en-US" sz="2800" b="0" baseline="30000" dirty="0" smtClean="0">
                <a:solidFill>
                  <a:schemeClr val="bg1"/>
                </a:solidFill>
                <a:latin typeface="Helvetica"/>
              </a:rPr>
              <a:t> x n</a:t>
            </a:r>
            <a:r>
              <a:rPr lang="en-US" sz="2800" b="0" dirty="0" smtClean="0">
                <a:latin typeface="Helvetica"/>
              </a:rPr>
              <a:t>)</a:t>
            </a:r>
            <a:endParaRPr lang="en-US" sz="2800" b="0" baseline="30000" dirty="0" smtClean="0">
              <a:solidFill>
                <a:schemeClr val="bg1"/>
              </a:solidFill>
              <a:latin typeface="Helvetica"/>
            </a:endParaRPr>
          </a:p>
          <a:p>
            <a:pPr eaLnBrk="1" hangingPunct="1">
              <a:buFontTx/>
              <a:buNone/>
            </a:pPr>
            <a:r>
              <a:rPr lang="en-US" sz="2800" b="0" dirty="0" smtClean="0">
                <a:solidFill>
                  <a:schemeClr val="bg1"/>
                </a:solidFill>
              </a:rPr>
              <a:t>Learn: Dictionary of bases </a:t>
            </a:r>
            <a:r>
              <a:rPr lang="en-US" sz="2800" b="0" dirty="0" smtClean="0">
                <a:latin typeface="Symbol" pitchFamily="18" charset="2"/>
              </a:rPr>
              <a:t>f</a:t>
            </a:r>
            <a:r>
              <a:rPr lang="en-US" sz="2800" b="0" baseline="-25000" dirty="0" smtClean="0">
                <a:solidFill>
                  <a:schemeClr val="bg1"/>
                </a:solidFill>
                <a:latin typeface="Symbol" pitchFamily="18" charset="2"/>
              </a:rPr>
              <a:t>1</a:t>
            </a:r>
            <a:r>
              <a:rPr lang="en-US" sz="2800" b="0" dirty="0" smtClean="0">
                <a:solidFill>
                  <a:schemeClr val="bg1"/>
                </a:solidFill>
                <a:latin typeface="Symbol" pitchFamily="18" charset="2"/>
              </a:rPr>
              <a:t>, f</a:t>
            </a:r>
            <a:r>
              <a:rPr lang="en-US" sz="2800" b="0" baseline="-25000" dirty="0" smtClean="0">
                <a:solidFill>
                  <a:schemeClr val="bg1"/>
                </a:solidFill>
                <a:latin typeface="Symbol" pitchFamily="18" charset="2"/>
              </a:rPr>
              <a:t>2</a:t>
            </a:r>
            <a:r>
              <a:rPr lang="en-US" sz="2800" b="0" dirty="0" smtClean="0">
                <a:solidFill>
                  <a:schemeClr val="bg1"/>
                </a:solidFill>
              </a:rPr>
              <a:t>, …, </a:t>
            </a:r>
            <a:r>
              <a:rPr lang="en-US" sz="2800" b="0" dirty="0" err="1" smtClean="0">
                <a:solidFill>
                  <a:schemeClr val="bg1"/>
                </a:solidFill>
                <a:latin typeface="Symbol" pitchFamily="18" charset="2"/>
              </a:rPr>
              <a:t>f</a:t>
            </a:r>
            <a:r>
              <a:rPr lang="en-US" sz="2800" b="0" baseline="-25000" dirty="0" err="1" smtClean="0">
                <a:solidFill>
                  <a:schemeClr val="bg1"/>
                </a:solidFill>
                <a:latin typeface="Helvetica"/>
              </a:rPr>
              <a:t>k</a:t>
            </a:r>
            <a:r>
              <a:rPr lang="en-US" sz="2800" b="0" baseline="-25000" dirty="0" smtClean="0">
                <a:solidFill>
                  <a:schemeClr val="bg1"/>
                </a:solidFill>
                <a:latin typeface="Helvetica"/>
              </a:rPr>
              <a:t> </a:t>
            </a:r>
            <a:r>
              <a:rPr lang="en-US" sz="2800" b="0" dirty="0" smtClean="0">
                <a:latin typeface="cmsy10"/>
              </a:rPr>
              <a:t>(also </a:t>
            </a:r>
            <a:r>
              <a:rPr lang="en-US" sz="2800" b="0" dirty="0" err="1" smtClean="0">
                <a:latin typeface="cmsy10"/>
              </a:rPr>
              <a:t>R</a:t>
            </a:r>
            <a:r>
              <a:rPr lang="en-US" sz="2800" b="0" baseline="30000" dirty="0" err="1" smtClean="0"/>
              <a:t>n</a:t>
            </a:r>
            <a:r>
              <a:rPr lang="en-US" sz="2800" b="0" baseline="30000" dirty="0" smtClean="0"/>
              <a:t> x n</a:t>
            </a:r>
            <a:r>
              <a:rPr lang="en-US" sz="2800" b="0" dirty="0" smtClean="0"/>
              <a:t>), so that each input x can be approximately decomposed as:  </a:t>
            </a:r>
          </a:p>
          <a:p>
            <a:pPr eaLnBrk="1" hangingPunct="1">
              <a:buFontTx/>
              <a:buNone/>
            </a:pPr>
            <a:r>
              <a:rPr lang="en-US" b="0" dirty="0" smtClean="0"/>
              <a:t>			</a:t>
            </a:r>
            <a:r>
              <a:rPr lang="en-US" b="0" dirty="0" smtClean="0">
                <a:latin typeface="Times"/>
              </a:rPr>
              <a:t>x</a:t>
            </a:r>
            <a:r>
              <a:rPr lang="en-US" b="0" dirty="0" smtClean="0"/>
              <a:t> </a:t>
            </a:r>
            <a:r>
              <a:rPr lang="en-US" b="0" dirty="0" smtClean="0">
                <a:latin typeface="cmsy10"/>
              </a:rPr>
              <a:t>  </a:t>
            </a:r>
            <a:r>
              <a:rPr lang="en-US" b="0" dirty="0" smtClean="0"/>
              <a:t> </a:t>
            </a:r>
            <a:r>
              <a:rPr lang="en-US" b="0" dirty="0" smtClean="0">
                <a:latin typeface="Symbol"/>
                <a:sym typeface="Symbol"/>
              </a:rPr>
              <a:t></a:t>
            </a:r>
            <a:r>
              <a:rPr lang="en-US" b="0" dirty="0" smtClean="0"/>
              <a:t> </a:t>
            </a:r>
            <a:r>
              <a:rPr lang="en-US" b="0" dirty="0" err="1" smtClean="0">
                <a:latin typeface="Times"/>
              </a:rPr>
              <a:t>a</a:t>
            </a:r>
            <a:r>
              <a:rPr lang="en-US" b="0" baseline="-25000" dirty="0" err="1" smtClean="0">
                <a:latin typeface="Times"/>
              </a:rPr>
              <a:t>j</a:t>
            </a:r>
            <a:r>
              <a:rPr lang="en-US" b="0" baseline="30000" dirty="0" smtClean="0">
                <a:latin typeface="Helvetica"/>
              </a:rPr>
              <a:t> </a:t>
            </a:r>
            <a:r>
              <a:rPr lang="en-US" b="0" dirty="0" err="1" smtClean="0">
                <a:latin typeface="Symbol" pitchFamily="18" charset="2"/>
              </a:rPr>
              <a:t>f</a:t>
            </a:r>
            <a:r>
              <a:rPr lang="en-US" b="0" baseline="-25000" dirty="0" err="1" smtClean="0"/>
              <a:t>j</a:t>
            </a:r>
            <a:endParaRPr lang="en-US" sz="1800" b="0" dirty="0" smtClean="0">
              <a:solidFill>
                <a:schemeClr val="bg1"/>
              </a:solidFill>
            </a:endParaRPr>
          </a:p>
          <a:p>
            <a:pPr eaLnBrk="1" hangingPunct="1">
              <a:buFontTx/>
              <a:buNone/>
            </a:pPr>
            <a:r>
              <a:rPr lang="en-US" sz="2800" b="0" dirty="0" smtClean="0"/>
              <a:t>			</a:t>
            </a:r>
            <a:r>
              <a:rPr lang="en-US" sz="2800" b="0" dirty="0" err="1" smtClean="0"/>
              <a:t>s.t</a:t>
            </a:r>
            <a:r>
              <a:rPr lang="en-US" sz="2800" b="0" dirty="0" smtClean="0"/>
              <a:t>. </a:t>
            </a:r>
            <a:r>
              <a:rPr lang="en-US" sz="2800" b="0" dirty="0" err="1" smtClean="0">
                <a:latin typeface="Times"/>
              </a:rPr>
              <a:t>a</a:t>
            </a:r>
            <a:r>
              <a:rPr lang="en-US" sz="2800" b="0" baseline="-25000" dirty="0" err="1" smtClean="0">
                <a:latin typeface="Helvetica"/>
              </a:rPr>
              <a:t>j</a:t>
            </a:r>
            <a:r>
              <a:rPr lang="en-US" sz="2800" b="0" dirty="0" err="1" smtClean="0">
                <a:latin typeface="Times"/>
              </a:rPr>
              <a:t>’s</a:t>
            </a:r>
            <a:r>
              <a:rPr lang="en-US" sz="2800" b="0" dirty="0" smtClean="0"/>
              <a:t> are mostly zero (“sparse”) </a:t>
            </a:r>
            <a:endParaRPr lang="en-US" sz="2800" b="0" dirty="0" smtClean="0">
              <a:solidFill>
                <a:schemeClr val="bg1"/>
              </a:solidFill>
            </a:endParaRPr>
          </a:p>
          <a:p>
            <a:pPr eaLnBrk="1" hangingPunct="1">
              <a:buFontTx/>
              <a:buNone/>
            </a:pPr>
            <a:endParaRPr lang="en-US" sz="2800" b="0" dirty="0" smtClean="0">
              <a:solidFill>
                <a:schemeClr val="bg1"/>
              </a:solidFill>
            </a:endParaRPr>
          </a:p>
          <a:p>
            <a:pPr eaLnBrk="1" hangingPunct="1">
              <a:buFontTx/>
              <a:buNone/>
            </a:pPr>
            <a:endParaRPr lang="en-US" sz="2800" b="0" dirty="0" smtClean="0">
              <a:solidFill>
                <a:schemeClr val="bg1"/>
              </a:solidFill>
            </a:endParaRPr>
          </a:p>
          <a:p>
            <a:pPr eaLnBrk="1" hangingPunct="1">
              <a:buFontTx/>
              <a:buNone/>
            </a:pPr>
            <a:endParaRPr lang="en-US" sz="1100" b="0" dirty="0" smtClean="0">
              <a:solidFill>
                <a:schemeClr val="bg1"/>
              </a:solidFill>
            </a:endParaRPr>
          </a:p>
          <a:p>
            <a:pPr eaLnBrk="1" hangingPunct="1">
              <a:buFontTx/>
              <a:buNone/>
            </a:pPr>
            <a:r>
              <a:rPr lang="en-US" sz="2800" b="0" dirty="0" smtClean="0">
                <a:solidFill>
                  <a:schemeClr val="bg1"/>
                </a:solidFill>
              </a:rPr>
              <a:t>Use to represent 14x14 image patch succinctly, as [a</a:t>
            </a:r>
            <a:r>
              <a:rPr lang="en-US" sz="2800" b="0" baseline="-25000" dirty="0" smtClean="0">
                <a:solidFill>
                  <a:schemeClr val="bg1"/>
                </a:solidFill>
              </a:rPr>
              <a:t>7</a:t>
            </a:r>
            <a:r>
              <a:rPr lang="en-US" sz="2800" b="0" dirty="0" smtClean="0">
                <a:solidFill>
                  <a:schemeClr val="bg1"/>
                </a:solidFill>
              </a:rPr>
              <a:t>=0.8, a</a:t>
            </a:r>
            <a:r>
              <a:rPr lang="en-US" sz="2800" b="0" baseline="-25000" dirty="0" smtClean="0">
                <a:solidFill>
                  <a:schemeClr val="bg1"/>
                </a:solidFill>
              </a:rPr>
              <a:t>36</a:t>
            </a:r>
            <a:r>
              <a:rPr lang="en-US" sz="2800" b="0" dirty="0" smtClean="0">
                <a:solidFill>
                  <a:schemeClr val="bg1"/>
                </a:solidFill>
              </a:rPr>
              <a:t>=0.3, a</a:t>
            </a:r>
            <a:r>
              <a:rPr lang="en-US" sz="2800" b="0" baseline="-25000" dirty="0" smtClean="0">
                <a:solidFill>
                  <a:schemeClr val="bg1"/>
                </a:solidFill>
              </a:rPr>
              <a:t>41</a:t>
            </a:r>
            <a:r>
              <a:rPr lang="en-US" sz="2800" b="0" dirty="0" smtClean="0">
                <a:solidFill>
                  <a:schemeClr val="bg1"/>
                </a:solidFill>
              </a:rPr>
              <a:t> = 0.5].  I.e., this indicates which “basic edges” make up the image. </a:t>
            </a:r>
          </a:p>
        </p:txBody>
      </p:sp>
      <p:sp>
        <p:nvSpPr>
          <p:cNvPr id="13" name="TextBox 12"/>
          <p:cNvSpPr txBox="1"/>
          <p:nvPr/>
        </p:nvSpPr>
        <p:spPr>
          <a:xfrm>
            <a:off x="9144000" y="6488668"/>
            <a:ext cx="2069797" cy="369332"/>
          </a:xfrm>
          <a:prstGeom prst="rect">
            <a:avLst/>
          </a:prstGeom>
          <a:solidFill>
            <a:schemeClr val="tx1"/>
          </a:solidFill>
        </p:spPr>
        <p:txBody>
          <a:bodyPr wrap="none" rtlCol="0">
            <a:spAutoFit/>
          </a:bodyPr>
          <a:lstStyle/>
          <a:p>
            <a:pPr algn="l" eaLnBrk="0" hangingPunct="0">
              <a:spcBef>
                <a:spcPts val="0"/>
              </a:spcBef>
            </a:pPr>
            <a:r>
              <a:rPr lang="en-US" dirty="0" smtClean="0">
                <a:solidFill>
                  <a:srgbClr val="FFFFFF"/>
                </a:solidFill>
                <a:latin typeface="Times"/>
              </a:rPr>
              <a:t>[NIPS 2006, 2007]</a:t>
            </a:r>
          </a:p>
        </p:txBody>
      </p:sp>
      <p:sp>
        <p:nvSpPr>
          <p:cNvPr id="21" name="Rectangle 20"/>
          <p:cNvSpPr/>
          <p:nvPr/>
        </p:nvSpPr>
        <p:spPr>
          <a:xfrm>
            <a:off x="2857029" y="4849180"/>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j=1</a:t>
            </a:r>
            <a:endParaRPr lang="en-US" sz="2400" dirty="0">
              <a:solidFill>
                <a:srgbClr val="FFFFFF"/>
              </a:solidFill>
            </a:endParaRPr>
          </a:p>
        </p:txBody>
      </p:sp>
      <p:sp>
        <p:nvSpPr>
          <p:cNvPr id="22" name="Rectangle 21"/>
          <p:cNvSpPr/>
          <p:nvPr/>
        </p:nvSpPr>
        <p:spPr>
          <a:xfrm>
            <a:off x="2954840" y="4250954"/>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k</a:t>
            </a:r>
            <a:endParaRPr lang="en-US" sz="2400" dirty="0">
              <a:solidFill>
                <a:srgbClr val="FFFFFF"/>
              </a:solidFill>
            </a:endParaRPr>
          </a:p>
        </p:txBody>
      </p:sp>
      <p:pic>
        <p:nvPicPr>
          <p:cNvPr id="7" name="Picture 6" descr="addin_tmp.png"/>
          <p:cNvPicPr>
            <a:picLocks noChangeAspect="1"/>
          </p:cNvPicPr>
          <p:nvPr>
            <p:custDataLst>
              <p:tags r:id="rId1"/>
            </p:custDataLst>
          </p:nvPr>
        </p:nvPicPr>
        <p:blipFill>
          <a:blip r:embed="rId4" cstate="print"/>
          <a:stretch>
            <a:fillRect/>
          </a:stretch>
        </p:blipFill>
        <p:spPr>
          <a:xfrm>
            <a:off x="2576148" y="4696366"/>
            <a:ext cx="235728" cy="153620"/>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solidFill>
                  <a:schemeClr val="bg1"/>
                </a:solidFill>
              </a:rPr>
              <a:t>Feature Learning via Sparse Coding</a:t>
            </a:r>
          </a:p>
        </p:txBody>
      </p:sp>
      <p:sp>
        <p:nvSpPr>
          <p:cNvPr id="65540" name="Rectangle 3"/>
          <p:cNvSpPr>
            <a:spLocks noGrp="1" noChangeArrowheads="1"/>
          </p:cNvSpPr>
          <p:nvPr>
            <p:ph idx="1"/>
          </p:nvPr>
        </p:nvSpPr>
        <p:spPr>
          <a:xfrm>
            <a:off x="342900" y="952500"/>
            <a:ext cx="8458200" cy="5148049"/>
          </a:xfrm>
        </p:spPr>
        <p:txBody>
          <a:bodyPr/>
          <a:lstStyle/>
          <a:p>
            <a:pPr eaLnBrk="1" hangingPunct="1">
              <a:spcBef>
                <a:spcPts val="2400"/>
              </a:spcBef>
              <a:buFontTx/>
              <a:buNone/>
            </a:pPr>
            <a:r>
              <a:rPr lang="en-US" sz="2800" b="0" dirty="0" smtClean="0">
                <a:solidFill>
                  <a:schemeClr val="bg1"/>
                </a:solidFill>
              </a:rPr>
              <a:t>Sparse coding (Olshausen &amp; Field,1996). Originally </a:t>
            </a:r>
            <a:r>
              <a:rPr lang="en-US" sz="2800" b="0" dirty="0" smtClean="0"/>
              <a:t>developed </a:t>
            </a:r>
            <a:r>
              <a:rPr lang="en-US" sz="2800" b="0" dirty="0" smtClean="0">
                <a:solidFill>
                  <a:schemeClr val="bg1"/>
                </a:solidFill>
              </a:rPr>
              <a:t>to explain early visual processing in  the brain (edge detection).</a:t>
            </a:r>
          </a:p>
          <a:p>
            <a:pPr eaLnBrk="1" hangingPunct="1">
              <a:spcBef>
                <a:spcPts val="2400"/>
              </a:spcBef>
              <a:buFontTx/>
              <a:buNone/>
            </a:pPr>
            <a:r>
              <a:rPr lang="en-US" sz="2800" b="0" dirty="0" smtClean="0">
                <a:solidFill>
                  <a:schemeClr val="bg1"/>
                </a:solidFill>
              </a:rPr>
              <a:t>Input: Images </a:t>
            </a:r>
            <a:r>
              <a:rPr lang="en-US" sz="2800" b="0" dirty="0" smtClean="0">
                <a:solidFill>
                  <a:schemeClr val="bg1"/>
                </a:solidFill>
                <a:latin typeface="Times"/>
              </a:rPr>
              <a:t>x</a:t>
            </a:r>
            <a:r>
              <a:rPr lang="en-US" sz="2800" b="0" baseline="30000" dirty="0" smtClean="0">
                <a:solidFill>
                  <a:schemeClr val="bg1"/>
                </a:solidFill>
                <a:latin typeface="Helvetica"/>
              </a:rPr>
              <a:t>(1)</a:t>
            </a:r>
            <a:r>
              <a:rPr lang="en-US" sz="2800" b="0" dirty="0" smtClean="0">
                <a:solidFill>
                  <a:schemeClr val="bg1"/>
                </a:solidFill>
              </a:rPr>
              <a:t>, </a:t>
            </a:r>
            <a:r>
              <a:rPr lang="en-US" sz="2800" b="0" dirty="0" smtClean="0">
                <a:solidFill>
                  <a:schemeClr val="bg1"/>
                </a:solidFill>
                <a:latin typeface="Times"/>
              </a:rPr>
              <a:t>x</a:t>
            </a:r>
            <a:r>
              <a:rPr lang="en-US" sz="2800" b="0" baseline="30000" dirty="0" smtClean="0">
                <a:solidFill>
                  <a:schemeClr val="bg1"/>
                </a:solidFill>
                <a:latin typeface="Helvetica"/>
              </a:rPr>
              <a:t>(2)</a:t>
            </a:r>
            <a:r>
              <a:rPr lang="en-US" sz="2800" b="0" dirty="0" smtClean="0">
                <a:solidFill>
                  <a:schemeClr val="bg1"/>
                </a:solidFill>
              </a:rPr>
              <a:t>, …, </a:t>
            </a:r>
            <a:r>
              <a:rPr lang="en-US" sz="2800" b="0" dirty="0" smtClean="0">
                <a:solidFill>
                  <a:schemeClr val="bg1"/>
                </a:solidFill>
                <a:latin typeface="Times"/>
              </a:rPr>
              <a:t>x</a:t>
            </a:r>
            <a:r>
              <a:rPr lang="en-US" sz="2800" b="0" baseline="30000" dirty="0" smtClean="0">
                <a:solidFill>
                  <a:schemeClr val="bg1"/>
                </a:solidFill>
                <a:latin typeface="Helvetica"/>
              </a:rPr>
              <a:t>(m)</a:t>
            </a:r>
            <a:r>
              <a:rPr lang="en-US" sz="2800" b="0" dirty="0" smtClean="0">
                <a:solidFill>
                  <a:schemeClr val="bg1"/>
                </a:solidFill>
              </a:rPr>
              <a:t> </a:t>
            </a:r>
            <a:r>
              <a:rPr lang="en-US" sz="2800" b="0" dirty="0" smtClean="0">
                <a:latin typeface="cmsy10"/>
              </a:rPr>
              <a:t>(each in </a:t>
            </a:r>
            <a:r>
              <a:rPr lang="en-US" sz="2800" b="0" dirty="0" err="1" smtClean="0">
                <a:latin typeface="cmsy10"/>
              </a:rPr>
              <a:t>R</a:t>
            </a:r>
            <a:r>
              <a:rPr lang="en-US" sz="2800" b="0" baseline="30000" dirty="0" err="1" smtClean="0">
                <a:solidFill>
                  <a:schemeClr val="bg1"/>
                </a:solidFill>
                <a:latin typeface="Helvetica"/>
              </a:rPr>
              <a:t>n</a:t>
            </a:r>
            <a:r>
              <a:rPr lang="en-US" sz="2800" b="0" baseline="30000" dirty="0" smtClean="0">
                <a:solidFill>
                  <a:schemeClr val="bg1"/>
                </a:solidFill>
                <a:latin typeface="Helvetica"/>
              </a:rPr>
              <a:t> x n</a:t>
            </a:r>
            <a:r>
              <a:rPr lang="en-US" sz="2800" b="0" dirty="0" smtClean="0">
                <a:latin typeface="Helvetica"/>
              </a:rPr>
              <a:t>)</a:t>
            </a:r>
            <a:endParaRPr lang="en-US" sz="2800" b="0" baseline="30000" dirty="0" smtClean="0">
              <a:solidFill>
                <a:schemeClr val="bg1"/>
              </a:solidFill>
              <a:latin typeface="Helvetica"/>
            </a:endParaRPr>
          </a:p>
          <a:p>
            <a:pPr eaLnBrk="1" hangingPunct="1">
              <a:spcBef>
                <a:spcPts val="2400"/>
              </a:spcBef>
              <a:buFontTx/>
              <a:buNone/>
            </a:pPr>
            <a:r>
              <a:rPr lang="en-US" sz="2800" b="0" dirty="0" smtClean="0">
                <a:solidFill>
                  <a:schemeClr val="bg1"/>
                </a:solidFill>
              </a:rPr>
              <a:t>Learn: Dictionary of bases </a:t>
            </a:r>
            <a:r>
              <a:rPr lang="en-US" sz="2800" b="0" dirty="0" smtClean="0">
                <a:latin typeface="Symbol" pitchFamily="18" charset="2"/>
              </a:rPr>
              <a:t>f</a:t>
            </a:r>
            <a:r>
              <a:rPr lang="en-US" sz="2800" b="0" baseline="-25000" dirty="0" smtClean="0">
                <a:solidFill>
                  <a:schemeClr val="bg1"/>
                </a:solidFill>
                <a:latin typeface="Symbol" pitchFamily="18" charset="2"/>
              </a:rPr>
              <a:t>1</a:t>
            </a:r>
            <a:r>
              <a:rPr lang="en-US" sz="2800" b="0" dirty="0" smtClean="0">
                <a:solidFill>
                  <a:schemeClr val="bg1"/>
                </a:solidFill>
                <a:latin typeface="Symbol" pitchFamily="18" charset="2"/>
              </a:rPr>
              <a:t>, f</a:t>
            </a:r>
            <a:r>
              <a:rPr lang="en-US" sz="2800" b="0" baseline="-25000" dirty="0" smtClean="0">
                <a:solidFill>
                  <a:schemeClr val="bg1"/>
                </a:solidFill>
                <a:latin typeface="Symbol" pitchFamily="18" charset="2"/>
              </a:rPr>
              <a:t>2</a:t>
            </a:r>
            <a:r>
              <a:rPr lang="en-US" sz="2800" b="0" dirty="0" smtClean="0">
                <a:solidFill>
                  <a:schemeClr val="bg1"/>
                </a:solidFill>
              </a:rPr>
              <a:t>, …, </a:t>
            </a:r>
            <a:r>
              <a:rPr lang="en-US" sz="2800" b="0" dirty="0" err="1" smtClean="0">
                <a:solidFill>
                  <a:schemeClr val="bg1"/>
                </a:solidFill>
                <a:latin typeface="Symbol" pitchFamily="18" charset="2"/>
              </a:rPr>
              <a:t>f</a:t>
            </a:r>
            <a:r>
              <a:rPr lang="en-US" sz="2800" b="0" baseline="-25000" dirty="0" err="1" smtClean="0">
                <a:solidFill>
                  <a:schemeClr val="bg1"/>
                </a:solidFill>
                <a:latin typeface="Helvetica"/>
              </a:rPr>
              <a:t>k</a:t>
            </a:r>
            <a:r>
              <a:rPr lang="en-US" sz="2800" b="0" baseline="-25000" dirty="0" smtClean="0">
                <a:solidFill>
                  <a:schemeClr val="bg1"/>
                </a:solidFill>
                <a:latin typeface="Helvetica"/>
              </a:rPr>
              <a:t> </a:t>
            </a:r>
            <a:r>
              <a:rPr lang="en-US" sz="2800" b="0" dirty="0" smtClean="0">
                <a:latin typeface="cmsy10"/>
              </a:rPr>
              <a:t>(also </a:t>
            </a:r>
            <a:r>
              <a:rPr lang="en-US" sz="2800" b="0" dirty="0" err="1" smtClean="0">
                <a:latin typeface="cmsy10"/>
              </a:rPr>
              <a:t>R</a:t>
            </a:r>
            <a:r>
              <a:rPr lang="en-US" sz="2800" b="0" baseline="30000" dirty="0" err="1" smtClean="0"/>
              <a:t>n</a:t>
            </a:r>
            <a:r>
              <a:rPr lang="en-US" sz="2800" b="0" baseline="30000" dirty="0" smtClean="0"/>
              <a:t> x n</a:t>
            </a:r>
            <a:r>
              <a:rPr lang="en-US" sz="2800" b="0" dirty="0" smtClean="0"/>
              <a:t>), so that each input x can be approximately decomposed as:  </a:t>
            </a:r>
          </a:p>
          <a:p>
            <a:pPr eaLnBrk="1" hangingPunct="1">
              <a:spcBef>
                <a:spcPts val="2400"/>
              </a:spcBef>
              <a:buFontTx/>
              <a:buNone/>
            </a:pPr>
            <a:r>
              <a:rPr lang="en-US" b="0" dirty="0" smtClean="0"/>
              <a:t>			</a:t>
            </a:r>
            <a:r>
              <a:rPr lang="en-US" b="0" dirty="0" smtClean="0">
                <a:latin typeface="Times"/>
              </a:rPr>
              <a:t>x</a:t>
            </a:r>
            <a:r>
              <a:rPr lang="en-US" b="0" dirty="0" smtClean="0"/>
              <a:t> </a:t>
            </a:r>
            <a:r>
              <a:rPr lang="en-US" b="0" dirty="0" smtClean="0">
                <a:latin typeface="cmsy10"/>
              </a:rPr>
              <a:t>  </a:t>
            </a:r>
            <a:r>
              <a:rPr lang="en-US" b="0" dirty="0" smtClean="0"/>
              <a:t> </a:t>
            </a:r>
            <a:r>
              <a:rPr lang="en-US" b="0" dirty="0" smtClean="0">
                <a:latin typeface="Symbol"/>
                <a:sym typeface="Symbol"/>
              </a:rPr>
              <a:t></a:t>
            </a:r>
            <a:r>
              <a:rPr lang="en-US" b="0" dirty="0" smtClean="0"/>
              <a:t> </a:t>
            </a:r>
            <a:r>
              <a:rPr lang="en-US" b="0" dirty="0" err="1" smtClean="0">
                <a:latin typeface="Times"/>
              </a:rPr>
              <a:t>a</a:t>
            </a:r>
            <a:r>
              <a:rPr lang="en-US" b="0" baseline="-25000" dirty="0" err="1" smtClean="0">
                <a:latin typeface="Times"/>
              </a:rPr>
              <a:t>j</a:t>
            </a:r>
            <a:r>
              <a:rPr lang="en-US" b="0" baseline="30000" dirty="0" smtClean="0">
                <a:latin typeface="Helvetica"/>
              </a:rPr>
              <a:t> </a:t>
            </a:r>
            <a:r>
              <a:rPr lang="en-US" b="0" dirty="0" err="1" smtClean="0">
                <a:latin typeface="Symbol" pitchFamily="18" charset="2"/>
              </a:rPr>
              <a:t>f</a:t>
            </a:r>
            <a:r>
              <a:rPr lang="en-US" b="0" baseline="-25000" dirty="0" err="1" smtClean="0"/>
              <a:t>j</a:t>
            </a:r>
            <a:endParaRPr lang="en-US" sz="1800" b="0" dirty="0" smtClean="0">
              <a:solidFill>
                <a:schemeClr val="bg1"/>
              </a:solidFill>
            </a:endParaRPr>
          </a:p>
          <a:p>
            <a:pPr eaLnBrk="1" hangingPunct="1">
              <a:spcBef>
                <a:spcPts val="2400"/>
              </a:spcBef>
              <a:buFontTx/>
              <a:buNone/>
            </a:pPr>
            <a:r>
              <a:rPr lang="en-US" sz="2800" b="0" dirty="0" smtClean="0"/>
              <a:t>			</a:t>
            </a:r>
            <a:r>
              <a:rPr lang="en-US" sz="2800" b="0" dirty="0" err="1" smtClean="0"/>
              <a:t>s.t</a:t>
            </a:r>
            <a:r>
              <a:rPr lang="en-US" sz="2800" b="0" dirty="0" smtClean="0"/>
              <a:t>. </a:t>
            </a:r>
            <a:r>
              <a:rPr lang="en-US" sz="2800" b="0" dirty="0" err="1" smtClean="0">
                <a:latin typeface="Times"/>
              </a:rPr>
              <a:t>a</a:t>
            </a:r>
            <a:r>
              <a:rPr lang="en-US" sz="2800" b="0" baseline="-25000" dirty="0" err="1" smtClean="0">
                <a:latin typeface="Helvetica"/>
              </a:rPr>
              <a:t>j</a:t>
            </a:r>
            <a:r>
              <a:rPr lang="en-US" sz="2800" b="0" dirty="0" err="1" smtClean="0">
                <a:latin typeface="Times"/>
              </a:rPr>
              <a:t>’s</a:t>
            </a:r>
            <a:r>
              <a:rPr lang="en-US" sz="2800" b="0" dirty="0" smtClean="0"/>
              <a:t> are mostly zero (“sparse”) </a:t>
            </a:r>
            <a:endParaRPr lang="en-US" sz="2800" b="0" dirty="0" smtClean="0">
              <a:solidFill>
                <a:schemeClr val="bg1"/>
              </a:solidFill>
            </a:endParaRPr>
          </a:p>
        </p:txBody>
      </p:sp>
      <p:sp>
        <p:nvSpPr>
          <p:cNvPr id="13" name="TextBox 12"/>
          <p:cNvSpPr txBox="1"/>
          <p:nvPr/>
        </p:nvSpPr>
        <p:spPr>
          <a:xfrm>
            <a:off x="9144000" y="6488668"/>
            <a:ext cx="2069797" cy="369332"/>
          </a:xfrm>
          <a:prstGeom prst="rect">
            <a:avLst/>
          </a:prstGeom>
          <a:solidFill>
            <a:schemeClr val="tx1"/>
          </a:solidFill>
        </p:spPr>
        <p:txBody>
          <a:bodyPr wrap="none" rtlCol="0">
            <a:spAutoFit/>
          </a:bodyPr>
          <a:lstStyle/>
          <a:p>
            <a:pPr algn="l" eaLnBrk="0" hangingPunct="0">
              <a:spcBef>
                <a:spcPts val="0"/>
              </a:spcBef>
            </a:pPr>
            <a:r>
              <a:rPr lang="en-US" dirty="0" smtClean="0">
                <a:solidFill>
                  <a:srgbClr val="FFFFFF"/>
                </a:solidFill>
                <a:latin typeface="Times"/>
              </a:rPr>
              <a:t>[NIPS 2006, 2007]</a:t>
            </a:r>
          </a:p>
        </p:txBody>
      </p:sp>
      <p:sp>
        <p:nvSpPr>
          <p:cNvPr id="21" name="Rectangle 20"/>
          <p:cNvSpPr/>
          <p:nvPr/>
        </p:nvSpPr>
        <p:spPr>
          <a:xfrm>
            <a:off x="2857029" y="5281465"/>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j=1</a:t>
            </a:r>
            <a:endParaRPr lang="en-US" sz="2400" dirty="0">
              <a:solidFill>
                <a:srgbClr val="FFFFFF"/>
              </a:solidFill>
            </a:endParaRPr>
          </a:p>
        </p:txBody>
      </p:sp>
      <p:sp>
        <p:nvSpPr>
          <p:cNvPr id="22" name="Rectangle 21"/>
          <p:cNvSpPr/>
          <p:nvPr/>
        </p:nvSpPr>
        <p:spPr>
          <a:xfrm>
            <a:off x="2916740" y="4692764"/>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k</a:t>
            </a:r>
            <a:endParaRPr lang="en-US" sz="2400" dirty="0">
              <a:solidFill>
                <a:srgbClr val="FFFFFF"/>
              </a:solidFill>
            </a:endParaRPr>
          </a:p>
        </p:txBody>
      </p:sp>
      <p:pic>
        <p:nvPicPr>
          <p:cNvPr id="7" name="Picture 6" descr="addin_tmp.png"/>
          <p:cNvPicPr>
            <a:picLocks noChangeAspect="1"/>
          </p:cNvPicPr>
          <p:nvPr>
            <p:custDataLst>
              <p:tags r:id="rId1"/>
            </p:custDataLst>
          </p:nvPr>
        </p:nvPicPr>
        <p:blipFill>
          <a:blip r:embed="rId4" cstate="print"/>
          <a:stretch>
            <a:fillRect/>
          </a:stretch>
        </p:blipFill>
        <p:spPr>
          <a:xfrm>
            <a:off x="2576148" y="5128651"/>
            <a:ext cx="235728" cy="153620"/>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8028450" y="6501400"/>
            <a:ext cx="1997060" cy="126736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Sparse coding illustration</a:t>
            </a:r>
            <a:endParaRPr lang="en-US" dirty="0"/>
          </a:p>
        </p:txBody>
      </p:sp>
      <p:sp>
        <p:nvSpPr>
          <p:cNvPr id="4" name="TextBox 7"/>
          <p:cNvSpPr txBox="1">
            <a:spLocks noChangeArrowheads="1"/>
          </p:cNvSpPr>
          <p:nvPr/>
        </p:nvSpPr>
        <p:spPr bwMode="auto">
          <a:xfrm>
            <a:off x="838200" y="838200"/>
            <a:ext cx="2819400"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    Natural Images</a:t>
            </a:r>
            <a:endParaRPr lang="en-US" sz="2400" dirty="0">
              <a:solidFill>
                <a:schemeClr val="bg1"/>
              </a:solidFill>
              <a:latin typeface="Calibri"/>
            </a:endParaRPr>
          </a:p>
        </p:txBody>
      </p:sp>
      <p:sp>
        <p:nvSpPr>
          <p:cNvPr id="5" name="TextBox 8"/>
          <p:cNvSpPr txBox="1">
            <a:spLocks noChangeArrowheads="1"/>
          </p:cNvSpPr>
          <p:nvPr/>
        </p:nvSpPr>
        <p:spPr bwMode="auto">
          <a:xfrm>
            <a:off x="4725620" y="893485"/>
            <a:ext cx="5376701"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Learned bases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1 , …,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64</a:t>
            </a:r>
            <a:r>
              <a:rPr lang="en-US" sz="2400" dirty="0" smtClean="0">
                <a:solidFill>
                  <a:schemeClr val="bg1"/>
                </a:solidFill>
                <a:latin typeface="Calibri"/>
              </a:rPr>
              <a:t>):  </a:t>
            </a:r>
            <a:r>
              <a:rPr lang="en-US" sz="2400" dirty="0">
                <a:solidFill>
                  <a:schemeClr val="bg1"/>
                </a:solidFill>
                <a:latin typeface="Calibri"/>
              </a:rPr>
              <a:t>“Edges”</a:t>
            </a:r>
          </a:p>
        </p:txBody>
      </p:sp>
      <p:grpSp>
        <p:nvGrpSpPr>
          <p:cNvPr id="3" name="Group 5"/>
          <p:cNvGrpSpPr>
            <a:grpSpLocks/>
          </p:cNvGrpSpPr>
          <p:nvPr/>
        </p:nvGrpSpPr>
        <p:grpSpPr bwMode="auto">
          <a:xfrm>
            <a:off x="990783" y="1371996"/>
            <a:ext cx="2514236" cy="2361899"/>
            <a:chOff x="1254" y="1900"/>
            <a:chExt cx="3576" cy="3361"/>
          </a:xfrm>
        </p:grpSpPr>
        <p:grpSp>
          <p:nvGrpSpPr>
            <p:cNvPr id="6" name="Group 6"/>
            <p:cNvGrpSpPr>
              <a:grpSpLocks/>
            </p:cNvGrpSpPr>
            <p:nvPr/>
          </p:nvGrpSpPr>
          <p:grpSpPr bwMode="auto">
            <a:xfrm>
              <a:off x="1254" y="1901"/>
              <a:ext cx="3576" cy="3362"/>
              <a:chOff x="929" y="5643"/>
              <a:chExt cx="7625" cy="5658"/>
            </a:xfrm>
          </p:grpSpPr>
          <p:pic>
            <p:nvPicPr>
              <p:cNvPr id="12" name="Picture 7" descr="img4_picture1"/>
              <p:cNvPicPr>
                <a:picLocks noChangeAspect="1" noChangeArrowheads="1"/>
              </p:cNvPicPr>
              <p:nvPr/>
            </p:nvPicPr>
            <p:blipFill>
              <a:blip r:embed="rId3" cstate="print"/>
              <a:srcRect l="15208" t="6490" r="9792" b="11691"/>
              <a:stretch>
                <a:fillRect/>
              </a:stretch>
            </p:blipFill>
            <p:spPr bwMode="auto">
              <a:xfrm>
                <a:off x="929" y="5643"/>
                <a:ext cx="3960"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13" name="Picture 8" descr="img4_picture2"/>
              <p:cNvPicPr>
                <a:picLocks noChangeAspect="1" noChangeArrowheads="1"/>
              </p:cNvPicPr>
              <p:nvPr/>
            </p:nvPicPr>
            <p:blipFill>
              <a:blip r:embed="rId4" cstate="print"/>
              <a:srcRect l="15495" t="12363" r="16322" b="13461"/>
              <a:stretch>
                <a:fillRect/>
              </a:stretch>
            </p:blipFill>
            <p:spPr bwMode="auto">
              <a:xfrm>
                <a:off x="2782" y="6843"/>
                <a:ext cx="3957"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14" name="Picture 9" descr="img4_picture3"/>
              <p:cNvPicPr>
                <a:picLocks noChangeAspect="1" noChangeArrowheads="1"/>
              </p:cNvPicPr>
              <p:nvPr/>
            </p:nvPicPr>
            <p:blipFill>
              <a:blip r:embed="rId5" cstate="print"/>
              <a:srcRect l="14536" t="7771" r="9883" b="10622"/>
              <a:stretch>
                <a:fillRect/>
              </a:stretch>
            </p:blipFill>
            <p:spPr bwMode="auto">
              <a:xfrm>
                <a:off x="4594" y="8103"/>
                <a:ext cx="3960" cy="3198"/>
              </a:xfrm>
              <a:prstGeom prst="rect">
                <a:avLst/>
              </a:prstGeom>
              <a:noFill/>
              <a:ln w="9525">
                <a:noFill/>
                <a:miter lim="800000"/>
                <a:headEnd/>
                <a:tailEnd/>
              </a:ln>
              <a:effectLst>
                <a:outerShdw dist="107763" dir="2700000" algn="ctr" rotWithShape="0">
                  <a:srgbClr val="808080">
                    <a:alpha val="50000"/>
                  </a:srgbClr>
                </a:outerShdw>
              </a:effectLst>
            </p:spPr>
          </p:pic>
        </p:grpSp>
        <p:sp>
          <p:nvSpPr>
            <p:cNvPr id="8" name="Rectangle 10"/>
            <p:cNvSpPr>
              <a:spLocks noChangeArrowheads="1"/>
            </p:cNvSpPr>
            <p:nvPr/>
          </p:nvSpPr>
          <p:spPr bwMode="auto">
            <a:xfrm>
              <a:off x="1579" y="2225"/>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9" name="Rectangle 11"/>
            <p:cNvSpPr>
              <a:spLocks noChangeArrowheads="1"/>
            </p:cNvSpPr>
            <p:nvPr/>
          </p:nvSpPr>
          <p:spPr bwMode="auto">
            <a:xfrm>
              <a:off x="3321" y="2876"/>
              <a:ext cx="326"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10" name="Rectangle 12"/>
            <p:cNvSpPr>
              <a:spLocks noChangeArrowheads="1"/>
            </p:cNvSpPr>
            <p:nvPr/>
          </p:nvSpPr>
          <p:spPr bwMode="auto">
            <a:xfrm>
              <a:off x="3759" y="3507"/>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11" name="Rectangle 13"/>
            <p:cNvSpPr>
              <a:spLocks noChangeArrowheads="1"/>
            </p:cNvSpPr>
            <p:nvPr/>
          </p:nvSpPr>
          <p:spPr bwMode="auto">
            <a:xfrm>
              <a:off x="4110" y="4485"/>
              <a:ext cx="325"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grpSp>
      <p:sp>
        <p:nvSpPr>
          <p:cNvPr id="15" name="Right Arrow 14"/>
          <p:cNvSpPr/>
          <p:nvPr/>
        </p:nvSpPr>
        <p:spPr>
          <a:xfrm>
            <a:off x="4114800" y="2133598"/>
            <a:ext cx="609600"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grpSp>
        <p:nvGrpSpPr>
          <p:cNvPr id="7" name="Group 21"/>
          <p:cNvGrpSpPr>
            <a:grpSpLocks/>
          </p:cNvGrpSpPr>
          <p:nvPr/>
        </p:nvGrpSpPr>
        <p:grpSpPr bwMode="auto">
          <a:xfrm>
            <a:off x="2100580" y="4426801"/>
            <a:ext cx="6370320" cy="907199"/>
            <a:chOff x="1905000" y="3352800"/>
            <a:chExt cx="6794500" cy="1081088"/>
          </a:xfrm>
        </p:grpSpPr>
        <p:pic>
          <p:nvPicPr>
            <p:cNvPr id="17" name="Picture 491"/>
            <p:cNvPicPr>
              <a:picLocks noChangeAspect="1" noChangeArrowheads="1"/>
            </p:cNvPicPr>
            <p:nvPr/>
          </p:nvPicPr>
          <p:blipFill>
            <a:blip r:embed="rId6" cstate="print"/>
            <a:srcRect/>
            <a:stretch>
              <a:fillRect/>
            </a:stretch>
          </p:blipFill>
          <p:spPr bwMode="auto">
            <a:xfrm>
              <a:off x="3048000" y="3352800"/>
              <a:ext cx="1082675" cy="1077913"/>
            </a:xfrm>
            <a:prstGeom prst="rect">
              <a:avLst/>
            </a:prstGeom>
            <a:noFill/>
            <a:ln w="9525">
              <a:noFill/>
              <a:miter lim="800000"/>
              <a:headEnd/>
              <a:tailEnd/>
            </a:ln>
            <a:effectLst/>
          </p:spPr>
        </p:pic>
        <p:sp>
          <p:nvSpPr>
            <p:cNvPr id="18" name="Rectangle 492"/>
            <p:cNvSpPr>
              <a:spLocks noChangeArrowheads="1"/>
            </p:cNvSpPr>
            <p:nvPr/>
          </p:nvSpPr>
          <p:spPr bwMode="auto">
            <a:xfrm>
              <a:off x="1905000" y="3657601"/>
              <a:ext cx="5876725" cy="55015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a:t>
              </a:r>
              <a:r>
                <a:rPr lang="en-US" sz="2400" dirty="0">
                  <a:solidFill>
                    <a:schemeClr val="bg1"/>
                  </a:solidFill>
                  <a:latin typeface="Perpetua" pitchFamily="18" charset="0"/>
                </a:rPr>
                <a:t>0.8 *                   + 0.3 *                     + 0.5 *</a:t>
              </a:r>
              <a:endParaRPr lang="en-US" sz="2400" dirty="0">
                <a:solidFill>
                  <a:schemeClr val="bg1"/>
                </a:solidFill>
                <a:latin typeface="cmsy10"/>
              </a:endParaRPr>
            </a:p>
          </p:txBody>
        </p:sp>
        <p:pic>
          <p:nvPicPr>
            <p:cNvPr id="19" name="Picture 493"/>
            <p:cNvPicPr>
              <a:picLocks noChangeAspect="1" noChangeArrowheads="1"/>
            </p:cNvPicPr>
            <p:nvPr/>
          </p:nvPicPr>
          <p:blipFill>
            <a:blip r:embed="rId7" cstate="print"/>
            <a:srcRect/>
            <a:stretch>
              <a:fillRect/>
            </a:stretch>
          </p:blipFill>
          <p:spPr bwMode="auto">
            <a:xfrm>
              <a:off x="5400675" y="3352800"/>
              <a:ext cx="1076325" cy="1081088"/>
            </a:xfrm>
            <a:prstGeom prst="rect">
              <a:avLst/>
            </a:prstGeom>
            <a:noFill/>
            <a:ln w="9525">
              <a:noFill/>
              <a:miter lim="800000"/>
              <a:headEnd/>
              <a:tailEnd/>
            </a:ln>
            <a:effectLst/>
          </p:spPr>
        </p:pic>
        <p:pic>
          <p:nvPicPr>
            <p:cNvPr id="20" name="Picture 494"/>
            <p:cNvPicPr>
              <a:picLocks noChangeAspect="1" noChangeArrowheads="1"/>
            </p:cNvPicPr>
            <p:nvPr/>
          </p:nvPicPr>
          <p:blipFill>
            <a:blip r:embed="rId8" cstate="print"/>
            <a:srcRect/>
            <a:stretch>
              <a:fillRect/>
            </a:stretch>
          </p:blipFill>
          <p:spPr bwMode="auto">
            <a:xfrm>
              <a:off x="7620000" y="3352800"/>
              <a:ext cx="1079500" cy="1079500"/>
            </a:xfrm>
            <a:prstGeom prst="rect">
              <a:avLst/>
            </a:prstGeom>
            <a:noFill/>
            <a:ln w="9525">
              <a:noFill/>
              <a:miter lim="800000"/>
              <a:headEnd/>
              <a:tailEnd/>
            </a:ln>
            <a:effectLst/>
          </p:spPr>
        </p:pic>
      </p:grpSp>
      <p:sp>
        <p:nvSpPr>
          <p:cNvPr id="21" name="Rectangle 495"/>
          <p:cNvSpPr>
            <a:spLocks noChangeArrowheads="1"/>
          </p:cNvSpPr>
          <p:nvPr/>
        </p:nvSpPr>
        <p:spPr bwMode="auto">
          <a:xfrm>
            <a:off x="914400" y="5334000"/>
            <a:ext cx="8001000" cy="523200"/>
          </a:xfrm>
          <a:prstGeom prst="rect">
            <a:avLst/>
          </a:prstGeom>
          <a:noFill/>
          <a:ln w="9525">
            <a:noFill/>
            <a:miter lim="800000"/>
            <a:headEnd/>
            <a:tailEnd/>
          </a:ln>
        </p:spPr>
        <p:txBody>
          <a:bodyPr lIns="91419" tIns="45710" rIns="91419" bIns="45710">
            <a:spAutoFit/>
          </a:bodyPr>
          <a:lstStyle/>
          <a:p>
            <a:pPr algn="l" defTabSz="914186" fontAlgn="auto">
              <a:spcBef>
                <a:spcPts val="0"/>
              </a:spcBef>
              <a:spcAft>
                <a:spcPts val="0"/>
              </a:spcAft>
            </a:pPr>
            <a:r>
              <a:rPr lang="en-US" sz="2800" dirty="0">
                <a:solidFill>
                  <a:schemeClr val="bg1"/>
                </a:solidFill>
                <a:latin typeface="Perpetua" pitchFamily="18" charset="0"/>
              </a:rPr>
              <a:t>     </a:t>
            </a:r>
            <a:r>
              <a:rPr lang="en-US" sz="2400" i="1" dirty="0">
                <a:solidFill>
                  <a:schemeClr val="bg1"/>
                </a:solidFill>
                <a:latin typeface="Cambria" pitchFamily="18" charset="0"/>
              </a:rPr>
              <a:t>x</a:t>
            </a:r>
            <a:r>
              <a:rPr lang="en-US" sz="2400" i="1" dirty="0">
                <a:solidFill>
                  <a:schemeClr val="bg1"/>
                </a:solidFill>
                <a:latin typeface="Perpetua" pitchFamily="18" charset="0"/>
              </a:rPr>
              <a:t> 	 </a:t>
            </a:r>
            <a:r>
              <a:rPr lang="en-US" sz="2400" i="1" dirty="0" smtClean="0">
                <a:solidFill>
                  <a:schemeClr val="bg1"/>
                </a:solidFill>
                <a:latin typeface="Perpetua" pitchFamily="18" charset="0"/>
              </a:rPr>
              <a:t>   </a:t>
            </a:r>
            <a:r>
              <a:rPr lang="en-US" sz="2400" dirty="0" smtClean="0">
                <a:solidFill>
                  <a:schemeClr val="bg1"/>
                </a:solidFill>
                <a:latin typeface="Symbol"/>
              </a:rPr>
              <a:t>»</a:t>
            </a:r>
            <a:r>
              <a:rPr lang="en-US" sz="2400" i="1" dirty="0" smtClean="0">
                <a:solidFill>
                  <a:schemeClr val="bg1"/>
                </a:solidFill>
                <a:latin typeface="Perpetua" pitchFamily="18" charset="0"/>
              </a:rPr>
              <a:t> </a:t>
            </a:r>
            <a:r>
              <a:rPr lang="en-US" sz="2400" dirty="0" smtClean="0">
                <a:solidFill>
                  <a:schemeClr val="bg1"/>
                </a:solidFill>
                <a:latin typeface="Perpetua" pitchFamily="18" charset="0"/>
              </a:rPr>
              <a:t>0.8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smtClean="0">
                <a:solidFill>
                  <a:schemeClr val="bg1"/>
                </a:solidFill>
                <a:latin typeface="Symbol" pitchFamily="18" charset="2"/>
              </a:rPr>
              <a:t>f</a:t>
            </a:r>
            <a:r>
              <a:rPr lang="en-US" sz="2400" baseline="-50000" dirty="0" smtClean="0">
                <a:solidFill>
                  <a:schemeClr val="bg1"/>
                </a:solidFill>
                <a:latin typeface="Cambria" pitchFamily="18" charset="0"/>
                <a:sym typeface="Symbol" pitchFamily="18" charset="2"/>
              </a:rPr>
              <a:t>36</a:t>
            </a:r>
            <a:r>
              <a:rPr lang="en-US" sz="2400" baseline="-25000" dirty="0" smtClean="0">
                <a:solidFill>
                  <a:schemeClr val="bg1"/>
                </a:solidFill>
                <a:latin typeface="Perpetua" pitchFamily="18" charset="0"/>
                <a:sym typeface="Symbol" pitchFamily="18" charset="2"/>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0.3 *       </a:t>
            </a:r>
            <a:r>
              <a:rPr lang="en-US" sz="2400" dirty="0" smtClean="0">
                <a:solidFill>
                  <a:schemeClr val="bg1"/>
                </a:solidFill>
                <a:latin typeface="Perpetua" pitchFamily="18" charset="0"/>
              </a:rPr>
              <a:t>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42</a:t>
            </a:r>
            <a:r>
              <a:rPr lang="en-US" sz="2400" baseline="-50000" dirty="0" smtClean="0">
                <a:solidFill>
                  <a:schemeClr val="bg1"/>
                </a:solidFill>
                <a:latin typeface="Perpetua" pitchFamily="18" charset="0"/>
                <a:sym typeface="Symbol" pitchFamily="18" charset="2"/>
              </a:rPr>
              <a:t>          </a:t>
            </a:r>
            <a:r>
              <a:rPr lang="en-US" sz="2400" dirty="0" smtClean="0">
                <a:solidFill>
                  <a:schemeClr val="bg1"/>
                </a:solidFill>
                <a:latin typeface="Perpetua" pitchFamily="18" charset="0"/>
              </a:rPr>
              <a:t>+ 0.5 </a:t>
            </a:r>
            <a:r>
              <a:rPr lang="en-US" sz="2400" dirty="0">
                <a:solidFill>
                  <a:schemeClr val="bg1"/>
                </a:solidFill>
                <a:latin typeface="Perpetua" pitchFamily="18" charset="0"/>
              </a:rPr>
              <a:t>*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rPr>
              <a:t>63</a:t>
            </a:r>
            <a:endParaRPr lang="en-US" sz="2400" baseline="-25000" dirty="0">
              <a:solidFill>
                <a:schemeClr val="bg1"/>
              </a:solidFill>
              <a:latin typeface="Cambria" pitchFamily="18" charset="0"/>
            </a:endParaRPr>
          </a:p>
        </p:txBody>
      </p:sp>
      <p:sp>
        <p:nvSpPr>
          <p:cNvPr id="22" name="Rectangle 495"/>
          <p:cNvSpPr>
            <a:spLocks noChangeArrowheads="1"/>
          </p:cNvSpPr>
          <p:nvPr/>
        </p:nvSpPr>
        <p:spPr bwMode="auto">
          <a:xfrm>
            <a:off x="693095" y="5810110"/>
            <a:ext cx="6720875" cy="892532"/>
          </a:xfrm>
          <a:prstGeom prst="rect">
            <a:avLst/>
          </a:prstGeom>
          <a:noFill/>
          <a:ln w="9525">
            <a:noFill/>
            <a:miter lim="800000"/>
            <a:headEnd/>
            <a:tailEnd/>
          </a:ln>
        </p:spPr>
        <p:txBody>
          <a:bodyPr wrap="square" lIns="91419" tIns="45710" rIns="91419" bIns="45710">
            <a:spAutoFit/>
          </a:bodyPr>
          <a:lstStyle/>
          <a:p>
            <a:pPr defTabSz="914186" fontAlgn="auto">
              <a:spcBef>
                <a:spcPts val="0"/>
              </a:spcBef>
              <a:spcAft>
                <a:spcPts val="0"/>
              </a:spcAft>
            </a:pPr>
            <a:r>
              <a:rPr lang="en-US" altLang="ko-KR" sz="2400" dirty="0" smtClean="0">
                <a:solidFill>
                  <a:schemeClr val="bg1"/>
                </a:solidFill>
                <a:latin typeface="Calibri"/>
              </a:rPr>
              <a:t>[a</a:t>
            </a:r>
            <a:r>
              <a:rPr lang="en-US" altLang="ko-KR" sz="2400" baseline="-25000" dirty="0" smtClean="0">
                <a:solidFill>
                  <a:schemeClr val="bg1"/>
                </a:solidFill>
                <a:latin typeface="Calibri"/>
              </a:rPr>
              <a:t>1</a:t>
            </a:r>
            <a:r>
              <a:rPr lang="en-US" altLang="ko-KR" sz="2400" dirty="0" smtClean="0">
                <a:solidFill>
                  <a:schemeClr val="bg1"/>
                </a:solidFill>
                <a:latin typeface="Calibri"/>
              </a:rPr>
              <a:t>, …, a</a:t>
            </a:r>
            <a:r>
              <a:rPr lang="en-US" altLang="ko-KR" sz="2400" baseline="-25000" dirty="0" smtClean="0">
                <a:solidFill>
                  <a:schemeClr val="bg1"/>
                </a:solidFill>
                <a:latin typeface="Calibri"/>
              </a:rPr>
              <a:t>64</a:t>
            </a:r>
            <a:r>
              <a:rPr lang="en-US" altLang="ko-KR" sz="2400" dirty="0" smtClean="0">
                <a:solidFill>
                  <a:schemeClr val="bg1"/>
                </a:solidFill>
                <a:latin typeface="Calibri"/>
              </a:rPr>
              <a:t>] = </a:t>
            </a:r>
            <a:r>
              <a:rPr lang="en-US" sz="2400" dirty="0" smtClean="0">
                <a:solidFill>
                  <a:schemeClr val="bg1"/>
                </a:solidFill>
                <a:latin typeface="Calibri"/>
              </a:rPr>
              <a:t>[</a:t>
            </a:r>
            <a:r>
              <a:rPr lang="en-US" sz="2000" dirty="0" smtClean="0">
                <a:solidFill>
                  <a:schemeClr val="bg1"/>
                </a:solidFill>
                <a:latin typeface="Calibri"/>
              </a:rPr>
              <a:t>0, 0, …, 0,</a:t>
            </a:r>
            <a:r>
              <a:rPr lang="en-US" sz="2400" dirty="0" smtClean="0">
                <a:solidFill>
                  <a:schemeClr val="bg1"/>
                </a:solidFill>
                <a:latin typeface="Calibri"/>
              </a:rPr>
              <a:t> </a:t>
            </a:r>
            <a:r>
              <a:rPr lang="en-US" sz="2800" b="1" dirty="0" smtClean="0">
                <a:solidFill>
                  <a:schemeClr val="bg1"/>
                </a:solidFill>
                <a:latin typeface="Calibri"/>
              </a:rPr>
              <a:t>0.8</a:t>
            </a:r>
            <a:r>
              <a:rPr lang="en-US" sz="2400" dirty="0" smtClean="0">
                <a:solidFill>
                  <a:schemeClr val="bg1"/>
                </a:solidFill>
                <a:latin typeface="Calibri"/>
              </a:rPr>
              <a:t>, </a:t>
            </a:r>
            <a:r>
              <a:rPr lang="en-US" sz="2000" dirty="0" smtClean="0">
                <a:solidFill>
                  <a:schemeClr val="bg1"/>
                </a:solidFill>
                <a:latin typeface="Calibri"/>
              </a:rPr>
              <a:t>0, …, 0, </a:t>
            </a:r>
            <a:r>
              <a:rPr lang="en-US" sz="2800" b="1" dirty="0" smtClean="0">
                <a:solidFill>
                  <a:schemeClr val="bg1"/>
                </a:solidFill>
                <a:latin typeface="Calibri"/>
              </a:rPr>
              <a:t>0.3</a:t>
            </a:r>
            <a:r>
              <a:rPr lang="en-US" sz="2400" dirty="0" smtClean="0">
                <a:solidFill>
                  <a:schemeClr val="bg1"/>
                </a:solidFill>
                <a:latin typeface="Calibri"/>
              </a:rPr>
              <a:t>, </a:t>
            </a:r>
            <a:r>
              <a:rPr lang="en-US" sz="2000" dirty="0" smtClean="0">
                <a:solidFill>
                  <a:schemeClr val="bg1"/>
                </a:solidFill>
                <a:latin typeface="Calibri"/>
              </a:rPr>
              <a:t>0, …, 0, </a:t>
            </a:r>
            <a:r>
              <a:rPr lang="en-US" sz="2800" b="1" dirty="0" smtClean="0">
                <a:solidFill>
                  <a:schemeClr val="bg1"/>
                </a:solidFill>
                <a:latin typeface="Calibri"/>
              </a:rPr>
              <a:t>0.5</a:t>
            </a:r>
            <a:r>
              <a:rPr lang="en-US" sz="2000" dirty="0" smtClean="0">
                <a:solidFill>
                  <a:schemeClr val="bg1"/>
                </a:solidFill>
                <a:latin typeface="Calibri"/>
              </a:rPr>
              <a:t>, 0</a:t>
            </a:r>
            <a:r>
              <a:rPr lang="en-US" sz="2400" dirty="0" smtClean="0">
                <a:solidFill>
                  <a:schemeClr val="bg1"/>
                </a:solidFill>
                <a:latin typeface="Calibri"/>
              </a:rPr>
              <a:t>] </a:t>
            </a:r>
          </a:p>
          <a:p>
            <a:pPr defTabSz="914186" fontAlgn="auto">
              <a:spcBef>
                <a:spcPts val="0"/>
              </a:spcBef>
              <a:spcAft>
                <a:spcPts val="0"/>
              </a:spcAft>
            </a:pPr>
            <a:r>
              <a:rPr lang="en-US" altLang="ko-KR" sz="2400" dirty="0" smtClean="0">
                <a:solidFill>
                  <a:schemeClr val="bg1"/>
                </a:solidFill>
                <a:latin typeface="Calibri"/>
              </a:rPr>
              <a:t>(feature representation) </a:t>
            </a:r>
            <a:endParaRPr lang="en-US" sz="2400" baseline="-25000" dirty="0">
              <a:solidFill>
                <a:schemeClr val="bg1"/>
              </a:solidFill>
              <a:latin typeface="Calibri"/>
            </a:endParaRPr>
          </a:p>
        </p:txBody>
      </p:sp>
      <p:grpSp>
        <p:nvGrpSpPr>
          <p:cNvPr id="16" name="Group 33"/>
          <p:cNvGrpSpPr/>
          <p:nvPr/>
        </p:nvGrpSpPr>
        <p:grpSpPr>
          <a:xfrm>
            <a:off x="5486400" y="1371598"/>
            <a:ext cx="2590800" cy="2590800"/>
            <a:chOff x="5257800" y="1524000"/>
            <a:chExt cx="2590800" cy="2590800"/>
          </a:xfrm>
        </p:grpSpPr>
        <p:pic>
          <p:nvPicPr>
            <p:cNvPr id="24" name="Picture 2"/>
            <p:cNvPicPr>
              <a:picLocks noChangeAspect="1" noChangeArrowheads="1"/>
            </p:cNvPicPr>
            <p:nvPr/>
          </p:nvPicPr>
          <p:blipFill>
            <a:blip r:embed="rId9" cstate="print"/>
            <a:srcRect/>
            <a:stretch>
              <a:fillRect/>
            </a:stretch>
          </p:blipFill>
          <p:spPr bwMode="auto">
            <a:xfrm>
              <a:off x="5257800" y="1524000"/>
              <a:ext cx="2590800" cy="2590800"/>
            </a:xfrm>
            <a:prstGeom prst="rect">
              <a:avLst/>
            </a:prstGeom>
            <a:noFill/>
            <a:ln w="9525">
              <a:noFill/>
              <a:miter lim="800000"/>
              <a:headEnd/>
              <a:tailEnd/>
            </a:ln>
          </p:spPr>
        </p:pic>
        <p:pic>
          <p:nvPicPr>
            <p:cNvPr id="25" name="Picture 3"/>
            <p:cNvPicPr>
              <a:picLocks noChangeArrowheads="1"/>
            </p:cNvPicPr>
            <p:nvPr/>
          </p:nvPicPr>
          <p:blipFill>
            <a:blip r:embed="rId10" cstate="print"/>
            <a:srcRect/>
            <a:stretch>
              <a:fillRect/>
            </a:stretch>
          </p:blipFill>
          <p:spPr bwMode="auto">
            <a:xfrm>
              <a:off x="5600704" y="3150407"/>
              <a:ext cx="302400" cy="302400"/>
            </a:xfrm>
            <a:prstGeom prst="rect">
              <a:avLst/>
            </a:prstGeom>
            <a:noFill/>
            <a:ln w="9525">
              <a:noFill/>
              <a:miter lim="800000"/>
              <a:headEnd/>
              <a:tailEnd/>
            </a:ln>
          </p:spPr>
        </p:pic>
        <p:pic>
          <p:nvPicPr>
            <p:cNvPr id="26" name="Picture 4"/>
            <p:cNvPicPr>
              <a:picLocks noChangeArrowheads="1"/>
            </p:cNvPicPr>
            <p:nvPr/>
          </p:nvPicPr>
          <p:blipFill>
            <a:blip r:embed="rId11" cstate="print"/>
            <a:srcRect/>
            <a:stretch>
              <a:fillRect/>
            </a:stretch>
          </p:blipFill>
          <p:spPr bwMode="auto">
            <a:xfrm>
              <a:off x="6243637" y="2828926"/>
              <a:ext cx="302400" cy="302400"/>
            </a:xfrm>
            <a:prstGeom prst="rect">
              <a:avLst/>
            </a:prstGeom>
            <a:noFill/>
            <a:ln w="9525">
              <a:noFill/>
              <a:miter lim="800000"/>
              <a:headEnd/>
              <a:tailEnd/>
            </a:ln>
          </p:spPr>
        </p:pic>
        <p:pic>
          <p:nvPicPr>
            <p:cNvPr id="27" name="Picture 5"/>
            <p:cNvPicPr>
              <a:picLocks noChangeArrowheads="1"/>
            </p:cNvPicPr>
            <p:nvPr/>
          </p:nvPicPr>
          <p:blipFill>
            <a:blip r:embed="rId12" cstate="print"/>
            <a:srcRect/>
            <a:stretch>
              <a:fillRect/>
            </a:stretch>
          </p:blipFill>
          <p:spPr bwMode="auto">
            <a:xfrm>
              <a:off x="7210422" y="3795711"/>
              <a:ext cx="302400" cy="302400"/>
            </a:xfrm>
            <a:prstGeom prst="rect">
              <a:avLst/>
            </a:prstGeom>
            <a:noFill/>
            <a:ln w="9525">
              <a:noFill/>
              <a:miter lim="800000"/>
              <a:headEnd/>
              <a:tailEnd/>
            </a:ln>
          </p:spPr>
        </p:pic>
      </p:grpSp>
      <p:sp>
        <p:nvSpPr>
          <p:cNvPr id="28" name="Rectangle 27"/>
          <p:cNvSpPr>
            <a:spLocks noChangeAspect="1"/>
          </p:cNvSpPr>
          <p:nvPr/>
        </p:nvSpPr>
        <p:spPr>
          <a:xfrm>
            <a:off x="5791200" y="2960509"/>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29" name="Rectangle 28"/>
          <p:cNvSpPr>
            <a:spLocks noChangeAspect="1"/>
          </p:cNvSpPr>
          <p:nvPr/>
        </p:nvSpPr>
        <p:spPr>
          <a:xfrm>
            <a:off x="6433089" y="2644420"/>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30" name="Rectangle 29"/>
          <p:cNvSpPr>
            <a:spLocks noChangeAspect="1"/>
          </p:cNvSpPr>
          <p:nvPr/>
        </p:nvSpPr>
        <p:spPr>
          <a:xfrm>
            <a:off x="7412400" y="3612442"/>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pic>
        <p:nvPicPr>
          <p:cNvPr id="31" name="Picture 490"/>
          <p:cNvPicPr>
            <a:picLocks noChangeAspect="1" noChangeArrowheads="1"/>
          </p:cNvPicPr>
          <p:nvPr/>
        </p:nvPicPr>
        <p:blipFill>
          <a:blip r:embed="rId13" cstate="print"/>
          <a:srcRect/>
          <a:stretch>
            <a:fillRect/>
          </a:stretch>
        </p:blipFill>
        <p:spPr bwMode="auto">
          <a:xfrm>
            <a:off x="1003300" y="4426803"/>
            <a:ext cx="1036320" cy="913058"/>
          </a:xfrm>
          <a:prstGeom prst="rect">
            <a:avLst/>
          </a:prstGeom>
          <a:noFill/>
          <a:ln w="9525">
            <a:noFill/>
            <a:miter lim="800000"/>
            <a:headEnd/>
            <a:tailEnd/>
          </a:ln>
          <a:effectLst/>
        </p:spPr>
      </p:pic>
      <p:cxnSp>
        <p:nvCxnSpPr>
          <p:cNvPr id="32" name="Straight Arrow Connector 31"/>
          <p:cNvCxnSpPr/>
          <p:nvPr/>
        </p:nvCxnSpPr>
        <p:spPr>
          <a:xfrm rot="10800000" flipV="1">
            <a:off x="3628646" y="3276598"/>
            <a:ext cx="2162556" cy="115020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29865" y="3333227"/>
            <a:ext cx="1447877" cy="73927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0" idx="2"/>
          </p:cNvCxnSpPr>
          <p:nvPr/>
        </p:nvCxnSpPr>
        <p:spPr>
          <a:xfrm rot="16200000" flipH="1">
            <a:off x="7577143" y="3987702"/>
            <a:ext cx="454359" cy="42384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3400" y="3957934"/>
            <a:ext cx="1805837" cy="461645"/>
          </a:xfrm>
          <a:prstGeom prst="rect">
            <a:avLst/>
          </a:prstGeom>
          <a:noFill/>
        </p:spPr>
        <p:txBody>
          <a:bodyPr wrap="none" lIns="91419" tIns="45710" rIns="91419" bIns="45710" rtlCol="0">
            <a:spAutoFit/>
          </a:bodyPr>
          <a:lstStyle/>
          <a:p>
            <a:pPr algn="l" defTabSz="914186" fontAlgn="auto">
              <a:spcBef>
                <a:spcPts val="0"/>
              </a:spcBef>
              <a:spcAft>
                <a:spcPts val="0"/>
              </a:spcAft>
            </a:pPr>
            <a:r>
              <a:rPr lang="en-US" altLang="ko-KR" sz="2400" smtClean="0">
                <a:solidFill>
                  <a:schemeClr val="bg1"/>
                </a:solidFill>
                <a:latin typeface="Calibri"/>
              </a:rPr>
              <a:t>Test example</a:t>
            </a:r>
            <a:endParaRPr lang="ko-KR" altLang="en-US" sz="2400" dirty="0">
              <a:solidFill>
                <a:schemeClr val="bg1"/>
              </a:solidFill>
              <a:latin typeface="Calibri"/>
            </a:endParaRPr>
          </a:p>
        </p:txBody>
      </p:sp>
      <p:sp>
        <p:nvSpPr>
          <p:cNvPr id="36" name="Rectangle 11"/>
          <p:cNvSpPr>
            <a:spLocks noChangeArrowheads="1"/>
          </p:cNvSpPr>
          <p:nvPr/>
        </p:nvSpPr>
        <p:spPr bwMode="auto">
          <a:xfrm>
            <a:off x="1295402" y="2362200"/>
            <a:ext cx="229206" cy="228389"/>
          </a:xfrm>
          <a:prstGeom prst="rect">
            <a:avLst/>
          </a:prstGeom>
          <a:noFill/>
          <a:ln w="25400">
            <a:solidFill>
              <a:srgbClr val="FF0000"/>
            </a:solidFill>
            <a:miter lim="800000"/>
            <a:headEnd/>
            <a:tailEnd/>
          </a:ln>
        </p:spPr>
        <p:txBody>
          <a:bodyPr lIns="91419" tIns="45710" rIns="91419" bIns="45710"/>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37" name="Rectangle 495"/>
          <p:cNvSpPr>
            <a:spLocks noChangeArrowheads="1"/>
          </p:cNvSpPr>
          <p:nvPr/>
        </p:nvSpPr>
        <p:spPr bwMode="auto">
          <a:xfrm>
            <a:off x="6607465" y="6211689"/>
            <a:ext cx="3124200" cy="646311"/>
          </a:xfrm>
          <a:prstGeom prst="rect">
            <a:avLst/>
          </a:prstGeom>
          <a:noFill/>
          <a:ln w="9525">
            <a:noFill/>
            <a:miter lim="800000"/>
            <a:headEnd/>
            <a:tailEnd/>
          </a:ln>
        </p:spPr>
        <p:txBody>
          <a:bodyPr wrap="square" lIns="91419" tIns="45710" rIns="91419" bIns="45710">
            <a:spAutoFit/>
          </a:bodyPr>
          <a:lstStyle/>
          <a:p>
            <a:pPr defTabSz="914186" fontAlgn="auto">
              <a:spcBef>
                <a:spcPts val="0"/>
              </a:spcBef>
              <a:spcAft>
                <a:spcPts val="0"/>
              </a:spcAft>
            </a:pPr>
            <a:r>
              <a:rPr lang="en-US" dirty="0" smtClean="0">
                <a:solidFill>
                  <a:schemeClr val="bg1"/>
                </a:solidFill>
                <a:latin typeface="Calibri"/>
              </a:rPr>
              <a:t>Compact &amp; easily</a:t>
            </a:r>
          </a:p>
          <a:p>
            <a:pPr defTabSz="914186" fontAlgn="auto">
              <a:spcBef>
                <a:spcPts val="0"/>
              </a:spcBef>
              <a:spcAft>
                <a:spcPts val="0"/>
              </a:spcAft>
            </a:pPr>
            <a:r>
              <a:rPr lang="en-US" dirty="0" smtClean="0">
                <a:solidFill>
                  <a:schemeClr val="bg1"/>
                </a:solidFill>
                <a:latin typeface="Calibri"/>
              </a:rPr>
              <a:t>interpretable</a:t>
            </a:r>
            <a:endParaRPr lang="en-US" baseline="-25000" dirty="0">
              <a:solidFill>
                <a:schemeClr val="bg1"/>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animBg="1"/>
      <p:bldP spid="29" grpId="0" animBg="1"/>
      <p:bldP spid="30" grpId="0" animBg="1"/>
      <p:bldP spid="35"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solidFill>
                  <a:schemeClr val="bg1"/>
                </a:solidFill>
              </a:rPr>
              <a:t>More examples</a:t>
            </a:r>
          </a:p>
        </p:txBody>
      </p:sp>
      <p:sp>
        <p:nvSpPr>
          <p:cNvPr id="66563" name="Rectangle 3"/>
          <p:cNvSpPr>
            <a:spLocks noGrp="1" noChangeArrowheads="1"/>
          </p:cNvSpPr>
          <p:nvPr>
            <p:ph idx="1"/>
          </p:nvPr>
        </p:nvSpPr>
        <p:spPr>
          <a:xfrm>
            <a:off x="457200" y="779055"/>
            <a:ext cx="8229600" cy="5638800"/>
          </a:xfrm>
        </p:spPr>
        <p:txBody>
          <a:bodyPr/>
          <a:lstStyle/>
          <a:p>
            <a:pPr eaLnBrk="1" hangingPunct="1">
              <a:buFontTx/>
              <a:buNone/>
            </a:pPr>
            <a:endParaRPr lang="en-US" sz="1800" dirty="0" smtClean="0">
              <a:solidFill>
                <a:schemeClr val="bg1"/>
              </a:solidFill>
            </a:endParaRPr>
          </a:p>
          <a:p>
            <a:pPr eaLnBrk="1" hangingPunct="1">
              <a:buFontTx/>
              <a:buNone/>
            </a:pPr>
            <a:endParaRPr lang="en-US" sz="1800" dirty="0" smtClean="0">
              <a:solidFill>
                <a:schemeClr val="bg1"/>
              </a:solidFill>
            </a:endParaRPr>
          </a:p>
          <a:p>
            <a:pPr eaLnBrk="1" hangingPunct="1">
              <a:buFontTx/>
              <a:buNone/>
            </a:pPr>
            <a:endParaRPr lang="en-US" sz="1400" dirty="0" smtClean="0">
              <a:solidFill>
                <a:schemeClr val="bg1"/>
              </a:solidFill>
            </a:endParaRPr>
          </a:p>
          <a:p>
            <a:pPr algn="ctr" eaLnBrk="1" hangingPunct="1">
              <a:buFontTx/>
              <a:buNone/>
            </a:pPr>
            <a:r>
              <a:rPr lang="en-US" sz="1800" dirty="0" smtClean="0">
                <a:solidFill>
                  <a:schemeClr val="bg1"/>
                </a:solidFill>
              </a:rPr>
              <a:t>Represent as: [a</a:t>
            </a:r>
            <a:r>
              <a:rPr lang="en-US" sz="1800" baseline="-25000" dirty="0" smtClean="0">
                <a:solidFill>
                  <a:schemeClr val="bg1"/>
                </a:solidFill>
              </a:rPr>
              <a:t>15</a:t>
            </a:r>
            <a:r>
              <a:rPr lang="en-US" sz="1800" dirty="0" smtClean="0">
                <a:solidFill>
                  <a:schemeClr val="bg1"/>
                </a:solidFill>
              </a:rPr>
              <a:t>=0.6, a</a:t>
            </a:r>
            <a:r>
              <a:rPr lang="en-US" sz="1800" baseline="-25000" dirty="0" smtClean="0">
                <a:solidFill>
                  <a:schemeClr val="bg1"/>
                </a:solidFill>
              </a:rPr>
              <a:t>28</a:t>
            </a:r>
            <a:r>
              <a:rPr lang="en-US" sz="1800" dirty="0" smtClean="0">
                <a:solidFill>
                  <a:schemeClr val="bg1"/>
                </a:solidFill>
              </a:rPr>
              <a:t>=0.8, a</a:t>
            </a:r>
            <a:r>
              <a:rPr lang="en-US" sz="1800" baseline="-25000" dirty="0" smtClean="0">
                <a:solidFill>
                  <a:schemeClr val="bg1"/>
                </a:solidFill>
              </a:rPr>
              <a:t>37</a:t>
            </a:r>
            <a:r>
              <a:rPr lang="en-US" sz="1800" dirty="0" smtClean="0">
                <a:solidFill>
                  <a:schemeClr val="bg1"/>
                </a:solidFill>
              </a:rPr>
              <a:t> = 0.4].</a:t>
            </a:r>
          </a:p>
          <a:p>
            <a:pPr algn="ctr" eaLnBrk="1" hangingPunct="1">
              <a:buFontTx/>
              <a:buNone/>
            </a:pPr>
            <a:endParaRPr lang="en-US" sz="2000" dirty="0" smtClean="0">
              <a:solidFill>
                <a:schemeClr val="bg1"/>
              </a:solidFill>
            </a:endParaRPr>
          </a:p>
          <a:p>
            <a:pPr algn="ctr" eaLnBrk="1" hangingPunct="1">
              <a:buFontTx/>
              <a:buNone/>
            </a:pPr>
            <a:endParaRPr lang="en-US" sz="1800" dirty="0" smtClean="0">
              <a:solidFill>
                <a:schemeClr val="bg1"/>
              </a:solidFill>
            </a:endParaRPr>
          </a:p>
          <a:p>
            <a:pPr algn="ctr" eaLnBrk="1" hangingPunct="1">
              <a:buFontTx/>
              <a:buNone/>
            </a:pPr>
            <a:endParaRPr lang="en-US" sz="1200" dirty="0" smtClean="0">
              <a:solidFill>
                <a:schemeClr val="bg1"/>
              </a:solidFill>
            </a:endParaRPr>
          </a:p>
          <a:p>
            <a:pPr algn="ctr" eaLnBrk="1" hangingPunct="1">
              <a:buFontTx/>
              <a:buNone/>
            </a:pPr>
            <a:r>
              <a:rPr lang="en-US" sz="1800" dirty="0" smtClean="0">
                <a:solidFill>
                  <a:schemeClr val="bg1"/>
                </a:solidFill>
              </a:rPr>
              <a:t>Represent as: [a</a:t>
            </a:r>
            <a:r>
              <a:rPr lang="en-US" sz="1800" baseline="-25000" dirty="0" smtClean="0"/>
              <a:t>5</a:t>
            </a:r>
            <a:r>
              <a:rPr lang="en-US" sz="1800" dirty="0" smtClean="0">
                <a:solidFill>
                  <a:schemeClr val="bg1"/>
                </a:solidFill>
              </a:rPr>
              <a:t>=1.3, a</a:t>
            </a:r>
            <a:r>
              <a:rPr lang="en-US" sz="1800" baseline="-25000" dirty="0" smtClean="0"/>
              <a:t>1</a:t>
            </a:r>
            <a:r>
              <a:rPr lang="en-US" sz="1800" baseline="-25000" dirty="0" smtClean="0">
                <a:solidFill>
                  <a:schemeClr val="bg1"/>
                </a:solidFill>
              </a:rPr>
              <a:t>8</a:t>
            </a:r>
            <a:r>
              <a:rPr lang="en-US" sz="1800" dirty="0" smtClean="0">
                <a:solidFill>
                  <a:schemeClr val="bg1"/>
                </a:solidFill>
              </a:rPr>
              <a:t>=0.9, a</a:t>
            </a:r>
            <a:r>
              <a:rPr lang="en-US" sz="1800" baseline="-25000" dirty="0" smtClean="0"/>
              <a:t>2</a:t>
            </a:r>
            <a:r>
              <a:rPr lang="en-US" sz="1800" baseline="-25000" dirty="0" smtClean="0">
                <a:solidFill>
                  <a:schemeClr val="bg1"/>
                </a:solidFill>
              </a:rPr>
              <a:t>9</a:t>
            </a:r>
            <a:r>
              <a:rPr lang="en-US" sz="1800" dirty="0" smtClean="0">
                <a:solidFill>
                  <a:schemeClr val="bg1"/>
                </a:solidFill>
              </a:rPr>
              <a:t> = 0.3].</a:t>
            </a:r>
          </a:p>
          <a:p>
            <a:pPr algn="ctr" eaLnBrk="1" hangingPunct="1">
              <a:buFontTx/>
              <a:buNone/>
            </a:pPr>
            <a:endParaRPr lang="en-US" sz="1800" dirty="0" smtClean="0">
              <a:solidFill>
                <a:schemeClr val="bg1"/>
              </a:solidFill>
            </a:endParaRPr>
          </a:p>
          <a:p>
            <a:pPr eaLnBrk="1" hangingPunct="1">
              <a:buFontTx/>
              <a:buNone/>
            </a:pPr>
            <a:endParaRPr lang="en-US" sz="1800" dirty="0" smtClean="0">
              <a:solidFill>
                <a:schemeClr val="bg1"/>
              </a:solidFill>
            </a:endParaRPr>
          </a:p>
          <a:p>
            <a:pPr eaLnBrk="1" hangingPunct="1">
              <a:buFontTx/>
              <a:buNone/>
            </a:pPr>
            <a:endParaRPr lang="en-US" sz="500" dirty="0" smtClean="0">
              <a:solidFill>
                <a:schemeClr val="bg1"/>
              </a:solidFill>
            </a:endParaRPr>
          </a:p>
        </p:txBody>
      </p:sp>
      <p:grpSp>
        <p:nvGrpSpPr>
          <p:cNvPr id="2" name="Group 4"/>
          <p:cNvGrpSpPr>
            <a:grpSpLocks/>
          </p:cNvGrpSpPr>
          <p:nvPr/>
        </p:nvGrpSpPr>
        <p:grpSpPr bwMode="auto">
          <a:xfrm>
            <a:off x="500063" y="883830"/>
            <a:ext cx="8643937" cy="1404938"/>
            <a:chOff x="315" y="828"/>
            <a:chExt cx="5445" cy="885"/>
          </a:xfrm>
        </p:grpSpPr>
        <p:pic>
          <p:nvPicPr>
            <p:cNvPr id="66573" name="Picture 5"/>
            <p:cNvPicPr>
              <a:picLocks noChangeAspect="1" noChangeArrowheads="1"/>
            </p:cNvPicPr>
            <p:nvPr/>
          </p:nvPicPr>
          <p:blipFill>
            <a:blip r:embed="rId5" cstate="print"/>
            <a:srcRect/>
            <a:stretch>
              <a:fillRect/>
            </a:stretch>
          </p:blipFill>
          <p:spPr bwMode="auto">
            <a:xfrm>
              <a:off x="3116" y="834"/>
              <a:ext cx="687" cy="682"/>
            </a:xfrm>
            <a:prstGeom prst="rect">
              <a:avLst/>
            </a:prstGeom>
            <a:noFill/>
            <a:ln w="9525">
              <a:noFill/>
              <a:miter lim="800000"/>
              <a:headEnd/>
              <a:tailEnd/>
            </a:ln>
          </p:spPr>
        </p:pic>
        <p:pic>
          <p:nvPicPr>
            <p:cNvPr id="66574" name="Picture 6"/>
            <p:cNvPicPr>
              <a:picLocks noChangeAspect="1" noChangeArrowheads="1"/>
            </p:cNvPicPr>
            <p:nvPr/>
          </p:nvPicPr>
          <p:blipFill>
            <a:blip r:embed="rId6" cstate="print"/>
            <a:srcRect/>
            <a:stretch>
              <a:fillRect/>
            </a:stretch>
          </p:blipFill>
          <p:spPr bwMode="auto">
            <a:xfrm>
              <a:off x="4618" y="828"/>
              <a:ext cx="680" cy="680"/>
            </a:xfrm>
            <a:prstGeom prst="rect">
              <a:avLst/>
            </a:prstGeom>
            <a:noFill/>
            <a:ln w="9525">
              <a:noFill/>
              <a:miter lim="800000"/>
              <a:headEnd/>
              <a:tailEnd/>
            </a:ln>
          </p:spPr>
        </p:pic>
        <p:pic>
          <p:nvPicPr>
            <p:cNvPr id="66575" name="Picture 7"/>
            <p:cNvPicPr>
              <a:picLocks noChangeAspect="1" noChangeArrowheads="1"/>
            </p:cNvPicPr>
            <p:nvPr/>
          </p:nvPicPr>
          <p:blipFill>
            <a:blip r:embed="rId7" cstate="print"/>
            <a:srcRect/>
            <a:stretch>
              <a:fillRect/>
            </a:stretch>
          </p:blipFill>
          <p:spPr bwMode="auto">
            <a:xfrm>
              <a:off x="315" y="854"/>
              <a:ext cx="673" cy="681"/>
            </a:xfrm>
            <a:prstGeom prst="rect">
              <a:avLst/>
            </a:prstGeom>
            <a:noFill/>
            <a:ln w="9525">
              <a:noFill/>
              <a:miter lim="800000"/>
              <a:headEnd/>
              <a:tailEnd/>
            </a:ln>
          </p:spPr>
        </p:pic>
        <p:pic>
          <p:nvPicPr>
            <p:cNvPr id="66576" name="Picture 8"/>
            <p:cNvPicPr>
              <a:picLocks noChangeAspect="1" noChangeArrowheads="1"/>
            </p:cNvPicPr>
            <p:nvPr/>
          </p:nvPicPr>
          <p:blipFill>
            <a:blip r:embed="rId8" cstate="print"/>
            <a:srcRect/>
            <a:stretch>
              <a:fillRect/>
            </a:stretch>
          </p:blipFill>
          <p:spPr bwMode="auto">
            <a:xfrm>
              <a:off x="1786" y="854"/>
              <a:ext cx="673" cy="681"/>
            </a:xfrm>
            <a:prstGeom prst="rect">
              <a:avLst/>
            </a:prstGeom>
            <a:noFill/>
            <a:ln w="9525">
              <a:noFill/>
              <a:miter lim="800000"/>
              <a:headEnd/>
              <a:tailEnd/>
            </a:ln>
          </p:spPr>
        </p:pic>
        <p:sp>
          <p:nvSpPr>
            <p:cNvPr id="66577" name="Rectangle 9"/>
            <p:cNvSpPr>
              <a:spLocks noChangeArrowheads="1"/>
            </p:cNvSpPr>
            <p:nvPr/>
          </p:nvSpPr>
          <p:spPr bwMode="auto">
            <a:xfrm>
              <a:off x="998" y="1046"/>
              <a:ext cx="3543" cy="291"/>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a:solidFill>
                    <a:schemeClr val="bg1"/>
                  </a:solidFill>
                  <a:latin typeface="Times New Roman" pitchFamily="18" charset="0"/>
                </a:rPr>
                <a:t>0.6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+ 0.8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+ 0.4 </a:t>
              </a:r>
              <a:r>
                <a:rPr lang="en-US" sz="2400" dirty="0">
                  <a:solidFill>
                    <a:schemeClr val="bg1"/>
                  </a:solidFill>
                  <a:latin typeface="cmsy10" pitchFamily="34" charset="0"/>
                </a:rPr>
                <a:t>*</a:t>
              </a:r>
            </a:p>
          </p:txBody>
        </p:sp>
        <p:sp>
          <p:nvSpPr>
            <p:cNvPr id="66578" name="Rectangle 10"/>
            <p:cNvSpPr>
              <a:spLocks noChangeArrowheads="1"/>
            </p:cNvSpPr>
            <p:nvPr/>
          </p:nvSpPr>
          <p:spPr bwMode="auto">
            <a:xfrm>
              <a:off x="720" y="1480"/>
              <a:ext cx="5040" cy="233"/>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15            </a:t>
              </a:r>
              <a:r>
                <a:rPr lang="en-US" dirty="0" smtClean="0">
                  <a:solidFill>
                    <a:schemeClr val="bg1"/>
                  </a:solidFill>
                  <a:latin typeface="Arial" charset="0"/>
                </a:rPr>
                <a:t>                     </a:t>
              </a:r>
              <a:r>
                <a:rPr lang="en-US" dirty="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28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37</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grpSp>
      <p:grpSp>
        <p:nvGrpSpPr>
          <p:cNvPr id="3" name="Group 11"/>
          <p:cNvGrpSpPr>
            <a:grpSpLocks/>
          </p:cNvGrpSpPr>
          <p:nvPr/>
        </p:nvGrpSpPr>
        <p:grpSpPr bwMode="auto">
          <a:xfrm>
            <a:off x="461963" y="3006319"/>
            <a:ext cx="8823325" cy="1420813"/>
            <a:chOff x="298" y="2218"/>
            <a:chExt cx="5558" cy="895"/>
          </a:xfrm>
        </p:grpSpPr>
        <p:pic>
          <p:nvPicPr>
            <p:cNvPr id="66567" name="Picture 12"/>
            <p:cNvPicPr>
              <a:picLocks noChangeAspect="1" noChangeArrowheads="1"/>
            </p:cNvPicPr>
            <p:nvPr/>
          </p:nvPicPr>
          <p:blipFill>
            <a:blip r:embed="rId9" cstate="print"/>
            <a:srcRect/>
            <a:stretch>
              <a:fillRect/>
            </a:stretch>
          </p:blipFill>
          <p:spPr bwMode="auto">
            <a:xfrm>
              <a:off x="298" y="2218"/>
              <a:ext cx="682" cy="679"/>
            </a:xfrm>
            <a:prstGeom prst="rect">
              <a:avLst/>
            </a:prstGeom>
            <a:noFill/>
            <a:ln w="9525">
              <a:noFill/>
              <a:miter lim="800000"/>
              <a:headEnd/>
              <a:tailEnd/>
            </a:ln>
          </p:spPr>
        </p:pic>
        <p:pic>
          <p:nvPicPr>
            <p:cNvPr id="66568" name="Picture 13"/>
            <p:cNvPicPr>
              <a:picLocks noChangeAspect="1" noChangeArrowheads="1"/>
            </p:cNvPicPr>
            <p:nvPr/>
          </p:nvPicPr>
          <p:blipFill>
            <a:blip r:embed="rId10" cstate="print"/>
            <a:srcRect/>
            <a:stretch>
              <a:fillRect/>
            </a:stretch>
          </p:blipFill>
          <p:spPr bwMode="auto">
            <a:xfrm>
              <a:off x="1810" y="2218"/>
              <a:ext cx="687" cy="679"/>
            </a:xfrm>
            <a:prstGeom prst="rect">
              <a:avLst/>
            </a:prstGeom>
            <a:noFill/>
            <a:ln w="9525">
              <a:noFill/>
              <a:miter lim="800000"/>
              <a:headEnd/>
              <a:tailEnd/>
            </a:ln>
          </p:spPr>
        </p:pic>
        <p:pic>
          <p:nvPicPr>
            <p:cNvPr id="66569" name="Picture 14"/>
            <p:cNvPicPr>
              <a:picLocks noChangeAspect="1" noChangeArrowheads="1"/>
            </p:cNvPicPr>
            <p:nvPr/>
          </p:nvPicPr>
          <p:blipFill>
            <a:blip r:embed="rId11" cstate="print"/>
            <a:srcRect/>
            <a:stretch>
              <a:fillRect/>
            </a:stretch>
          </p:blipFill>
          <p:spPr bwMode="auto">
            <a:xfrm>
              <a:off x="3178" y="2218"/>
              <a:ext cx="680" cy="680"/>
            </a:xfrm>
            <a:prstGeom prst="rect">
              <a:avLst/>
            </a:prstGeom>
            <a:noFill/>
            <a:ln w="9525">
              <a:noFill/>
              <a:miter lim="800000"/>
              <a:headEnd/>
              <a:tailEnd/>
            </a:ln>
          </p:spPr>
        </p:pic>
        <p:pic>
          <p:nvPicPr>
            <p:cNvPr id="66570" name="Picture 15"/>
            <p:cNvPicPr>
              <a:picLocks noChangeAspect="1" noChangeArrowheads="1"/>
            </p:cNvPicPr>
            <p:nvPr/>
          </p:nvPicPr>
          <p:blipFill>
            <a:blip r:embed="rId12" cstate="print"/>
            <a:srcRect/>
            <a:stretch>
              <a:fillRect/>
            </a:stretch>
          </p:blipFill>
          <p:spPr bwMode="auto">
            <a:xfrm>
              <a:off x="4608" y="2218"/>
              <a:ext cx="682" cy="679"/>
            </a:xfrm>
            <a:prstGeom prst="rect">
              <a:avLst/>
            </a:prstGeom>
            <a:noFill/>
            <a:ln w="9525">
              <a:noFill/>
              <a:miter lim="800000"/>
              <a:headEnd/>
              <a:tailEnd/>
            </a:ln>
          </p:spPr>
        </p:pic>
        <p:sp>
          <p:nvSpPr>
            <p:cNvPr id="66571" name="Rectangle 16"/>
            <p:cNvSpPr>
              <a:spLocks noChangeArrowheads="1"/>
            </p:cNvSpPr>
            <p:nvPr/>
          </p:nvSpPr>
          <p:spPr bwMode="auto">
            <a:xfrm>
              <a:off x="1018" y="2418"/>
              <a:ext cx="3543" cy="291"/>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a:solidFill>
                    <a:schemeClr val="bg1"/>
                  </a:solidFill>
                  <a:latin typeface="Times New Roman" pitchFamily="18" charset="0"/>
                </a:rPr>
                <a:t>1.3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+ 0.9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+ 0.3 </a:t>
              </a:r>
              <a:r>
                <a:rPr lang="en-US" sz="2400" dirty="0">
                  <a:solidFill>
                    <a:schemeClr val="bg1"/>
                  </a:solidFill>
                  <a:latin typeface="cmsy10" pitchFamily="34" charset="0"/>
                </a:rPr>
                <a:t>*</a:t>
              </a:r>
            </a:p>
          </p:txBody>
        </p:sp>
        <p:sp>
          <p:nvSpPr>
            <p:cNvPr id="66572" name="Rectangle 17"/>
            <p:cNvSpPr>
              <a:spLocks noChangeArrowheads="1"/>
            </p:cNvSpPr>
            <p:nvPr/>
          </p:nvSpPr>
          <p:spPr bwMode="auto">
            <a:xfrm>
              <a:off x="816" y="2880"/>
              <a:ext cx="5040" cy="233"/>
            </a:xfrm>
            <a:prstGeom prst="rect">
              <a:avLst/>
            </a:prstGeom>
            <a:noFill/>
            <a:ln w="9525">
              <a:noFill/>
              <a:miter lim="800000"/>
              <a:headEnd/>
              <a:tailEnd/>
            </a:ln>
          </p:spPr>
          <p:txBody>
            <a:bodyPr>
              <a:spAutoFit/>
            </a:bodyPr>
            <a:lstStyle/>
            <a:p>
              <a:pPr algn="l">
                <a:spcBef>
                  <a:spcPct val="0"/>
                </a:spcBef>
              </a:pP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5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a:solidFill>
                    <a:schemeClr val="bg1"/>
                  </a:solidFill>
                  <a:latin typeface="Arial" charset="0"/>
                  <a:sym typeface="Symbol" pitchFamily="18" charset="2"/>
                </a:rPr>
                <a:t>1</a:t>
              </a:r>
              <a:r>
                <a:rPr lang="en-US" baseline="-50000" dirty="0" smtClean="0">
                  <a:solidFill>
                    <a:schemeClr val="bg1"/>
                  </a:solidFill>
                  <a:latin typeface="Arial" charset="0"/>
                  <a:sym typeface="Symbol" pitchFamily="18" charset="2"/>
                </a:rPr>
                <a:t>8                                               </a:t>
              </a:r>
              <a:r>
                <a:rPr lang="en-US" dirty="0" smtClean="0">
                  <a:solidFill>
                    <a:schemeClr val="bg1"/>
                  </a:solidFill>
                  <a:latin typeface="Symbol" pitchFamily="18" charset="2"/>
                  <a:sym typeface="Symbol" pitchFamily="18" charset="2"/>
                </a:rPr>
                <a:t></a:t>
              </a:r>
              <a:r>
                <a:rPr lang="en-US" baseline="-50000" dirty="0">
                  <a:solidFill>
                    <a:schemeClr val="bg1"/>
                  </a:solidFill>
                  <a:latin typeface="Arial" charset="0"/>
                  <a:sym typeface="Symbol" pitchFamily="18" charset="2"/>
                </a:rPr>
                <a:t>2</a:t>
              </a:r>
              <a:r>
                <a:rPr lang="en-US" baseline="-50000" dirty="0" smtClean="0">
                  <a:solidFill>
                    <a:schemeClr val="bg1"/>
                  </a:solidFill>
                  <a:latin typeface="Arial" charset="0"/>
                  <a:sym typeface="Symbol" pitchFamily="18" charset="2"/>
                </a:rPr>
                <a:t>9</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grpSp>
      <p:sp>
        <p:nvSpPr>
          <p:cNvPr id="66566" name="Text Box 20"/>
          <p:cNvSpPr txBox="1">
            <a:spLocks noChangeArrowheads="1"/>
          </p:cNvSpPr>
          <p:nvPr/>
        </p:nvSpPr>
        <p:spPr bwMode="auto">
          <a:xfrm>
            <a:off x="385763" y="4985802"/>
            <a:ext cx="8256587" cy="1785104"/>
          </a:xfrm>
          <a:prstGeom prst="rect">
            <a:avLst/>
          </a:prstGeom>
          <a:noFill/>
          <a:ln w="9525">
            <a:noFill/>
            <a:miter lim="800000"/>
            <a:headEnd/>
            <a:tailEnd/>
          </a:ln>
        </p:spPr>
        <p:txBody>
          <a:bodyPr>
            <a:spAutoFit/>
          </a:bodyPr>
          <a:lstStyle/>
          <a:p>
            <a:pPr algn="l">
              <a:spcBef>
                <a:spcPts val="600"/>
              </a:spcBef>
              <a:buFontTx/>
              <a:buChar char="•"/>
            </a:pPr>
            <a:r>
              <a:rPr lang="en-US" sz="2000" dirty="0" smtClean="0">
                <a:solidFill>
                  <a:schemeClr val="bg1"/>
                </a:solidFill>
                <a:latin typeface="Arial" charset="0"/>
              </a:rPr>
              <a:t> Method “invents” edge detection. </a:t>
            </a:r>
            <a:endParaRPr lang="en-US" sz="2000" dirty="0">
              <a:solidFill>
                <a:schemeClr val="bg1"/>
              </a:solidFill>
              <a:latin typeface="Arial" charset="0"/>
            </a:endParaRPr>
          </a:p>
          <a:p>
            <a:pPr algn="l">
              <a:spcBef>
                <a:spcPts val="600"/>
              </a:spcBef>
              <a:buFontTx/>
              <a:buChar char="•"/>
            </a:pPr>
            <a:r>
              <a:rPr lang="en-US" sz="2000" dirty="0" smtClean="0">
                <a:solidFill>
                  <a:schemeClr val="bg1"/>
                </a:solidFill>
                <a:latin typeface="Arial" charset="0"/>
              </a:rPr>
              <a:t> Automatically learns to represent an image in terms of the edges that appear in it.  Gives a </a:t>
            </a:r>
            <a:r>
              <a:rPr lang="en-US" sz="2000" dirty="0">
                <a:solidFill>
                  <a:schemeClr val="bg1"/>
                </a:solidFill>
                <a:latin typeface="Arial" charset="0"/>
              </a:rPr>
              <a:t>more succinct, higher-level representation </a:t>
            </a:r>
            <a:r>
              <a:rPr lang="en-US" sz="2000" dirty="0" smtClean="0">
                <a:solidFill>
                  <a:schemeClr val="bg1"/>
                </a:solidFill>
                <a:latin typeface="Arial" charset="0"/>
              </a:rPr>
              <a:t>than the raw pixels. </a:t>
            </a:r>
          </a:p>
          <a:p>
            <a:pPr algn="l">
              <a:spcBef>
                <a:spcPts val="600"/>
              </a:spcBef>
              <a:buFontTx/>
              <a:buChar char="•"/>
            </a:pPr>
            <a:r>
              <a:rPr lang="en-US" sz="2000" dirty="0" smtClean="0">
                <a:solidFill>
                  <a:schemeClr val="bg1"/>
                </a:solidFill>
                <a:latin typeface="Arial" charset="0"/>
              </a:rPr>
              <a:t> Quantitatively similar to primary visual cortex (area V1) in brain. </a:t>
            </a:r>
            <a:endParaRPr lang="en-US" sz="2000" dirty="0">
              <a:solidFill>
                <a:schemeClr val="bg1"/>
              </a:solidFill>
              <a:latin typeface="Arial" charset="0"/>
            </a:endParaRPr>
          </a:p>
        </p:txBody>
      </p:sp>
      <p:pic>
        <p:nvPicPr>
          <p:cNvPr id="19" name="Picture 18" descr="addin_tmp.png"/>
          <p:cNvPicPr>
            <a:picLocks noChangeAspect="1"/>
          </p:cNvPicPr>
          <p:nvPr>
            <p:custDataLst>
              <p:tags r:id="rId1"/>
            </p:custDataLst>
          </p:nvPr>
        </p:nvPicPr>
        <p:blipFill>
          <a:blip r:embed="rId13" cstate="print"/>
          <a:stretch>
            <a:fillRect/>
          </a:stretch>
        </p:blipFill>
        <p:spPr>
          <a:xfrm>
            <a:off x="1730030" y="1408417"/>
            <a:ext cx="254318" cy="165735"/>
          </a:xfrm>
          <a:prstGeom prst="rect">
            <a:avLst/>
          </a:prstGeom>
        </p:spPr>
      </p:pic>
      <p:pic>
        <p:nvPicPr>
          <p:cNvPr id="20" name="Picture 19" descr="addin_tmp.png"/>
          <p:cNvPicPr>
            <a:picLocks noChangeAspect="1"/>
          </p:cNvPicPr>
          <p:nvPr>
            <p:custDataLst>
              <p:tags r:id="rId2"/>
            </p:custDataLst>
          </p:nvPr>
        </p:nvPicPr>
        <p:blipFill>
          <a:blip r:embed="rId13" cstate="print"/>
          <a:stretch>
            <a:fillRect/>
          </a:stretch>
        </p:blipFill>
        <p:spPr>
          <a:xfrm>
            <a:off x="1730030" y="3466630"/>
            <a:ext cx="254318" cy="165735"/>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cstate="print"/>
          <a:srcRect/>
          <a:stretch>
            <a:fillRect/>
          </a:stretch>
        </p:blipFill>
        <p:spPr bwMode="auto">
          <a:xfrm>
            <a:off x="609600" y="800099"/>
            <a:ext cx="8075793" cy="5355655"/>
          </a:xfrm>
          <a:prstGeom prst="rect">
            <a:avLst/>
          </a:prstGeom>
          <a:noFill/>
          <a:ln w="9525">
            <a:noFill/>
            <a:miter lim="800000"/>
            <a:headEnd/>
            <a:tailEnd/>
          </a:ln>
        </p:spPr>
      </p:pic>
      <p:sp>
        <p:nvSpPr>
          <p:cNvPr id="5" name="Title 1"/>
          <p:cNvSpPr txBox="1">
            <a:spLocks/>
          </p:cNvSpPr>
          <p:nvPr/>
        </p:nvSpPr>
        <p:spPr bwMode="auto">
          <a:xfrm>
            <a:off x="1056904" y="239091"/>
            <a:ext cx="6944440" cy="3048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algn="ctr" defTabSz="914210">
              <a:defRPr/>
            </a:pPr>
            <a:r>
              <a:rPr lang="en-US" sz="2400" b="1" kern="0" dirty="0" smtClean="0">
                <a:solidFill>
                  <a:schemeClr val="bg1"/>
                </a:solidFill>
                <a:latin typeface="+mj-lt"/>
                <a:ea typeface="+mj-ea"/>
                <a:cs typeface="+mj-cs"/>
              </a:rPr>
              <a:t>Computer vision is hard!</a:t>
            </a:r>
            <a:endParaRPr lang="en-US" sz="2400" b="1" kern="0" dirty="0">
              <a:solidFill>
                <a:schemeClr val="bg1"/>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audio</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2124075" y="1073432"/>
            <a:ext cx="4894263" cy="5389563"/>
          </a:xfrm>
          <a:prstGeom prst="rect">
            <a:avLst/>
          </a:prstGeom>
          <a:noFill/>
          <a:ln w="9525">
            <a:noFill/>
            <a:miter lim="800000"/>
            <a:headEnd/>
            <a:tailEnd/>
          </a:ln>
        </p:spPr>
      </p:pic>
      <p:sp>
        <p:nvSpPr>
          <p:cNvPr id="5" name="Text Box 3"/>
          <p:cNvSpPr txBox="1">
            <a:spLocks noChangeArrowheads="1"/>
          </p:cNvSpPr>
          <p:nvPr/>
        </p:nvSpPr>
        <p:spPr bwMode="auto">
          <a:xfrm>
            <a:off x="0" y="6494463"/>
            <a:ext cx="3722688" cy="366712"/>
          </a:xfrm>
          <a:prstGeom prst="rect">
            <a:avLst/>
          </a:prstGeom>
          <a:noFill/>
          <a:ln w="25400" algn="ctr">
            <a:noFill/>
            <a:miter lim="800000"/>
            <a:headEnd/>
            <a:tailEnd/>
          </a:ln>
        </p:spPr>
        <p:txBody>
          <a:bodyPr wrap="none" lIns="90487" tIns="44450" rIns="90487" bIns="44450">
            <a:spAutoFit/>
          </a:bodyPr>
          <a:lstStyle/>
          <a:p>
            <a:pPr marL="381000" indent="-381000" algn="ctr">
              <a:spcBef>
                <a:spcPct val="100000"/>
              </a:spcBef>
            </a:pPr>
            <a:r>
              <a:rPr lang="en-US">
                <a:solidFill>
                  <a:srgbClr val="FFFFFF"/>
                </a:solidFill>
                <a:latin typeface="Helvetica" pitchFamily="34" charset="0"/>
              </a:rPr>
              <a:t>[Evan Smith &amp; Mike Lewicki, 2006]</a:t>
            </a:r>
          </a:p>
        </p:txBody>
      </p:sp>
      <p:sp>
        <p:nvSpPr>
          <p:cNvPr id="6" name="TextBox 5"/>
          <p:cNvSpPr txBox="1"/>
          <p:nvPr/>
        </p:nvSpPr>
        <p:spPr>
          <a:xfrm>
            <a:off x="923525" y="663840"/>
            <a:ext cx="6571030" cy="369332"/>
          </a:xfrm>
          <a:prstGeom prst="rect">
            <a:avLst/>
          </a:prstGeom>
          <a:noFill/>
        </p:spPr>
        <p:txBody>
          <a:bodyPr wrap="none" rtlCol="0">
            <a:spAutoFit/>
          </a:bodyPr>
          <a:lstStyle/>
          <a:p>
            <a:pPr algn="l">
              <a:spcBef>
                <a:spcPts val="0"/>
              </a:spcBef>
            </a:pPr>
            <a:r>
              <a:rPr lang="en-US" dirty="0" smtClean="0">
                <a:solidFill>
                  <a:schemeClr val="bg1"/>
                </a:solidFill>
              </a:rPr>
              <a:t>Image shows 20 basis functions learned from unlabeled audio.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audio</a:t>
            </a:r>
            <a:endParaRPr lang="en-US" dirty="0"/>
          </a:p>
        </p:txBody>
      </p:sp>
      <p:sp>
        <p:nvSpPr>
          <p:cNvPr id="5" name="Text Box 3"/>
          <p:cNvSpPr txBox="1">
            <a:spLocks noChangeArrowheads="1"/>
          </p:cNvSpPr>
          <p:nvPr/>
        </p:nvSpPr>
        <p:spPr bwMode="auto">
          <a:xfrm>
            <a:off x="0" y="6494463"/>
            <a:ext cx="3722688" cy="366712"/>
          </a:xfrm>
          <a:prstGeom prst="rect">
            <a:avLst/>
          </a:prstGeom>
          <a:noFill/>
          <a:ln w="25400" algn="ctr">
            <a:noFill/>
            <a:miter lim="800000"/>
            <a:headEnd/>
            <a:tailEnd/>
          </a:ln>
        </p:spPr>
        <p:txBody>
          <a:bodyPr wrap="none" lIns="90487" tIns="44450" rIns="90487" bIns="44450">
            <a:spAutoFit/>
          </a:bodyPr>
          <a:lstStyle/>
          <a:p>
            <a:pPr marL="381000" indent="-381000" algn="ctr">
              <a:spcBef>
                <a:spcPct val="100000"/>
              </a:spcBef>
            </a:pPr>
            <a:r>
              <a:rPr lang="en-US">
                <a:solidFill>
                  <a:srgbClr val="FFFFFF"/>
                </a:solidFill>
                <a:latin typeface="Helvetica" pitchFamily="34" charset="0"/>
              </a:rPr>
              <a:t>[Evan Smith &amp; Mike Lewicki, 2006]</a:t>
            </a:r>
          </a:p>
        </p:txBody>
      </p:sp>
      <p:pic>
        <p:nvPicPr>
          <p:cNvPr id="6" name="Picture 2"/>
          <p:cNvPicPr>
            <a:picLocks noChangeAspect="1" noChangeArrowheads="1"/>
          </p:cNvPicPr>
          <p:nvPr/>
        </p:nvPicPr>
        <p:blipFill>
          <a:blip r:embed="rId3" cstate="print"/>
          <a:srcRect/>
          <a:stretch>
            <a:fillRect/>
          </a:stretch>
        </p:blipFill>
        <p:spPr bwMode="auto">
          <a:xfrm>
            <a:off x="2124075" y="1073432"/>
            <a:ext cx="4894263" cy="5389563"/>
          </a:xfrm>
          <a:prstGeom prst="rect">
            <a:avLst/>
          </a:prstGeom>
          <a:noFill/>
          <a:ln w="9525">
            <a:noFill/>
            <a:miter lim="800000"/>
            <a:headEnd/>
            <a:tailEnd/>
          </a:ln>
        </p:spPr>
      </p:pic>
      <p:sp>
        <p:nvSpPr>
          <p:cNvPr id="7" name="TextBox 6"/>
          <p:cNvSpPr txBox="1"/>
          <p:nvPr/>
        </p:nvSpPr>
        <p:spPr>
          <a:xfrm>
            <a:off x="923525" y="663840"/>
            <a:ext cx="6571030" cy="369332"/>
          </a:xfrm>
          <a:prstGeom prst="rect">
            <a:avLst/>
          </a:prstGeom>
          <a:noFill/>
        </p:spPr>
        <p:txBody>
          <a:bodyPr wrap="none" rtlCol="0">
            <a:spAutoFit/>
          </a:bodyPr>
          <a:lstStyle/>
          <a:p>
            <a:pPr algn="l">
              <a:spcBef>
                <a:spcPts val="0"/>
              </a:spcBef>
            </a:pPr>
            <a:r>
              <a:rPr lang="en-US" dirty="0" smtClean="0">
                <a:solidFill>
                  <a:schemeClr val="bg1"/>
                </a:solidFill>
              </a:rPr>
              <a:t>Image shows 20 basis functions learned from unlabeled audio.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touch data</a:t>
            </a: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7520" t="6742" r="15758" b="13204"/>
          <a:stretch/>
        </p:blipFill>
        <p:spPr bwMode="auto">
          <a:xfrm>
            <a:off x="5797628" y="1163105"/>
            <a:ext cx="1961987" cy="2381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5855" y="702245"/>
            <a:ext cx="8517075" cy="338554"/>
          </a:xfrm>
          <a:prstGeom prst="rect">
            <a:avLst/>
          </a:prstGeom>
          <a:noFill/>
        </p:spPr>
        <p:txBody>
          <a:bodyPr wrap="none" rtlCol="0">
            <a:spAutoFit/>
          </a:bodyPr>
          <a:lstStyle/>
          <a:p>
            <a:pPr algn="l">
              <a:spcBef>
                <a:spcPts val="0"/>
              </a:spcBef>
            </a:pPr>
            <a:r>
              <a:rPr lang="en-US" sz="1600" dirty="0" smtClean="0">
                <a:solidFill>
                  <a:schemeClr val="bg1"/>
                </a:solidFill>
              </a:rPr>
              <a:t>Collect touch data using a glove, following distribution of grasps used by animals in the wild.</a:t>
            </a:r>
          </a:p>
        </p:txBody>
      </p:sp>
      <p:grpSp>
        <p:nvGrpSpPr>
          <p:cNvPr id="21" name="Group 20"/>
          <p:cNvGrpSpPr/>
          <p:nvPr/>
        </p:nvGrpSpPr>
        <p:grpSpPr>
          <a:xfrm>
            <a:off x="1073813" y="1047890"/>
            <a:ext cx="4181930" cy="2704141"/>
            <a:chOff x="1073813" y="1047890"/>
            <a:chExt cx="4181930" cy="2704141"/>
          </a:xfrm>
        </p:grpSpPr>
        <p:grpSp>
          <p:nvGrpSpPr>
            <p:cNvPr id="20" name="Group 19"/>
            <p:cNvGrpSpPr/>
            <p:nvPr/>
          </p:nvGrpSpPr>
          <p:grpSpPr>
            <a:xfrm>
              <a:off x="1073813" y="1047890"/>
              <a:ext cx="4109335" cy="2688350"/>
              <a:chOff x="309045" y="1047890"/>
              <a:chExt cx="4109335" cy="2688350"/>
            </a:xfrm>
          </p:grpSpPr>
          <p:grpSp>
            <p:nvGrpSpPr>
              <p:cNvPr id="9" name="Group 8"/>
              <p:cNvGrpSpPr/>
              <p:nvPr/>
            </p:nvGrpSpPr>
            <p:grpSpPr>
              <a:xfrm>
                <a:off x="309045" y="1047890"/>
                <a:ext cx="4109335" cy="2688350"/>
                <a:chOff x="-151815" y="2276850"/>
                <a:chExt cx="3399799" cy="2258306"/>
              </a:xfrm>
            </p:grpSpPr>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1815" y="2276850"/>
                  <a:ext cx="3399799" cy="22583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l="63857" t="6031" r="3589"/>
                <a:stretch>
                  <a:fillRect/>
                </a:stretch>
              </p:blipFill>
              <p:spPr bwMode="auto">
                <a:xfrm>
                  <a:off x="2104126" y="2373635"/>
                  <a:ext cx="953215" cy="11425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2" name="Rectangle 11"/>
              <p:cNvSpPr/>
              <p:nvPr/>
            </p:nvSpPr>
            <p:spPr>
              <a:xfrm>
                <a:off x="1000335" y="1124700"/>
                <a:ext cx="1632178" cy="253916"/>
              </a:xfrm>
              <a:prstGeom prst="rect">
                <a:avLst/>
              </a:prstGeom>
              <a:solidFill>
                <a:schemeClr val="bg1"/>
              </a:solidFill>
            </p:spPr>
            <p:txBody>
              <a:bodyPr wrap="none">
                <a:spAutoFit/>
              </a:bodyPr>
              <a:lstStyle/>
              <a:p>
                <a:r>
                  <a:rPr lang="en-US" sz="1050" dirty="0" smtClean="0"/>
                  <a:t>Grasps used by animals</a:t>
                </a:r>
                <a:endParaRPr lang="en-US" sz="1050" dirty="0"/>
              </a:p>
            </p:txBody>
          </p:sp>
        </p:grpSp>
        <p:sp>
          <p:nvSpPr>
            <p:cNvPr id="11" name="Rectangle 10"/>
            <p:cNvSpPr/>
            <p:nvPr/>
          </p:nvSpPr>
          <p:spPr>
            <a:xfrm>
              <a:off x="3343040" y="3505810"/>
              <a:ext cx="1912703" cy="246221"/>
            </a:xfrm>
            <a:prstGeom prst="rect">
              <a:avLst/>
            </a:prstGeom>
          </p:spPr>
          <p:txBody>
            <a:bodyPr wrap="none">
              <a:spAutoFit/>
            </a:bodyPr>
            <a:lstStyle/>
            <a:p>
              <a:r>
                <a:rPr lang="en-US" sz="1000" dirty="0" smtClean="0"/>
                <a:t>[Macfarlane &amp; </a:t>
              </a:r>
              <a:r>
                <a:rPr lang="en-US" sz="1000" dirty="0" err="1" smtClean="0"/>
                <a:t>Graziano</a:t>
              </a:r>
              <a:r>
                <a:rPr lang="en-US" sz="1000" dirty="0" smtClean="0"/>
                <a:t>, 2009]</a:t>
              </a:r>
              <a:endParaRPr lang="en-US" sz="1000" dirty="0"/>
            </a:p>
          </p:txBody>
        </p:sp>
      </p:grpSp>
      <p:grpSp>
        <p:nvGrpSpPr>
          <p:cNvPr id="15" name="Group 14"/>
          <p:cNvGrpSpPr/>
          <p:nvPr/>
        </p:nvGrpSpPr>
        <p:grpSpPr>
          <a:xfrm>
            <a:off x="885120" y="4504340"/>
            <a:ext cx="3725285" cy="2150680"/>
            <a:chOff x="616285" y="4158695"/>
            <a:chExt cx="3725285" cy="2150680"/>
          </a:xfrm>
        </p:grpSpPr>
        <p:pic>
          <p:nvPicPr>
            <p:cNvPr id="7" name="Picture 26"/>
            <p:cNvPicPr>
              <a:picLocks noChangeAspect="1" noChangeArrowheads="1"/>
            </p:cNvPicPr>
            <p:nvPr/>
          </p:nvPicPr>
          <p:blipFill>
            <a:blip r:embed="rId6" cstate="print">
              <a:extLst>
                <a:ext uri="{28A0092B-C50C-407E-A947-70E740481C1C}">
                  <a14:useLocalDpi xmlns="" xmlns:a14="http://schemas.microsoft.com/office/drawing/2010/main" val="0"/>
                </a:ext>
              </a:extLst>
            </a:blip>
            <a:srcRect l="10415" t="7608" r="41478" b="75275"/>
            <a:stretch>
              <a:fillRect/>
            </a:stretch>
          </p:blipFill>
          <p:spPr bwMode="auto">
            <a:xfrm>
              <a:off x="616285" y="4158695"/>
              <a:ext cx="3725285" cy="10369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6"/>
            <p:cNvPicPr>
              <a:picLocks noChangeAspect="1" noChangeArrowheads="1"/>
            </p:cNvPicPr>
            <p:nvPr/>
          </p:nvPicPr>
          <p:blipFill>
            <a:blip r:embed="rId6" cstate="print">
              <a:extLst>
                <a:ext uri="{28A0092B-C50C-407E-A947-70E740481C1C}">
                  <a14:useLocalDpi xmlns="" xmlns:a14="http://schemas.microsoft.com/office/drawing/2010/main" val="0"/>
                </a:ext>
              </a:extLst>
            </a:blip>
            <a:srcRect l="58026" t="7608" r="9242" b="75275"/>
            <a:stretch>
              <a:fillRect/>
            </a:stretch>
          </p:blipFill>
          <p:spPr bwMode="auto">
            <a:xfrm>
              <a:off x="1115550" y="5272440"/>
              <a:ext cx="2534730" cy="10369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961930" y="4081885"/>
            <a:ext cx="3570208" cy="369332"/>
          </a:xfrm>
          <a:prstGeom prst="rect">
            <a:avLst/>
          </a:prstGeom>
          <a:noFill/>
        </p:spPr>
        <p:txBody>
          <a:bodyPr wrap="none" rtlCol="0">
            <a:spAutoFit/>
          </a:bodyPr>
          <a:lstStyle/>
          <a:p>
            <a:pPr algn="l">
              <a:spcBef>
                <a:spcPts val="0"/>
              </a:spcBef>
            </a:pPr>
            <a:r>
              <a:rPr lang="en-US" dirty="0" smtClean="0">
                <a:solidFill>
                  <a:schemeClr val="bg1"/>
                </a:solidFill>
              </a:rPr>
              <a:t>Example learned representations</a:t>
            </a:r>
          </a:p>
        </p:txBody>
      </p:sp>
      <p:grpSp>
        <p:nvGrpSpPr>
          <p:cNvPr id="19" name="Group 18"/>
          <p:cNvGrpSpPr/>
          <p:nvPr/>
        </p:nvGrpSpPr>
        <p:grpSpPr>
          <a:xfrm>
            <a:off x="5455315" y="4158695"/>
            <a:ext cx="2419515" cy="2410280"/>
            <a:chOff x="5148075" y="3774645"/>
            <a:chExt cx="3033995" cy="2871140"/>
          </a:xfrm>
        </p:grpSpPr>
        <p:pic>
          <p:nvPicPr>
            <p:cNvPr id="8" name="Picture 37"/>
            <p:cNvPicPr>
              <a:picLocks noChangeAspect="1" noChangeArrowheads="1"/>
            </p:cNvPicPr>
            <p:nvPr/>
          </p:nvPicPr>
          <p:blipFill>
            <a:blip r:embed="rId7" cstate="print">
              <a:extLst>
                <a:ext uri="{28A0092B-C50C-407E-A947-70E740481C1C}">
                  <a14:useLocalDpi xmlns="" xmlns:a14="http://schemas.microsoft.com/office/drawing/2010/main" val="0"/>
                </a:ext>
              </a:extLst>
            </a:blip>
            <a:srcRect t="2585" b="35384"/>
            <a:stretch>
              <a:fillRect/>
            </a:stretch>
          </p:blipFill>
          <p:spPr bwMode="auto">
            <a:xfrm>
              <a:off x="5148075" y="3774645"/>
              <a:ext cx="3033995" cy="2871140"/>
            </a:xfrm>
            <a:prstGeom prst="rect">
              <a:avLst/>
            </a:prstGeom>
            <a:solidFill>
              <a:schemeClr val="bg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877770" y="3813050"/>
              <a:ext cx="1612942" cy="153888"/>
            </a:xfrm>
            <a:prstGeom prst="rect">
              <a:avLst/>
            </a:prstGeom>
            <a:solidFill>
              <a:schemeClr val="bg2"/>
            </a:solidFill>
          </p:spPr>
          <p:txBody>
            <a:bodyPr wrap="none" tIns="0" bIns="0" rtlCol="0">
              <a:spAutoFit/>
            </a:bodyPr>
            <a:lstStyle/>
            <a:p>
              <a:pPr>
                <a:spcBef>
                  <a:spcPts val="0"/>
                </a:spcBef>
              </a:pPr>
              <a:r>
                <a:rPr lang="en-US" sz="1000" dirty="0" smtClean="0"/>
                <a:t>      Biological data           </a:t>
              </a:r>
            </a:p>
          </p:txBody>
        </p:sp>
        <p:sp>
          <p:nvSpPr>
            <p:cNvPr id="17" name="TextBox 16"/>
            <p:cNvSpPr txBox="1"/>
            <p:nvPr/>
          </p:nvSpPr>
          <p:spPr>
            <a:xfrm>
              <a:off x="6031390" y="5084781"/>
              <a:ext cx="1255472" cy="246221"/>
            </a:xfrm>
            <a:prstGeom prst="rect">
              <a:avLst/>
            </a:prstGeom>
            <a:solidFill>
              <a:schemeClr val="bg2"/>
            </a:solidFill>
          </p:spPr>
          <p:txBody>
            <a:bodyPr wrap="none" tIns="0" bIns="0" rtlCol="0">
              <a:spAutoFit/>
            </a:bodyPr>
            <a:lstStyle/>
            <a:p>
              <a:pPr>
                <a:spcBef>
                  <a:spcPts val="0"/>
                </a:spcBef>
              </a:pPr>
              <a:endParaRPr lang="en-US" sz="600" dirty="0" smtClean="0"/>
            </a:p>
            <a:p>
              <a:pPr>
                <a:spcBef>
                  <a:spcPts val="0"/>
                </a:spcBef>
              </a:pPr>
              <a:r>
                <a:rPr lang="en-US" sz="1000" dirty="0" smtClean="0"/>
                <a:t>Learning Algorithm</a:t>
              </a:r>
            </a:p>
          </p:txBody>
        </p:sp>
      </p:grpSp>
      <p:sp>
        <p:nvSpPr>
          <p:cNvPr id="18" name="TextBox 17"/>
          <p:cNvSpPr txBox="1"/>
          <p:nvPr/>
        </p:nvSpPr>
        <p:spPr>
          <a:xfrm>
            <a:off x="6089959" y="6581001"/>
            <a:ext cx="3097323" cy="276999"/>
          </a:xfrm>
          <a:prstGeom prst="rect">
            <a:avLst/>
          </a:prstGeom>
          <a:solidFill>
            <a:schemeClr val="tx1"/>
          </a:solidFill>
        </p:spPr>
        <p:txBody>
          <a:bodyPr wrap="none" rtlCol="0">
            <a:spAutoFit/>
          </a:bodyPr>
          <a:lstStyle/>
          <a:p>
            <a:pPr algn="l">
              <a:spcBef>
                <a:spcPts val="0"/>
              </a:spcBef>
            </a:pPr>
            <a:r>
              <a:rPr lang="en-US" sz="1200" dirty="0" smtClean="0">
                <a:solidFill>
                  <a:schemeClr val="bg1"/>
                </a:solidFill>
              </a:rPr>
              <a:t>[Saxe, Bhand, Mudur, Suresh &amp; Ng, 2011]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smtClean="0">
                <a:solidFill>
                  <a:schemeClr val="bg1"/>
                </a:solidFill>
              </a:rPr>
              <a:t>Learning </a:t>
            </a:r>
            <a:r>
              <a:rPr lang="en-US" dirty="0" smtClean="0"/>
              <a:t>feature hierarchies</a:t>
            </a:r>
            <a:endParaRPr lang="en-US" dirty="0" smtClean="0">
              <a:solidFill>
                <a:schemeClr val="bg1"/>
              </a:solidFill>
            </a:endParaRPr>
          </a:p>
        </p:txBody>
      </p:sp>
      <p:pic>
        <p:nvPicPr>
          <p:cNvPr id="96259" name="Picture 3"/>
          <p:cNvPicPr>
            <a:picLocks noChangeAspect="1" noChangeArrowheads="1"/>
          </p:cNvPicPr>
          <p:nvPr/>
        </p:nvPicPr>
        <p:blipFill>
          <a:blip r:embed="rId3" cstate="print"/>
          <a:srcRect/>
          <a:stretch>
            <a:fillRect/>
          </a:stretch>
        </p:blipFill>
        <p:spPr bwMode="auto">
          <a:xfrm>
            <a:off x="652463" y="1700213"/>
            <a:ext cx="5070475" cy="3538537"/>
          </a:xfrm>
          <a:prstGeom prst="rect">
            <a:avLst/>
          </a:prstGeom>
          <a:noFill/>
          <a:ln w="9525">
            <a:noFill/>
            <a:miter lim="800000"/>
            <a:headEnd/>
            <a:tailEnd/>
          </a:ln>
        </p:spPr>
      </p:pic>
      <p:sp>
        <p:nvSpPr>
          <p:cNvPr id="96260" name="Text Box 4"/>
          <p:cNvSpPr txBox="1">
            <a:spLocks noChangeArrowheads="1"/>
          </p:cNvSpPr>
          <p:nvPr/>
        </p:nvSpPr>
        <p:spPr bwMode="auto">
          <a:xfrm>
            <a:off x="5991225" y="4619625"/>
            <a:ext cx="2195513" cy="366713"/>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Input image (pixels)</a:t>
            </a:r>
          </a:p>
        </p:txBody>
      </p:sp>
      <p:sp>
        <p:nvSpPr>
          <p:cNvPr id="96261" name="Text Box 5"/>
          <p:cNvSpPr txBox="1">
            <a:spLocks noChangeArrowheads="1"/>
          </p:cNvSpPr>
          <p:nvPr/>
        </p:nvSpPr>
        <p:spPr bwMode="auto">
          <a:xfrm>
            <a:off x="6029325" y="3198813"/>
            <a:ext cx="1816202" cy="643766"/>
          </a:xfrm>
          <a:prstGeom prst="rect">
            <a:avLst/>
          </a:prstGeom>
          <a:noFill/>
          <a:ln w="25400" algn="ctr">
            <a:noFill/>
            <a:miter lim="800000"/>
            <a:headEnd/>
            <a:tailEnd/>
          </a:ln>
        </p:spPr>
        <p:txBody>
          <a:bodyPr wrap="none" lIns="90487" tIns="44450" rIns="90487" bIns="44450">
            <a:spAutoFit/>
          </a:bodyPr>
          <a:lstStyle/>
          <a:p>
            <a:pPr marL="381000" indent="-381000" algn="l">
              <a:spcBef>
                <a:spcPts val="0"/>
              </a:spcBef>
            </a:pPr>
            <a:r>
              <a:rPr lang="en-US" dirty="0" smtClean="0">
                <a:solidFill>
                  <a:srgbClr val="FFFFFF"/>
                </a:solidFill>
                <a:latin typeface="Arial" charset="0"/>
              </a:rPr>
              <a:t>“Sparse coding”</a:t>
            </a:r>
          </a:p>
          <a:p>
            <a:pPr marL="381000" indent="-381000" algn="l">
              <a:spcBef>
                <a:spcPts val="0"/>
              </a:spcBef>
            </a:pPr>
            <a:r>
              <a:rPr lang="en-US" dirty="0" smtClean="0">
                <a:solidFill>
                  <a:srgbClr val="FFFFFF"/>
                </a:solidFill>
                <a:latin typeface="Arial" charset="0"/>
              </a:rPr>
              <a:t>(edges; cf. V1) </a:t>
            </a:r>
            <a:endParaRPr lang="en-US" dirty="0">
              <a:solidFill>
                <a:srgbClr val="FFFFFF"/>
              </a:solidFill>
              <a:latin typeface="Arial" charset="0"/>
            </a:endParaRPr>
          </a:p>
        </p:txBody>
      </p:sp>
      <p:sp>
        <p:nvSpPr>
          <p:cNvPr id="728070" name="Text Box 6"/>
          <p:cNvSpPr txBox="1">
            <a:spLocks noChangeArrowheads="1"/>
          </p:cNvSpPr>
          <p:nvPr/>
        </p:nvSpPr>
        <p:spPr bwMode="auto">
          <a:xfrm>
            <a:off x="6087409" y="1892300"/>
            <a:ext cx="2747546" cy="1031564"/>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smtClean="0">
                <a:solidFill>
                  <a:srgbClr val="FFFFFF"/>
                </a:solidFill>
                <a:latin typeface="Arial" charset="0"/>
              </a:rPr>
              <a:t>(Combinations of edges; </a:t>
            </a:r>
          </a:p>
          <a:p>
            <a:pPr marL="381000" indent="-381000" algn="l">
              <a:spcBef>
                <a:spcPct val="20000"/>
              </a:spcBef>
            </a:pPr>
            <a:r>
              <a:rPr lang="en-US" dirty="0" smtClean="0">
                <a:solidFill>
                  <a:srgbClr val="000000"/>
                </a:solidFill>
                <a:latin typeface="Arial" charset="0"/>
              </a:rPr>
              <a:t>  </a:t>
            </a:r>
            <a:r>
              <a:rPr lang="en-US" dirty="0" smtClean="0">
                <a:solidFill>
                  <a:srgbClr val="FFFFFF"/>
                </a:solidFill>
                <a:latin typeface="Arial" charset="0"/>
              </a:rPr>
              <a:t>cf</a:t>
            </a:r>
            <a:r>
              <a:rPr lang="en-US" dirty="0" smtClean="0">
                <a:solidFill>
                  <a:srgbClr val="000000"/>
                </a:solidFill>
                <a:latin typeface="Arial" charset="0"/>
              </a:rPr>
              <a:t>. </a:t>
            </a:r>
            <a:r>
              <a:rPr lang="en-US" dirty="0" smtClean="0">
                <a:solidFill>
                  <a:srgbClr val="FFFFFF"/>
                </a:solidFill>
                <a:latin typeface="Arial" charset="0"/>
              </a:rPr>
              <a:t>V2)</a:t>
            </a:r>
            <a:endParaRPr lang="en-US" dirty="0">
              <a:solidFill>
                <a:srgbClr val="FFFFFF"/>
              </a:solidFill>
              <a:latin typeface="Arial" charset="0"/>
            </a:endParaRPr>
          </a:p>
        </p:txBody>
      </p:sp>
      <p:sp>
        <p:nvSpPr>
          <p:cNvPr id="96263" name="Rectangle 7"/>
          <p:cNvSpPr>
            <a:spLocks noChangeArrowheads="1"/>
          </p:cNvSpPr>
          <p:nvPr/>
        </p:nvSpPr>
        <p:spPr bwMode="auto">
          <a:xfrm>
            <a:off x="76200" y="1508125"/>
            <a:ext cx="914400" cy="914400"/>
          </a:xfrm>
          <a:prstGeom prst="rect">
            <a:avLst/>
          </a:prstGeom>
          <a:solidFill>
            <a:schemeClr val="tx1"/>
          </a:solid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grpSp>
        <p:nvGrpSpPr>
          <p:cNvPr id="2" name="Group 8"/>
          <p:cNvGrpSpPr>
            <a:grpSpLocks/>
          </p:cNvGrpSpPr>
          <p:nvPr/>
        </p:nvGrpSpPr>
        <p:grpSpPr bwMode="auto">
          <a:xfrm>
            <a:off x="960438" y="1547813"/>
            <a:ext cx="4378325" cy="1841500"/>
            <a:chOff x="969" y="975"/>
            <a:chExt cx="2758" cy="1160"/>
          </a:xfrm>
          <a:solidFill>
            <a:schemeClr val="tx1"/>
          </a:solidFill>
        </p:grpSpPr>
        <p:sp>
          <p:nvSpPr>
            <p:cNvPr id="96267" name="Rectangle 9"/>
            <p:cNvSpPr>
              <a:spLocks noChangeArrowheads="1"/>
            </p:cNvSpPr>
            <p:nvPr/>
          </p:nvSpPr>
          <p:spPr bwMode="auto">
            <a:xfrm>
              <a:off x="969" y="975"/>
              <a:ext cx="2758" cy="967"/>
            </a:xfrm>
            <a:prstGeom prst="rect">
              <a:avLst/>
            </a:prstGeom>
            <a:grp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sp>
          <p:nvSpPr>
            <p:cNvPr id="96268" name="Rectangle 10"/>
            <p:cNvSpPr>
              <a:spLocks noChangeArrowheads="1"/>
            </p:cNvSpPr>
            <p:nvPr/>
          </p:nvSpPr>
          <p:spPr bwMode="auto">
            <a:xfrm>
              <a:off x="1646"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69" name="Rectangle 11"/>
            <p:cNvSpPr>
              <a:spLocks noChangeArrowheads="1"/>
            </p:cNvSpPr>
            <p:nvPr/>
          </p:nvSpPr>
          <p:spPr bwMode="auto">
            <a:xfrm>
              <a:off x="1767"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0" name="Rectangle 12"/>
            <p:cNvSpPr>
              <a:spLocks noChangeArrowheads="1"/>
            </p:cNvSpPr>
            <p:nvPr/>
          </p:nvSpPr>
          <p:spPr bwMode="auto">
            <a:xfrm>
              <a:off x="1695" y="1168"/>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1" name="Rectangle 13"/>
            <p:cNvSpPr>
              <a:spLocks noChangeArrowheads="1"/>
            </p:cNvSpPr>
            <p:nvPr/>
          </p:nvSpPr>
          <p:spPr bwMode="auto">
            <a:xfrm>
              <a:off x="2541"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2" name="Rectangle 14"/>
            <p:cNvSpPr>
              <a:spLocks noChangeArrowheads="1"/>
            </p:cNvSpPr>
            <p:nvPr/>
          </p:nvSpPr>
          <p:spPr bwMode="auto">
            <a:xfrm>
              <a:off x="2614" y="1120"/>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3" name="Rectangle 15"/>
            <p:cNvSpPr>
              <a:spLocks noChangeArrowheads="1"/>
            </p:cNvSpPr>
            <p:nvPr/>
          </p:nvSpPr>
          <p:spPr bwMode="auto">
            <a:xfrm>
              <a:off x="2668" y="1059"/>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grpSp>
      <p:sp>
        <p:nvSpPr>
          <p:cNvPr id="18" name="TextBox 17"/>
          <p:cNvSpPr txBox="1"/>
          <p:nvPr/>
        </p:nvSpPr>
        <p:spPr>
          <a:xfrm>
            <a:off x="6569060" y="6501400"/>
            <a:ext cx="2637260" cy="338554"/>
          </a:xfrm>
          <a:prstGeom prst="rect">
            <a:avLst/>
          </a:prstGeom>
          <a:solidFill>
            <a:schemeClr val="tx1"/>
          </a:solidFill>
        </p:spPr>
        <p:txBody>
          <a:bodyPr wrap="none" rtlCol="0">
            <a:spAutoFit/>
          </a:bodyPr>
          <a:lstStyle/>
          <a:p>
            <a:pPr algn="l">
              <a:spcBef>
                <a:spcPts val="0"/>
              </a:spcBef>
            </a:pPr>
            <a:r>
              <a:rPr lang="en-US" sz="1600" dirty="0" smtClean="0">
                <a:solidFill>
                  <a:srgbClr val="FFFFFF"/>
                </a:solidFill>
                <a:latin typeface="Times"/>
              </a:rPr>
              <a:t>[Lee, Ranganath &amp; Ng, 2007]</a:t>
            </a:r>
          </a:p>
        </p:txBody>
      </p:sp>
      <p:sp>
        <p:nvSpPr>
          <p:cNvPr id="20" name="TextBox 19"/>
          <p:cNvSpPr txBox="1"/>
          <p:nvPr/>
        </p:nvSpPr>
        <p:spPr>
          <a:xfrm>
            <a:off x="117020" y="6155755"/>
            <a:ext cx="7048724" cy="338554"/>
          </a:xfrm>
          <a:prstGeom prst="rect">
            <a:avLst/>
          </a:prstGeom>
          <a:noFill/>
        </p:spPr>
        <p:txBody>
          <a:bodyPr wrap="none" rtlCol="0">
            <a:spAutoFit/>
          </a:bodyPr>
          <a:lstStyle/>
          <a:p>
            <a:r>
              <a:rPr lang="en-US" sz="1600" dirty="0" smtClean="0">
                <a:solidFill>
                  <a:schemeClr val="bg1"/>
                </a:solidFill>
              </a:rPr>
              <a:t>[Technical details: Sparse autoencoder or sparse version of Hinton’s DBN.]</a:t>
            </a:r>
            <a:endParaRPr lang="en-US" sz="16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2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7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dirty="0" smtClean="0">
                <a:solidFill>
                  <a:schemeClr val="bg1"/>
                </a:solidFill>
              </a:rPr>
              <a:t>Learning feature hierarchies</a:t>
            </a:r>
          </a:p>
        </p:txBody>
      </p:sp>
      <p:sp>
        <p:nvSpPr>
          <p:cNvPr id="97284" name="Text Box 4"/>
          <p:cNvSpPr txBox="1">
            <a:spLocks noChangeArrowheads="1"/>
          </p:cNvSpPr>
          <p:nvPr/>
        </p:nvSpPr>
        <p:spPr bwMode="auto">
          <a:xfrm>
            <a:off x="5953125" y="5448300"/>
            <a:ext cx="1374775" cy="3635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Input image</a:t>
            </a:r>
          </a:p>
        </p:txBody>
      </p:sp>
      <p:sp>
        <p:nvSpPr>
          <p:cNvPr id="97285" name="Text Box 5"/>
          <p:cNvSpPr txBox="1">
            <a:spLocks noChangeArrowheads="1"/>
          </p:cNvSpPr>
          <p:nvPr/>
        </p:nvSpPr>
        <p:spPr bwMode="auto">
          <a:xfrm>
            <a:off x="5991225" y="4027488"/>
            <a:ext cx="1146175" cy="363537"/>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Model V1</a:t>
            </a:r>
          </a:p>
        </p:txBody>
      </p:sp>
      <p:sp>
        <p:nvSpPr>
          <p:cNvPr id="97286" name="Text Box 6"/>
          <p:cNvSpPr txBox="1">
            <a:spLocks noChangeArrowheads="1"/>
          </p:cNvSpPr>
          <p:nvPr/>
        </p:nvSpPr>
        <p:spPr bwMode="auto">
          <a:xfrm>
            <a:off x="5946775" y="2720975"/>
            <a:ext cx="1425575" cy="6937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a:solidFill>
                  <a:srgbClr val="FFFFFF"/>
                </a:solidFill>
                <a:latin typeface="Arial" charset="0"/>
              </a:rPr>
              <a:t>(Model V2?)</a:t>
            </a:r>
          </a:p>
        </p:txBody>
      </p:sp>
      <p:grpSp>
        <p:nvGrpSpPr>
          <p:cNvPr id="2" name="Group 20"/>
          <p:cNvGrpSpPr/>
          <p:nvPr/>
        </p:nvGrpSpPr>
        <p:grpSpPr>
          <a:xfrm>
            <a:off x="38100" y="1136021"/>
            <a:ext cx="5719763" cy="4931404"/>
            <a:chOff x="757237" y="1540833"/>
            <a:chExt cx="5719763" cy="4931404"/>
          </a:xfrm>
        </p:grpSpPr>
        <p:grpSp>
          <p:nvGrpSpPr>
            <p:cNvPr id="3" name="Group 19"/>
            <p:cNvGrpSpPr/>
            <p:nvPr/>
          </p:nvGrpSpPr>
          <p:grpSpPr>
            <a:xfrm>
              <a:off x="1096274" y="1540833"/>
              <a:ext cx="5380726" cy="4228061"/>
              <a:chOff x="1104900" y="1540833"/>
              <a:chExt cx="5380726" cy="4228061"/>
            </a:xfrm>
          </p:grpSpPr>
          <p:pic>
            <p:nvPicPr>
              <p:cNvPr id="8" name="Picture 3"/>
              <p:cNvPicPr>
                <a:picLocks noChangeAspect="1" noChangeArrowheads="1"/>
              </p:cNvPicPr>
              <p:nvPr/>
            </p:nvPicPr>
            <p:blipFill>
              <a:blip r:embed="rId3" cstate="print"/>
              <a:srcRect/>
              <a:stretch>
                <a:fillRect/>
              </a:stretch>
            </p:blipFill>
            <p:spPr bwMode="auto">
              <a:xfrm>
                <a:off x="1341297" y="1540833"/>
                <a:ext cx="5070475" cy="3538537"/>
              </a:xfrm>
              <a:prstGeom prst="rect">
                <a:avLst/>
              </a:prstGeom>
              <a:noFill/>
              <a:ln w="9525">
                <a:noFill/>
                <a:miter lim="800000"/>
                <a:headEnd/>
                <a:tailEnd/>
              </a:ln>
            </p:spPr>
          </p:pic>
          <p:sp>
            <p:nvSpPr>
              <p:cNvPr id="10" name="Rectangle 9"/>
              <p:cNvSpPr>
                <a:spLocks noChangeArrowheads="1"/>
              </p:cNvSpPr>
              <p:nvPr/>
            </p:nvSpPr>
            <p:spPr bwMode="auto">
              <a:xfrm>
                <a:off x="1104900" y="3186136"/>
                <a:ext cx="5380726" cy="2582758"/>
              </a:xfrm>
              <a:prstGeom prst="rect">
                <a:avLst/>
              </a:prstGeom>
              <a:solidFill>
                <a:schemeClr val="tx1"/>
              </a:solidFill>
              <a:ln w="25400" algn="ctr">
                <a:noFill/>
                <a:miter lim="800000"/>
                <a:headEnd/>
                <a:tailEnd/>
              </a:ln>
            </p:spPr>
            <p:txBody>
              <a:bodyPr wrap="square" lIns="90487" tIns="44450" rIns="90487" bIns="44450" anchor="ctr">
                <a:spAutoFit/>
              </a:bodyPr>
              <a:lstStyle/>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a:solidFill>
                    <a:srgbClr val="000000"/>
                  </a:solidFill>
                  <a:latin typeface="Arial" charset="0"/>
                </a:endParaRPr>
              </a:p>
            </p:txBody>
          </p:sp>
        </p:grpSp>
        <p:pic>
          <p:nvPicPr>
            <p:cNvPr id="97283" name="Picture 3"/>
            <p:cNvPicPr>
              <a:picLocks noChangeAspect="1" noChangeArrowheads="1"/>
            </p:cNvPicPr>
            <p:nvPr/>
          </p:nvPicPr>
          <p:blipFill>
            <a:blip r:embed="rId3" cstate="print"/>
            <a:srcRect/>
            <a:stretch>
              <a:fillRect/>
            </a:stretch>
          </p:blipFill>
          <p:spPr bwMode="auto">
            <a:xfrm>
              <a:off x="1333500" y="2933700"/>
              <a:ext cx="5070475" cy="3538537"/>
            </a:xfrm>
            <a:prstGeom prst="rect">
              <a:avLst/>
            </a:prstGeom>
            <a:noFill/>
            <a:ln w="9525">
              <a:noFill/>
              <a:miter lim="800000"/>
              <a:headEnd/>
              <a:tailEnd/>
            </a:ln>
          </p:spPr>
        </p:pic>
        <p:sp>
          <p:nvSpPr>
            <p:cNvPr id="97287" name="Rectangle 7"/>
            <p:cNvSpPr>
              <a:spLocks noChangeArrowheads="1"/>
            </p:cNvSpPr>
            <p:nvPr/>
          </p:nvSpPr>
          <p:spPr bwMode="auto">
            <a:xfrm>
              <a:off x="757237" y="2741612"/>
              <a:ext cx="914400" cy="914400"/>
            </a:xfrm>
            <a:prstGeom prst="rect">
              <a:avLst/>
            </a:prstGeom>
            <a:no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grpSp>
      <p:sp>
        <p:nvSpPr>
          <p:cNvPr id="18" name="Text Box 6"/>
          <p:cNvSpPr txBox="1">
            <a:spLocks noChangeArrowheads="1"/>
          </p:cNvSpPr>
          <p:nvPr/>
        </p:nvSpPr>
        <p:spPr bwMode="auto">
          <a:xfrm>
            <a:off x="5948363" y="1225550"/>
            <a:ext cx="1425575" cy="6937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a:solidFill>
                  <a:srgbClr val="FFFFFF"/>
                </a:solidFill>
                <a:latin typeface="Arial" charset="0"/>
              </a:rPr>
              <a:t>(Model </a:t>
            </a:r>
            <a:r>
              <a:rPr lang="en-US" dirty="0" smtClean="0">
                <a:solidFill>
                  <a:srgbClr val="FFFFFF"/>
                </a:solidFill>
                <a:latin typeface="Arial" charset="0"/>
              </a:rPr>
              <a:t>V3?)</a:t>
            </a:r>
            <a:endParaRPr lang="en-US" dirty="0">
              <a:solidFill>
                <a:srgbClr val="FFFFFF"/>
              </a:solidFill>
              <a:latin typeface="Arial" charset="0"/>
            </a:endParaRPr>
          </a:p>
        </p:txBody>
      </p:sp>
      <p:sp>
        <p:nvSpPr>
          <p:cNvPr id="14" name="TextBox 13"/>
          <p:cNvSpPr txBox="1"/>
          <p:nvPr/>
        </p:nvSpPr>
        <p:spPr>
          <a:xfrm>
            <a:off x="6569060" y="6501400"/>
            <a:ext cx="2637260" cy="338554"/>
          </a:xfrm>
          <a:prstGeom prst="rect">
            <a:avLst/>
          </a:prstGeom>
          <a:solidFill>
            <a:schemeClr val="tx1"/>
          </a:solidFill>
        </p:spPr>
        <p:txBody>
          <a:bodyPr wrap="none" rtlCol="0">
            <a:spAutoFit/>
          </a:bodyPr>
          <a:lstStyle/>
          <a:p>
            <a:pPr algn="l">
              <a:spcBef>
                <a:spcPts val="0"/>
              </a:spcBef>
            </a:pPr>
            <a:r>
              <a:rPr lang="en-US" sz="1600" dirty="0" smtClean="0">
                <a:solidFill>
                  <a:srgbClr val="FFFFFF"/>
                </a:solidFill>
                <a:latin typeface="Times"/>
              </a:rPr>
              <a:t>[Lee, Ranganath &amp; Ng, 2007]</a:t>
            </a:r>
          </a:p>
        </p:txBody>
      </p:sp>
      <p:sp>
        <p:nvSpPr>
          <p:cNvPr id="15" name="TextBox 14"/>
          <p:cNvSpPr txBox="1"/>
          <p:nvPr/>
        </p:nvSpPr>
        <p:spPr>
          <a:xfrm>
            <a:off x="117020" y="6155755"/>
            <a:ext cx="7048724" cy="338554"/>
          </a:xfrm>
          <a:prstGeom prst="rect">
            <a:avLst/>
          </a:prstGeom>
          <a:noFill/>
        </p:spPr>
        <p:txBody>
          <a:bodyPr wrap="none" rtlCol="0">
            <a:spAutoFit/>
          </a:bodyPr>
          <a:lstStyle/>
          <a:p>
            <a:r>
              <a:rPr lang="en-US" sz="1600" dirty="0" smtClean="0">
                <a:solidFill>
                  <a:schemeClr val="bg1"/>
                </a:solidFill>
              </a:rPr>
              <a:t>[Technical details: Sparse autoencoder or sparse version of Hinton’s DBN.]</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DBN: Training on face images</a:t>
            </a:r>
            <a:endParaRPr lang="en-US" dirty="0"/>
          </a:p>
        </p:txBody>
      </p:sp>
      <p:graphicFrame>
        <p:nvGraphicFramePr>
          <p:cNvPr id="3085314" name="Object 2"/>
          <p:cNvGraphicFramePr>
            <a:graphicFrameLocks noChangeAspect="1"/>
          </p:cNvGraphicFramePr>
          <p:nvPr/>
        </p:nvGraphicFramePr>
        <p:xfrm>
          <a:off x="922956" y="4122263"/>
          <a:ext cx="1752006" cy="1138200"/>
        </p:xfrm>
        <a:graphic>
          <a:graphicData uri="http://schemas.openxmlformats.org/presentationml/2006/ole">
            <p:oleObj spid="_x0000_s2065410" name="Acrobat Document" r:id="rId4" imgW="5728680" imgH="3856320" progId="AcroExch.Document.7">
              <p:embed/>
            </p:oleObj>
          </a:graphicData>
        </a:graphic>
      </p:graphicFrame>
      <p:pic>
        <p:nvPicPr>
          <p:cNvPr id="3085315" name="Picture 3"/>
          <p:cNvPicPr>
            <a:picLocks noChangeAspect="1" noChangeArrowheads="1"/>
          </p:cNvPicPr>
          <p:nvPr/>
        </p:nvPicPr>
        <p:blipFill>
          <a:blip r:embed="rId5" cstate="print"/>
          <a:srcRect/>
          <a:stretch>
            <a:fillRect/>
          </a:stretch>
        </p:blipFill>
        <p:spPr bwMode="auto">
          <a:xfrm>
            <a:off x="1216927" y="5667234"/>
            <a:ext cx="966716" cy="966716"/>
          </a:xfrm>
          <a:prstGeom prst="rect">
            <a:avLst/>
          </a:prstGeom>
          <a:noFill/>
          <a:ln w="9525">
            <a:noFill/>
            <a:miter lim="800000"/>
            <a:headEnd/>
            <a:tailEnd/>
          </a:ln>
        </p:spPr>
      </p:pic>
      <p:sp>
        <p:nvSpPr>
          <p:cNvPr id="15" name="TextBox 14"/>
          <p:cNvSpPr txBox="1"/>
          <p:nvPr/>
        </p:nvSpPr>
        <p:spPr>
          <a:xfrm>
            <a:off x="2374712" y="5983700"/>
            <a:ext cx="841897"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pixels</a:t>
            </a:r>
            <a:endParaRPr lang="en-US" sz="2000" dirty="0">
              <a:solidFill>
                <a:srgbClr val="FFFFFF"/>
              </a:solidFill>
            </a:endParaRPr>
          </a:p>
        </p:txBody>
      </p:sp>
      <p:pic>
        <p:nvPicPr>
          <p:cNvPr id="3085317" name="Picture 5"/>
          <p:cNvPicPr>
            <a:picLocks noChangeAspect="1" noChangeArrowheads="1"/>
          </p:cNvPicPr>
          <p:nvPr/>
        </p:nvPicPr>
        <p:blipFill>
          <a:blip r:embed="rId6" cstate="print"/>
          <a:srcRect/>
          <a:stretch>
            <a:fillRect/>
          </a:stretch>
        </p:blipFill>
        <p:spPr bwMode="auto">
          <a:xfrm>
            <a:off x="5608935" y="1201510"/>
            <a:ext cx="1920250" cy="2096273"/>
          </a:xfrm>
          <a:prstGeom prst="rect">
            <a:avLst/>
          </a:prstGeom>
          <a:noFill/>
          <a:ln w="9525">
            <a:noFill/>
            <a:miter lim="800000"/>
            <a:headEnd/>
            <a:tailEnd/>
          </a:ln>
        </p:spPr>
      </p:pic>
      <p:sp>
        <p:nvSpPr>
          <p:cNvPr id="17" name="TextBox 16"/>
          <p:cNvSpPr txBox="1"/>
          <p:nvPr/>
        </p:nvSpPr>
        <p:spPr>
          <a:xfrm>
            <a:off x="2854660" y="4525665"/>
            <a:ext cx="883575"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edges</a:t>
            </a:r>
            <a:endParaRPr lang="en-US" sz="2000" dirty="0">
              <a:solidFill>
                <a:srgbClr val="FFFFFF"/>
              </a:solidFill>
            </a:endParaRPr>
          </a:p>
        </p:txBody>
      </p:sp>
      <p:grpSp>
        <p:nvGrpSpPr>
          <p:cNvPr id="3" name="Group 27"/>
          <p:cNvGrpSpPr/>
          <p:nvPr/>
        </p:nvGrpSpPr>
        <p:grpSpPr>
          <a:xfrm>
            <a:off x="9795080" y="1316725"/>
            <a:ext cx="1925696" cy="3560999"/>
            <a:chOff x="5562600" y="2705100"/>
            <a:chExt cx="1925696" cy="3560999"/>
          </a:xfrm>
        </p:grpSpPr>
        <p:pic>
          <p:nvPicPr>
            <p:cNvPr id="10" name="Picture 8" descr="C:\Users\ang\Desktop\newpics\stapler3.JPG"/>
            <p:cNvPicPr>
              <a:picLocks noChangeAspect="1" noChangeArrowheads="1"/>
            </p:cNvPicPr>
            <p:nvPr/>
          </p:nvPicPr>
          <p:blipFill>
            <a:blip r:embed="rId7" cstate="print"/>
            <a:srcRect/>
            <a:stretch>
              <a:fillRect/>
            </a:stretch>
          </p:blipFill>
          <p:spPr bwMode="auto">
            <a:xfrm>
              <a:off x="5572483" y="4829239"/>
              <a:ext cx="1915813" cy="1436860"/>
            </a:xfrm>
            <a:prstGeom prst="rect">
              <a:avLst/>
            </a:prstGeom>
            <a:noFill/>
          </p:spPr>
        </p:pic>
        <p:pic>
          <p:nvPicPr>
            <p:cNvPr id="11" name="Picture 18" descr="C:\Users\ang\Desktop\newpics\stapler3-features1.jpg"/>
            <p:cNvPicPr>
              <a:picLocks noChangeAspect="1" noChangeArrowheads="1"/>
            </p:cNvPicPr>
            <p:nvPr/>
          </p:nvPicPr>
          <p:blipFill>
            <a:blip r:embed="rId8" cstate="print">
              <a:lum contrast="-40000"/>
            </a:blip>
            <a:srcRect/>
            <a:stretch>
              <a:fillRect/>
            </a:stretch>
          </p:blipFill>
          <p:spPr bwMode="auto">
            <a:xfrm>
              <a:off x="5562600" y="2705100"/>
              <a:ext cx="1919414" cy="1445596"/>
            </a:xfrm>
            <a:prstGeom prst="rect">
              <a:avLst/>
            </a:prstGeom>
            <a:noFill/>
          </p:spPr>
        </p:pic>
        <p:sp>
          <p:nvSpPr>
            <p:cNvPr id="18" name="AutoShape 4"/>
            <p:cNvSpPr>
              <a:spLocks noChangeArrowheads="1"/>
            </p:cNvSpPr>
            <p:nvPr/>
          </p:nvSpPr>
          <p:spPr bwMode="auto">
            <a:xfrm rot="5400000">
              <a:off x="6193884" y="4320114"/>
              <a:ext cx="640080" cy="36576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grpSp>
      <p:sp>
        <p:nvSpPr>
          <p:cNvPr id="19" name="AutoShape 4"/>
          <p:cNvSpPr>
            <a:spLocks noChangeArrowheads="1"/>
          </p:cNvSpPr>
          <p:nvPr/>
        </p:nvSpPr>
        <p:spPr bwMode="auto">
          <a:xfrm rot="5400000">
            <a:off x="1555122" y="5280052"/>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grpSp>
        <p:nvGrpSpPr>
          <p:cNvPr id="4" name="Group 27"/>
          <p:cNvGrpSpPr/>
          <p:nvPr/>
        </p:nvGrpSpPr>
        <p:grpSpPr>
          <a:xfrm>
            <a:off x="825694" y="2324780"/>
            <a:ext cx="2011362" cy="1379665"/>
            <a:chOff x="2313296" y="1969937"/>
            <a:chExt cx="2011362" cy="1379665"/>
          </a:xfrm>
        </p:grpSpPr>
        <p:graphicFrame>
          <p:nvGraphicFramePr>
            <p:cNvPr id="23" name="Object 91"/>
            <p:cNvGraphicFramePr>
              <a:graphicFrameLocks noChangeAspect="1"/>
            </p:cNvGraphicFramePr>
            <p:nvPr/>
          </p:nvGraphicFramePr>
          <p:xfrm>
            <a:off x="2330119" y="1990702"/>
            <a:ext cx="1962150" cy="1358900"/>
          </p:xfrm>
          <a:graphic>
            <a:graphicData uri="http://schemas.openxmlformats.org/presentationml/2006/ole">
              <p:oleObj spid="_x0000_s2065411" name="Acrobat Document" r:id="rId9" imgW="5728680" imgH="3843720" progId="AcroExch.Document.7">
                <p:embed/>
              </p:oleObj>
            </a:graphicData>
          </a:graphic>
        </p:graphicFrame>
        <p:sp useBgFill="1">
          <p:nvSpPr>
            <p:cNvPr id="24" name="TextBox 23"/>
            <p:cNvSpPr txBox="1">
              <a:spLocks noChangeArrowheads="1"/>
            </p:cNvSpPr>
            <p:nvPr/>
          </p:nvSpPr>
          <p:spPr bwMode="auto">
            <a:xfrm>
              <a:off x="2313296" y="1969937"/>
              <a:ext cx="2011362" cy="365760"/>
            </a:xfrm>
            <a:prstGeom prst="rect">
              <a:avLst/>
            </a:prstGeom>
            <a:ln w="9525">
              <a:noFill/>
              <a:miter lim="800000"/>
              <a:headEnd/>
              <a:tailEnd/>
            </a:ln>
          </p:spPr>
          <p:txBody>
            <a:bodyPr>
              <a:spAutoFit/>
            </a:bodyPr>
            <a:lstStyle/>
            <a:p>
              <a:pPr eaLnBrk="0" hangingPunct="0">
                <a:spcBef>
                  <a:spcPct val="0"/>
                </a:spcBef>
              </a:pPr>
              <a:endParaRPr lang="en-US" sz="1600" dirty="0">
                <a:solidFill>
                  <a:srgbClr val="FFFFFF"/>
                </a:solidFill>
                <a:latin typeface="Calibri" pitchFamily="34" charset="0"/>
              </a:endParaRPr>
            </a:p>
          </p:txBody>
        </p:sp>
      </p:grpSp>
      <p:grpSp>
        <p:nvGrpSpPr>
          <p:cNvPr id="5" name="Group 26"/>
          <p:cNvGrpSpPr/>
          <p:nvPr/>
        </p:nvGrpSpPr>
        <p:grpSpPr>
          <a:xfrm>
            <a:off x="760294" y="655093"/>
            <a:ext cx="2011680" cy="1526251"/>
            <a:chOff x="487339" y="750628"/>
            <a:chExt cx="2011680" cy="1526251"/>
          </a:xfrm>
        </p:grpSpPr>
        <p:graphicFrame>
          <p:nvGraphicFramePr>
            <p:cNvPr id="25" name="Object 92"/>
            <p:cNvGraphicFramePr>
              <a:graphicFrameLocks noChangeAspect="1"/>
            </p:cNvGraphicFramePr>
            <p:nvPr/>
          </p:nvGraphicFramePr>
          <p:xfrm>
            <a:off x="528614" y="838604"/>
            <a:ext cx="1962150" cy="1438275"/>
          </p:xfrm>
          <a:graphic>
            <a:graphicData uri="http://schemas.openxmlformats.org/presentationml/2006/ole">
              <p:oleObj spid="_x0000_s2065412" name="Acrobat Document" r:id="rId10" imgW="5728680" imgH="4071960" progId="AcroExch.Document.7">
                <p:embed/>
              </p:oleObj>
            </a:graphicData>
          </a:graphic>
        </p:graphicFrame>
        <p:sp useBgFill="1">
          <p:nvSpPr>
            <p:cNvPr id="26" name="TextBox 27"/>
            <p:cNvSpPr txBox="1">
              <a:spLocks noChangeArrowheads="1"/>
            </p:cNvSpPr>
            <p:nvPr/>
          </p:nvSpPr>
          <p:spPr bwMode="auto">
            <a:xfrm>
              <a:off x="487339" y="750628"/>
              <a:ext cx="2011680" cy="182880"/>
            </a:xfrm>
            <a:prstGeom prst="rect">
              <a:avLst/>
            </a:prstGeom>
            <a:ln w="9525">
              <a:noFill/>
              <a:miter lim="800000"/>
              <a:headEnd/>
              <a:tailEnd/>
            </a:ln>
          </p:spPr>
          <p:txBody>
            <a:bodyPr wrap="square">
              <a:spAutoFit/>
            </a:bodyPr>
            <a:lstStyle/>
            <a:p>
              <a:pPr eaLnBrk="0" hangingPunct="0">
                <a:spcBef>
                  <a:spcPct val="0"/>
                </a:spcBef>
              </a:pPr>
              <a:endParaRPr lang="en-US" sz="1600" dirty="0">
                <a:solidFill>
                  <a:srgbClr val="FFFFFF"/>
                </a:solidFill>
                <a:latin typeface="Calibri" pitchFamily="34" charset="0"/>
              </a:endParaRPr>
            </a:p>
          </p:txBody>
        </p:sp>
      </p:grpSp>
      <p:sp>
        <p:nvSpPr>
          <p:cNvPr id="29" name="AutoShape 4"/>
          <p:cNvSpPr>
            <a:spLocks noChangeArrowheads="1"/>
          </p:cNvSpPr>
          <p:nvPr/>
        </p:nvSpPr>
        <p:spPr bwMode="auto">
          <a:xfrm rot="5400000">
            <a:off x="1592580" y="372648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0" name="AutoShape 4"/>
          <p:cNvSpPr>
            <a:spLocks noChangeArrowheads="1"/>
          </p:cNvSpPr>
          <p:nvPr/>
        </p:nvSpPr>
        <p:spPr bwMode="auto">
          <a:xfrm rot="5400000">
            <a:off x="1532373" y="2254799"/>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1" name="TextBox 30"/>
          <p:cNvSpPr txBox="1"/>
          <p:nvPr/>
        </p:nvSpPr>
        <p:spPr>
          <a:xfrm>
            <a:off x="2993410" y="2699139"/>
            <a:ext cx="1723549" cy="1015663"/>
          </a:xfrm>
          <a:prstGeom prst="rect">
            <a:avLst/>
          </a:prstGeom>
          <a:noFill/>
        </p:spPr>
        <p:txBody>
          <a:bodyPr wrap="none" rtlCol="0">
            <a:spAutoFit/>
          </a:bodyPr>
          <a:lstStyle/>
          <a:p>
            <a:pPr algn="l" eaLnBrk="0" hangingPunct="0">
              <a:spcBef>
                <a:spcPct val="0"/>
              </a:spcBef>
            </a:pPr>
            <a:r>
              <a:rPr lang="en-US" sz="2000" dirty="0" smtClean="0">
                <a:solidFill>
                  <a:srgbClr val="FFFFFF"/>
                </a:solidFill>
              </a:rPr>
              <a:t>object parts</a:t>
            </a:r>
          </a:p>
          <a:p>
            <a:pPr algn="l" eaLnBrk="0" hangingPunct="0">
              <a:spcBef>
                <a:spcPct val="0"/>
              </a:spcBef>
            </a:pPr>
            <a:r>
              <a:rPr lang="en-US" sz="2000" dirty="0" smtClean="0">
                <a:solidFill>
                  <a:srgbClr val="FFFFFF"/>
                </a:solidFill>
              </a:rPr>
              <a:t>(combination </a:t>
            </a:r>
          </a:p>
          <a:p>
            <a:pPr algn="l" eaLnBrk="0" hangingPunct="0">
              <a:spcBef>
                <a:spcPct val="0"/>
              </a:spcBef>
            </a:pPr>
            <a:r>
              <a:rPr lang="en-US" sz="2000" dirty="0" smtClean="0">
                <a:solidFill>
                  <a:srgbClr val="FFFFFF"/>
                </a:solidFill>
              </a:rPr>
              <a:t>of edges)</a:t>
            </a:r>
          </a:p>
        </p:txBody>
      </p:sp>
      <p:sp>
        <p:nvSpPr>
          <p:cNvPr id="32" name="TextBox 31"/>
          <p:cNvSpPr txBox="1"/>
          <p:nvPr/>
        </p:nvSpPr>
        <p:spPr>
          <a:xfrm>
            <a:off x="2982037" y="1295695"/>
            <a:ext cx="1766830"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object models</a:t>
            </a:r>
            <a:endParaRPr lang="en-US" sz="2000" dirty="0">
              <a:solidFill>
                <a:srgbClr val="FFFFFF"/>
              </a:solidFill>
            </a:endParaRPr>
          </a:p>
        </p:txBody>
      </p:sp>
      <p:sp>
        <p:nvSpPr>
          <p:cNvPr id="27" name="TextBox 26"/>
          <p:cNvSpPr txBox="1"/>
          <p:nvPr/>
        </p:nvSpPr>
        <p:spPr>
          <a:xfrm>
            <a:off x="9299780" y="5622025"/>
            <a:ext cx="2971800" cy="707886"/>
          </a:xfrm>
          <a:prstGeom prst="rect">
            <a:avLst/>
          </a:prstGeom>
          <a:noFill/>
        </p:spPr>
        <p:txBody>
          <a:bodyPr wrap="square" rtlCol="0">
            <a:spAutoFit/>
          </a:bodyPr>
          <a:lstStyle/>
          <a:p>
            <a:pPr algn="l">
              <a:spcBef>
                <a:spcPts val="0"/>
              </a:spcBef>
            </a:pPr>
            <a:r>
              <a:rPr lang="en-US" sz="2000" dirty="0" smtClean="0">
                <a:solidFill>
                  <a:schemeClr val="bg1"/>
                </a:solidFill>
                <a:latin typeface="+mn-lt"/>
              </a:rPr>
              <a:t>Note: Sparsity important for these results. </a:t>
            </a:r>
          </a:p>
        </p:txBody>
      </p:sp>
      <p:sp>
        <p:nvSpPr>
          <p:cNvPr id="28" name="TextBox 27"/>
          <p:cNvSpPr txBox="1"/>
          <p:nvPr/>
        </p:nvSpPr>
        <p:spPr>
          <a:xfrm>
            <a:off x="5599103" y="6519446"/>
            <a:ext cx="3619902"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[Lee, Grosse, Ranganath &amp; Ng,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91"/>
          <p:cNvGraphicFramePr>
            <a:graphicFrameLocks noChangeAspect="1"/>
          </p:cNvGraphicFramePr>
          <p:nvPr/>
        </p:nvGraphicFramePr>
        <p:xfrm>
          <a:off x="460375" y="3751262"/>
          <a:ext cx="1962150" cy="1358900"/>
        </p:xfrm>
        <a:graphic>
          <a:graphicData uri="http://schemas.openxmlformats.org/presentationml/2006/ole">
            <p:oleObj spid="_x0000_s2067458" name="Acrobat Document" r:id="rId4" imgW="5728680" imgH="3843720" progId="AcroExch.Document.7">
              <p:embed/>
            </p:oleObj>
          </a:graphicData>
        </a:graphic>
      </p:graphicFrame>
      <p:graphicFrame>
        <p:nvGraphicFramePr>
          <p:cNvPr id="8196" name="Object 93"/>
          <p:cNvGraphicFramePr>
            <a:graphicFrameLocks noChangeAspect="1"/>
          </p:cNvGraphicFramePr>
          <p:nvPr/>
        </p:nvGraphicFramePr>
        <p:xfrm>
          <a:off x="2600325" y="3751262"/>
          <a:ext cx="1962150" cy="1358900"/>
        </p:xfrm>
        <a:graphic>
          <a:graphicData uri="http://schemas.openxmlformats.org/presentationml/2006/ole">
            <p:oleObj spid="_x0000_s2067460" name="Acrobat Document" r:id="rId5" imgW="5728680" imgH="3843720" progId="AcroExch.Document.7">
              <p:embed/>
            </p:oleObj>
          </a:graphicData>
        </a:graphic>
      </p:graphicFrame>
      <p:graphicFrame>
        <p:nvGraphicFramePr>
          <p:cNvPr id="8198" name="Object 96"/>
          <p:cNvGraphicFramePr>
            <a:graphicFrameLocks noChangeAspect="1"/>
          </p:cNvGraphicFramePr>
          <p:nvPr/>
        </p:nvGraphicFramePr>
        <p:xfrm>
          <a:off x="4778375" y="3743325"/>
          <a:ext cx="1962150" cy="1357312"/>
        </p:xfrm>
        <a:graphic>
          <a:graphicData uri="http://schemas.openxmlformats.org/presentationml/2006/ole">
            <p:oleObj spid="_x0000_s2067462" name="Acrobat Document" r:id="rId6" imgW="5728680" imgH="3843720" progId="AcroExch.Document.7">
              <p:embed/>
            </p:oleObj>
          </a:graphicData>
        </a:graphic>
      </p:graphicFrame>
      <p:graphicFrame>
        <p:nvGraphicFramePr>
          <p:cNvPr id="8200" name="Object 99"/>
          <p:cNvGraphicFramePr>
            <a:graphicFrameLocks noChangeAspect="1"/>
          </p:cNvGraphicFramePr>
          <p:nvPr/>
        </p:nvGraphicFramePr>
        <p:xfrm>
          <a:off x="6921500" y="3735387"/>
          <a:ext cx="1962150" cy="1357313"/>
        </p:xfrm>
        <a:graphic>
          <a:graphicData uri="http://schemas.openxmlformats.org/presentationml/2006/ole">
            <p:oleObj spid="_x0000_s2067464" name="Acrobat Document" r:id="rId7" imgW="5728680" imgH="3843720" progId="AcroExch.Document.7">
              <p:embed/>
            </p:oleObj>
          </a:graphicData>
        </a:graphic>
      </p:graphicFrame>
      <p:sp useBgFill="1">
        <p:nvSpPr>
          <p:cNvPr id="8207" name="TextBox 23"/>
          <p:cNvSpPr txBox="1">
            <a:spLocks noChangeArrowheads="1"/>
          </p:cNvSpPr>
          <p:nvPr/>
        </p:nvSpPr>
        <p:spPr bwMode="auto">
          <a:xfrm>
            <a:off x="419100" y="3505200"/>
            <a:ext cx="2011362"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08" name="TextBox 24"/>
          <p:cNvSpPr txBox="1">
            <a:spLocks noChangeArrowheads="1"/>
          </p:cNvSpPr>
          <p:nvPr/>
        </p:nvSpPr>
        <p:spPr bwMode="auto">
          <a:xfrm>
            <a:off x="2552700" y="3511550"/>
            <a:ext cx="2011362"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09" name="TextBox 25"/>
          <p:cNvSpPr txBox="1">
            <a:spLocks noChangeArrowheads="1"/>
          </p:cNvSpPr>
          <p:nvPr/>
        </p:nvSpPr>
        <p:spPr bwMode="auto">
          <a:xfrm>
            <a:off x="4648200" y="3511550"/>
            <a:ext cx="2212975"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0" name="TextBox 26"/>
          <p:cNvSpPr txBox="1">
            <a:spLocks noChangeArrowheads="1"/>
          </p:cNvSpPr>
          <p:nvPr/>
        </p:nvSpPr>
        <p:spPr bwMode="auto">
          <a:xfrm>
            <a:off x="6888162" y="3511550"/>
            <a:ext cx="2012950"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graphicFrame>
        <p:nvGraphicFramePr>
          <p:cNvPr id="8195" name="Object 92"/>
          <p:cNvGraphicFramePr>
            <a:graphicFrameLocks noChangeAspect="1"/>
          </p:cNvGraphicFramePr>
          <p:nvPr/>
        </p:nvGraphicFramePr>
        <p:xfrm>
          <a:off x="460375" y="1998663"/>
          <a:ext cx="1962150" cy="1438275"/>
        </p:xfrm>
        <a:graphic>
          <a:graphicData uri="http://schemas.openxmlformats.org/presentationml/2006/ole">
            <p:oleObj spid="_x0000_s2067459" name="Acrobat Document" r:id="rId8" imgW="5728680" imgH="4071960" progId="AcroExch.Document.7">
              <p:embed/>
            </p:oleObj>
          </a:graphicData>
        </a:graphic>
      </p:graphicFrame>
      <p:graphicFrame>
        <p:nvGraphicFramePr>
          <p:cNvPr id="8197" name="Object 94"/>
          <p:cNvGraphicFramePr>
            <a:graphicFrameLocks noChangeAspect="1"/>
          </p:cNvGraphicFramePr>
          <p:nvPr/>
        </p:nvGraphicFramePr>
        <p:xfrm>
          <a:off x="2600325" y="2000250"/>
          <a:ext cx="1962150" cy="1438275"/>
        </p:xfrm>
        <a:graphic>
          <a:graphicData uri="http://schemas.openxmlformats.org/presentationml/2006/ole">
            <p:oleObj spid="_x0000_s2067461" name="Acrobat Document" r:id="rId9" imgW="5728680" imgH="4071960" progId="AcroExch.Document.7">
              <p:embed/>
            </p:oleObj>
          </a:graphicData>
        </a:graphic>
      </p:graphicFrame>
      <p:graphicFrame>
        <p:nvGraphicFramePr>
          <p:cNvPr id="8199" name="Object 97"/>
          <p:cNvGraphicFramePr>
            <a:graphicFrameLocks noChangeAspect="1"/>
          </p:cNvGraphicFramePr>
          <p:nvPr/>
        </p:nvGraphicFramePr>
        <p:xfrm>
          <a:off x="4778375" y="1997075"/>
          <a:ext cx="1962150" cy="1438275"/>
        </p:xfrm>
        <a:graphic>
          <a:graphicData uri="http://schemas.openxmlformats.org/presentationml/2006/ole">
            <p:oleObj spid="_x0000_s2067463" name="Acrobat Document" r:id="rId10" imgW="5728680" imgH="4071960" progId="AcroExch.Document.7">
              <p:embed/>
            </p:oleObj>
          </a:graphicData>
        </a:graphic>
      </p:graphicFrame>
      <p:graphicFrame>
        <p:nvGraphicFramePr>
          <p:cNvPr id="8201" name="Object 100"/>
          <p:cNvGraphicFramePr>
            <a:graphicFrameLocks noChangeAspect="1"/>
          </p:cNvGraphicFramePr>
          <p:nvPr/>
        </p:nvGraphicFramePr>
        <p:xfrm>
          <a:off x="6921500" y="1982788"/>
          <a:ext cx="1962150" cy="1438275"/>
        </p:xfrm>
        <a:graphic>
          <a:graphicData uri="http://schemas.openxmlformats.org/presentationml/2006/ole">
            <p:oleObj spid="_x0000_s2067465" name="Acrobat Document" r:id="rId11" imgW="5728680" imgH="4071960" progId="AcroExch.Document.7">
              <p:embed/>
            </p:oleObj>
          </a:graphicData>
        </a:graphic>
      </p:graphicFrame>
      <p:sp useBgFill="1">
        <p:nvSpPr>
          <p:cNvPr id="8211" name="TextBox 27"/>
          <p:cNvSpPr txBox="1">
            <a:spLocks noChangeArrowheads="1"/>
          </p:cNvSpPr>
          <p:nvPr/>
        </p:nvSpPr>
        <p:spPr bwMode="auto">
          <a:xfrm>
            <a:off x="4191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2" name="TextBox 28"/>
          <p:cNvSpPr txBox="1">
            <a:spLocks noChangeArrowheads="1"/>
          </p:cNvSpPr>
          <p:nvPr/>
        </p:nvSpPr>
        <p:spPr bwMode="auto">
          <a:xfrm>
            <a:off x="25908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3" name="TextBox 29"/>
          <p:cNvSpPr txBox="1">
            <a:spLocks noChangeArrowheads="1"/>
          </p:cNvSpPr>
          <p:nvPr/>
        </p:nvSpPr>
        <p:spPr bwMode="auto">
          <a:xfrm>
            <a:off x="47244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4" name="TextBox 30"/>
          <p:cNvSpPr txBox="1">
            <a:spLocks noChangeArrowheads="1"/>
          </p:cNvSpPr>
          <p:nvPr/>
        </p:nvSpPr>
        <p:spPr bwMode="auto">
          <a:xfrm>
            <a:off x="6872287" y="1790700"/>
            <a:ext cx="2012950"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p:nvSpPr>
          <p:cNvPr id="8217" name="Rectangle 374"/>
          <p:cNvSpPr>
            <a:spLocks noChangeArrowheads="1"/>
          </p:cNvSpPr>
          <p:nvPr/>
        </p:nvSpPr>
        <p:spPr bwMode="auto">
          <a:xfrm>
            <a:off x="304800" y="894270"/>
            <a:ext cx="8548687" cy="461963"/>
          </a:xfrm>
          <a:prstGeom prst="rect">
            <a:avLst/>
          </a:prstGeom>
          <a:noFill/>
          <a:ln w="9525">
            <a:noFill/>
            <a:miter lim="800000"/>
            <a:headEnd/>
            <a:tailEnd/>
          </a:ln>
        </p:spPr>
        <p:txBody>
          <a:bodyPr>
            <a:spAutoFit/>
          </a:bodyPr>
          <a:lstStyle/>
          <a:p>
            <a:pPr algn="l">
              <a:spcBef>
                <a:spcPct val="50000"/>
              </a:spcBef>
            </a:pPr>
            <a:r>
              <a:rPr lang="en-US" altLang="ko-KR" sz="2400" dirty="0" smtClean="0">
                <a:solidFill>
                  <a:srgbClr val="FFFFFF"/>
                </a:solidFill>
                <a:latin typeface="Calibri" pitchFamily="34" charset="0"/>
                <a:ea typeface="굴림" pitchFamily="34" charset="-127"/>
              </a:rPr>
              <a:t>Features learned from different object classes.</a:t>
            </a:r>
            <a:endParaRPr lang="en-US" altLang="ko-KR" sz="2400" dirty="0">
              <a:solidFill>
                <a:srgbClr val="FFFFFF"/>
              </a:solidFill>
              <a:latin typeface="Calibri" pitchFamily="34" charset="0"/>
              <a:ea typeface="굴림" pitchFamily="34" charset="-127"/>
            </a:endParaRPr>
          </a:p>
        </p:txBody>
      </p:sp>
      <p:sp>
        <p:nvSpPr>
          <p:cNvPr id="29" name="Title 28"/>
          <p:cNvSpPr>
            <a:spLocks noGrp="1"/>
          </p:cNvSpPr>
          <p:nvPr>
            <p:ph type="title"/>
          </p:nvPr>
        </p:nvSpPr>
        <p:spPr/>
        <p:txBody>
          <a:bodyPr/>
          <a:lstStyle/>
          <a:p>
            <a:r>
              <a:rPr lang="en-US" dirty="0" smtClean="0"/>
              <a:t>Sparse DBN</a:t>
            </a:r>
            <a:endParaRPr lang="en-US" dirty="0"/>
          </a:p>
        </p:txBody>
      </p:sp>
      <p:sp useBgFill="1">
        <p:nvSpPr>
          <p:cNvPr id="21" name="TextBox 23"/>
          <p:cNvSpPr txBox="1">
            <a:spLocks noChangeArrowheads="1"/>
          </p:cNvSpPr>
          <p:nvPr/>
        </p:nvSpPr>
        <p:spPr bwMode="auto">
          <a:xfrm>
            <a:off x="479426" y="1638300"/>
            <a:ext cx="2011362"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Faces</a:t>
            </a:r>
            <a:endParaRPr lang="en-US" sz="1600" dirty="0">
              <a:solidFill>
                <a:srgbClr val="FFFFFF"/>
              </a:solidFill>
              <a:latin typeface="Calibri" pitchFamily="34" charset="0"/>
            </a:endParaRPr>
          </a:p>
        </p:txBody>
      </p:sp>
      <p:sp useBgFill="1">
        <p:nvSpPr>
          <p:cNvPr id="22" name="TextBox 24"/>
          <p:cNvSpPr txBox="1">
            <a:spLocks noChangeArrowheads="1"/>
          </p:cNvSpPr>
          <p:nvPr/>
        </p:nvSpPr>
        <p:spPr bwMode="auto">
          <a:xfrm>
            <a:off x="2566988" y="1644650"/>
            <a:ext cx="2011362"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Cars</a:t>
            </a:r>
            <a:endParaRPr lang="en-US" sz="1600" dirty="0">
              <a:solidFill>
                <a:srgbClr val="FFFFFF"/>
              </a:solidFill>
              <a:latin typeface="Calibri" pitchFamily="34" charset="0"/>
            </a:endParaRPr>
          </a:p>
        </p:txBody>
      </p:sp>
      <p:sp useBgFill="1">
        <p:nvSpPr>
          <p:cNvPr id="23" name="TextBox 25"/>
          <p:cNvSpPr txBox="1">
            <a:spLocks noChangeArrowheads="1"/>
          </p:cNvSpPr>
          <p:nvPr/>
        </p:nvSpPr>
        <p:spPr bwMode="auto">
          <a:xfrm>
            <a:off x="4662488" y="1644650"/>
            <a:ext cx="2212975"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Elephants</a:t>
            </a:r>
            <a:endParaRPr lang="en-US" sz="1600" dirty="0">
              <a:solidFill>
                <a:srgbClr val="FFFFFF"/>
              </a:solidFill>
              <a:latin typeface="Calibri" pitchFamily="34" charset="0"/>
            </a:endParaRPr>
          </a:p>
        </p:txBody>
      </p:sp>
      <p:sp useBgFill="1">
        <p:nvSpPr>
          <p:cNvPr id="24" name="TextBox 26"/>
          <p:cNvSpPr txBox="1">
            <a:spLocks noChangeArrowheads="1"/>
          </p:cNvSpPr>
          <p:nvPr/>
        </p:nvSpPr>
        <p:spPr bwMode="auto">
          <a:xfrm>
            <a:off x="6902450" y="1644650"/>
            <a:ext cx="2012950"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Chairs</a:t>
            </a:r>
            <a:endParaRPr lang="en-US" sz="1600" dirty="0">
              <a:solidFill>
                <a:srgbClr val="FFFFFF"/>
              </a:solidFill>
              <a:latin typeface="Calibri" pitchFamily="34" charset="0"/>
            </a:endParaRPr>
          </a:p>
        </p:txBody>
      </p:sp>
      <p:graphicFrame>
        <p:nvGraphicFramePr>
          <p:cNvPr id="26" name="Object 29"/>
          <p:cNvGraphicFramePr>
            <a:graphicFrameLocks noChangeAspect="1"/>
          </p:cNvGraphicFramePr>
          <p:nvPr/>
        </p:nvGraphicFramePr>
        <p:xfrm>
          <a:off x="867946" y="5501237"/>
          <a:ext cx="1151354" cy="747163"/>
        </p:xfrm>
        <a:graphic>
          <a:graphicData uri="http://schemas.openxmlformats.org/presentationml/2006/ole">
            <p:oleObj spid="_x0000_s2067466" name="Acrobat Document" r:id="rId12" imgW="5728680" imgH="3856320" progId="AcroExch.Document.7">
              <p:embed/>
            </p:oleObj>
          </a:graphicData>
        </a:graphic>
      </p:graphicFrame>
      <p:graphicFrame>
        <p:nvGraphicFramePr>
          <p:cNvPr id="28" name="Object 30"/>
          <p:cNvGraphicFramePr>
            <a:graphicFrameLocks noChangeAspect="1"/>
          </p:cNvGraphicFramePr>
          <p:nvPr/>
        </p:nvGraphicFramePr>
        <p:xfrm>
          <a:off x="3009900" y="5501237"/>
          <a:ext cx="1151354" cy="747163"/>
        </p:xfrm>
        <a:graphic>
          <a:graphicData uri="http://schemas.openxmlformats.org/presentationml/2006/ole">
            <p:oleObj spid="_x0000_s2067467" name="Acrobat Document" r:id="rId13" imgW="5728680" imgH="3856320" progId="AcroExch.Document.7">
              <p:embed/>
            </p:oleObj>
          </a:graphicData>
        </a:graphic>
      </p:graphicFrame>
      <p:graphicFrame>
        <p:nvGraphicFramePr>
          <p:cNvPr id="31" name="Object 31"/>
          <p:cNvGraphicFramePr>
            <a:graphicFrameLocks noChangeAspect="1"/>
          </p:cNvGraphicFramePr>
          <p:nvPr/>
        </p:nvGraphicFramePr>
        <p:xfrm>
          <a:off x="5181600" y="5501237"/>
          <a:ext cx="1151354" cy="747163"/>
        </p:xfrm>
        <a:graphic>
          <a:graphicData uri="http://schemas.openxmlformats.org/presentationml/2006/ole">
            <p:oleObj spid="_x0000_s2067468" name="Acrobat Document" r:id="rId14" imgW="5728680" imgH="3856320" progId="AcroExch.Document.7">
              <p:embed/>
            </p:oleObj>
          </a:graphicData>
        </a:graphic>
      </p:graphicFrame>
      <p:graphicFrame>
        <p:nvGraphicFramePr>
          <p:cNvPr id="33" name="Object 32"/>
          <p:cNvGraphicFramePr>
            <a:graphicFrameLocks noChangeAspect="1"/>
          </p:cNvGraphicFramePr>
          <p:nvPr/>
        </p:nvGraphicFramePr>
        <p:xfrm>
          <a:off x="7353300" y="5524500"/>
          <a:ext cx="1151354" cy="747163"/>
        </p:xfrm>
        <a:graphic>
          <a:graphicData uri="http://schemas.openxmlformats.org/presentationml/2006/ole">
            <p:oleObj spid="_x0000_s2067469" name="Acrobat Document" r:id="rId15" imgW="5728680" imgH="3856320" progId="AcroExch.Document.7">
              <p:embed/>
            </p:oleObj>
          </a:graphicData>
        </a:graphic>
      </p:graphicFrame>
      <p:sp>
        <p:nvSpPr>
          <p:cNvPr id="39" name="AutoShape 4"/>
          <p:cNvSpPr>
            <a:spLocks noChangeArrowheads="1"/>
          </p:cNvSpPr>
          <p:nvPr/>
        </p:nvSpPr>
        <p:spPr bwMode="auto">
          <a:xfrm rot="5400000">
            <a:off x="12496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0" name="AutoShape 4"/>
          <p:cNvSpPr>
            <a:spLocks noChangeArrowheads="1"/>
          </p:cNvSpPr>
          <p:nvPr/>
        </p:nvSpPr>
        <p:spPr bwMode="auto">
          <a:xfrm rot="5400000">
            <a:off x="1249680" y="51511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1" name="AutoShape 4"/>
          <p:cNvSpPr>
            <a:spLocks noChangeArrowheads="1"/>
          </p:cNvSpPr>
          <p:nvPr/>
        </p:nvSpPr>
        <p:spPr bwMode="auto">
          <a:xfrm rot="5400000">
            <a:off x="33832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2" name="AutoShape 4"/>
          <p:cNvSpPr>
            <a:spLocks noChangeArrowheads="1"/>
          </p:cNvSpPr>
          <p:nvPr/>
        </p:nvSpPr>
        <p:spPr bwMode="auto">
          <a:xfrm rot="5400000">
            <a:off x="3383280"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3" name="AutoShape 4"/>
          <p:cNvSpPr>
            <a:spLocks noChangeArrowheads="1"/>
          </p:cNvSpPr>
          <p:nvPr/>
        </p:nvSpPr>
        <p:spPr bwMode="auto">
          <a:xfrm rot="5400000">
            <a:off x="5585460"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4" name="AutoShape 4"/>
          <p:cNvSpPr>
            <a:spLocks noChangeArrowheads="1"/>
          </p:cNvSpPr>
          <p:nvPr/>
        </p:nvSpPr>
        <p:spPr bwMode="auto">
          <a:xfrm rot="5400000">
            <a:off x="55930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5" name="AutoShape 4"/>
          <p:cNvSpPr>
            <a:spLocks noChangeArrowheads="1"/>
          </p:cNvSpPr>
          <p:nvPr/>
        </p:nvSpPr>
        <p:spPr bwMode="auto">
          <a:xfrm rot="5400000">
            <a:off x="76885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6" name="AutoShape 4"/>
          <p:cNvSpPr>
            <a:spLocks noChangeArrowheads="1"/>
          </p:cNvSpPr>
          <p:nvPr/>
        </p:nvSpPr>
        <p:spPr bwMode="auto">
          <a:xfrm rot="5400000">
            <a:off x="7719059"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6" name="TextBox 35"/>
          <p:cNvSpPr txBox="1"/>
          <p:nvPr/>
        </p:nvSpPr>
        <p:spPr>
          <a:xfrm>
            <a:off x="5599103" y="6519446"/>
            <a:ext cx="3619902"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[Lee, Grosse, Ranganath &amp; Ng, 2009]</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628900" y="4229100"/>
            <a:ext cx="2454275" cy="2041525"/>
            <a:chOff x="606425" y="1917700"/>
            <a:chExt cx="2454275" cy="2041525"/>
          </a:xfrm>
        </p:grpSpPr>
        <p:graphicFrame>
          <p:nvGraphicFramePr>
            <p:cNvPr id="8202" name="Object 104"/>
            <p:cNvGraphicFramePr>
              <a:graphicFrameLocks noChangeAspect="1"/>
            </p:cNvGraphicFramePr>
            <p:nvPr/>
          </p:nvGraphicFramePr>
          <p:xfrm>
            <a:off x="647700" y="2362200"/>
            <a:ext cx="2393950" cy="1597025"/>
          </p:xfrm>
          <a:graphic>
            <a:graphicData uri="http://schemas.openxmlformats.org/presentationml/2006/ole">
              <p:oleObj spid="_x0000_s2068482" name="Acrobat Document" r:id="rId4" imgW="5728680" imgH="3704040" progId="AcroExch.Document.7">
                <p:embed/>
              </p:oleObj>
            </a:graphicData>
          </a:graphic>
        </p:graphicFrame>
        <p:sp useBgFill="1">
          <p:nvSpPr>
            <p:cNvPr id="8215" name="TextBox 31"/>
            <p:cNvSpPr txBox="1">
              <a:spLocks noChangeArrowheads="1"/>
            </p:cNvSpPr>
            <p:nvPr/>
          </p:nvSpPr>
          <p:spPr bwMode="auto">
            <a:xfrm>
              <a:off x="606425" y="19177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Second layer bases learned from 4 object categories.</a:t>
              </a:r>
            </a:p>
          </p:txBody>
        </p:sp>
      </p:grpSp>
      <p:grpSp>
        <p:nvGrpSpPr>
          <p:cNvPr id="3" name="Group 10"/>
          <p:cNvGrpSpPr/>
          <p:nvPr/>
        </p:nvGrpSpPr>
        <p:grpSpPr>
          <a:xfrm>
            <a:off x="-2438400" y="1562100"/>
            <a:ext cx="2454275" cy="2090738"/>
            <a:chOff x="-2657475" y="3898900"/>
            <a:chExt cx="2454275" cy="2090738"/>
          </a:xfrm>
        </p:grpSpPr>
        <p:graphicFrame>
          <p:nvGraphicFramePr>
            <p:cNvPr id="8203" name="Object 105"/>
            <p:cNvGraphicFramePr>
              <a:graphicFrameLocks noChangeAspect="1"/>
            </p:cNvGraphicFramePr>
            <p:nvPr/>
          </p:nvGraphicFramePr>
          <p:xfrm>
            <a:off x="-2524125" y="4394200"/>
            <a:ext cx="2305050" cy="1595438"/>
          </p:xfrm>
          <a:graphic>
            <a:graphicData uri="http://schemas.openxmlformats.org/presentationml/2006/ole">
              <p:oleObj spid="_x0000_s2068483" name="Acrobat Document" r:id="rId5" imgW="5728680" imgH="3843720" progId="AcroExch.Document.7">
                <p:embed/>
              </p:oleObj>
            </a:graphicData>
          </a:graphic>
        </p:graphicFrame>
        <p:sp useBgFill="1">
          <p:nvSpPr>
            <p:cNvPr id="8216" name="TextBox 32"/>
            <p:cNvSpPr txBox="1">
              <a:spLocks noChangeArrowheads="1"/>
            </p:cNvSpPr>
            <p:nvPr/>
          </p:nvSpPr>
          <p:spPr bwMode="auto">
            <a:xfrm>
              <a:off x="-2657475" y="38989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Third layer bases learned from 4 object categories.</a:t>
              </a:r>
            </a:p>
          </p:txBody>
        </p:sp>
      </p:grpSp>
      <p:sp>
        <p:nvSpPr>
          <p:cNvPr id="29" name="Title 28"/>
          <p:cNvSpPr>
            <a:spLocks noGrp="1"/>
          </p:cNvSpPr>
          <p:nvPr>
            <p:ph type="title"/>
          </p:nvPr>
        </p:nvSpPr>
        <p:spPr/>
        <p:txBody>
          <a:bodyPr/>
          <a:lstStyle/>
          <a:p>
            <a:r>
              <a:rPr lang="en-US" dirty="0" smtClean="0"/>
              <a:t>Training on multiple objects</a:t>
            </a:r>
            <a:endParaRPr lang="en-US" dirty="0"/>
          </a:p>
        </p:txBody>
      </p:sp>
      <p:graphicFrame>
        <p:nvGraphicFramePr>
          <p:cNvPr id="1505284" name="Object 4"/>
          <p:cNvGraphicFramePr>
            <a:graphicFrameLocks noChangeAspect="1"/>
          </p:cNvGraphicFramePr>
          <p:nvPr/>
        </p:nvGraphicFramePr>
        <p:xfrm>
          <a:off x="1462088" y="5466671"/>
          <a:ext cx="1150937" cy="747712"/>
        </p:xfrm>
        <a:graphic>
          <a:graphicData uri="http://schemas.openxmlformats.org/presentationml/2006/ole">
            <p:oleObj spid="_x0000_s2068484" name="Acrobat Document" r:id="rId6" imgW="5728680" imgH="3856320" progId="AcroExch.Document.7">
              <p:embed/>
            </p:oleObj>
          </a:graphicData>
        </a:graphic>
      </p:graphicFrame>
      <p:grpSp>
        <p:nvGrpSpPr>
          <p:cNvPr id="4" name="Group 18"/>
          <p:cNvGrpSpPr/>
          <p:nvPr/>
        </p:nvGrpSpPr>
        <p:grpSpPr>
          <a:xfrm>
            <a:off x="876300" y="1278320"/>
            <a:ext cx="2454275" cy="1824038"/>
            <a:chOff x="876300" y="1600200"/>
            <a:chExt cx="2454275" cy="1824038"/>
          </a:xfrm>
        </p:grpSpPr>
        <p:graphicFrame>
          <p:nvGraphicFramePr>
            <p:cNvPr id="15" name="Object 105"/>
            <p:cNvGraphicFramePr>
              <a:graphicFrameLocks noChangeAspect="1"/>
            </p:cNvGraphicFramePr>
            <p:nvPr/>
          </p:nvGraphicFramePr>
          <p:xfrm>
            <a:off x="914400" y="1828800"/>
            <a:ext cx="2305050" cy="1595438"/>
          </p:xfrm>
          <a:graphic>
            <a:graphicData uri="http://schemas.openxmlformats.org/presentationml/2006/ole">
              <p:oleObj spid="_x0000_s2068486" name="Acrobat Document" r:id="rId7" imgW="5728680" imgH="3843720" progId="AcroExch.Document.7">
                <p:embed/>
              </p:oleObj>
            </a:graphicData>
          </a:graphic>
        </p:graphicFrame>
        <p:sp useBgFill="1">
          <p:nvSpPr>
            <p:cNvPr id="17" name="TextBox 32"/>
            <p:cNvSpPr txBox="1">
              <a:spLocks noChangeArrowheads="1"/>
            </p:cNvSpPr>
            <p:nvPr/>
          </p:nvSpPr>
          <p:spPr bwMode="auto">
            <a:xfrm>
              <a:off x="876300" y="16002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grpSp>
        <p:nvGrpSpPr>
          <p:cNvPr id="5" name="Group 17"/>
          <p:cNvGrpSpPr/>
          <p:nvPr/>
        </p:nvGrpSpPr>
        <p:grpSpPr>
          <a:xfrm>
            <a:off x="822325" y="3242583"/>
            <a:ext cx="2454275" cy="1825625"/>
            <a:chOff x="800100" y="3429000"/>
            <a:chExt cx="2454275" cy="1825625"/>
          </a:xfrm>
        </p:grpSpPr>
        <p:graphicFrame>
          <p:nvGraphicFramePr>
            <p:cNvPr id="14" name="Object 104"/>
            <p:cNvGraphicFramePr>
              <a:graphicFrameLocks noChangeAspect="1"/>
            </p:cNvGraphicFramePr>
            <p:nvPr/>
          </p:nvGraphicFramePr>
          <p:xfrm>
            <a:off x="838200" y="3657600"/>
            <a:ext cx="2393950" cy="1597025"/>
          </p:xfrm>
          <a:graphic>
            <a:graphicData uri="http://schemas.openxmlformats.org/presentationml/2006/ole">
              <p:oleObj spid="_x0000_s2068485" name="Acrobat Document" r:id="rId8" imgW="5728680" imgH="3704040" progId="AcroExch.Document.7">
                <p:embed/>
              </p:oleObj>
            </a:graphicData>
          </a:graphic>
        </p:graphicFrame>
        <p:sp useBgFill="1">
          <p:nvSpPr>
            <p:cNvPr id="16" name="TextBox 31"/>
            <p:cNvSpPr txBox="1">
              <a:spLocks noChangeArrowheads="1"/>
            </p:cNvSpPr>
            <p:nvPr/>
          </p:nvSpPr>
          <p:spPr bwMode="auto">
            <a:xfrm>
              <a:off x="800100" y="34290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sp>
        <p:nvSpPr>
          <p:cNvPr id="13" name="AutoShape 4"/>
          <p:cNvSpPr>
            <a:spLocks noChangeArrowheads="1"/>
          </p:cNvSpPr>
          <p:nvPr/>
        </p:nvSpPr>
        <p:spPr bwMode="auto">
          <a:xfrm rot="5400000">
            <a:off x="1843405" y="511710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8206" name="Rectangle 374"/>
          <p:cNvSpPr>
            <a:spLocks noChangeArrowheads="1"/>
          </p:cNvSpPr>
          <p:nvPr/>
        </p:nvSpPr>
        <p:spPr bwMode="auto">
          <a:xfrm>
            <a:off x="342900" y="838200"/>
            <a:ext cx="8115300" cy="400110"/>
          </a:xfrm>
          <a:prstGeom prst="rect">
            <a:avLst/>
          </a:prstGeom>
          <a:noFill/>
          <a:ln w="9525">
            <a:noFill/>
            <a:miter lim="800000"/>
            <a:headEnd/>
            <a:tailEnd/>
          </a:ln>
        </p:spPr>
        <p:txBody>
          <a:bodyPr wrap="square">
            <a:spAutoFit/>
          </a:bodyPr>
          <a:lstStyle/>
          <a:p>
            <a:pPr algn="l">
              <a:spcBef>
                <a:spcPts val="600"/>
              </a:spcBef>
            </a:pPr>
            <a:r>
              <a:rPr lang="en-US" altLang="ko-KR" sz="2000" dirty="0" smtClean="0">
                <a:solidFill>
                  <a:srgbClr val="FFFFFF"/>
                </a:solidFill>
                <a:latin typeface="Calibri" pitchFamily="34" charset="0"/>
                <a:ea typeface="굴림" pitchFamily="34" charset="-127"/>
              </a:rPr>
              <a:t>Features learned by training on 4 classes (cars</a:t>
            </a:r>
            <a:r>
              <a:rPr lang="en-US" altLang="ko-KR" sz="2000" dirty="0">
                <a:solidFill>
                  <a:srgbClr val="FFFFFF"/>
                </a:solidFill>
                <a:latin typeface="Calibri" pitchFamily="34" charset="0"/>
                <a:ea typeface="굴림" pitchFamily="34" charset="-127"/>
              </a:rPr>
              <a:t>, faces, motorbikes, </a:t>
            </a:r>
            <a:r>
              <a:rPr lang="en-US" altLang="ko-KR" sz="2000" dirty="0" smtClean="0">
                <a:solidFill>
                  <a:srgbClr val="FFFFFF"/>
                </a:solidFill>
                <a:latin typeface="Calibri" pitchFamily="34" charset="0"/>
                <a:ea typeface="굴림" pitchFamily="34" charset="-127"/>
              </a:rPr>
              <a:t>airplanes). </a:t>
            </a:r>
          </a:p>
        </p:txBody>
      </p:sp>
      <p:sp>
        <p:nvSpPr>
          <p:cNvPr id="20" name="AutoShape 4"/>
          <p:cNvSpPr>
            <a:spLocks noChangeArrowheads="1"/>
          </p:cNvSpPr>
          <p:nvPr/>
        </p:nvSpPr>
        <p:spPr bwMode="auto">
          <a:xfrm rot="5400000">
            <a:off x="1859280" y="318924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21" name="Rectangle 20"/>
          <p:cNvSpPr/>
          <p:nvPr/>
        </p:nvSpPr>
        <p:spPr>
          <a:xfrm>
            <a:off x="3650280" y="3897603"/>
            <a:ext cx="4572000" cy="369332"/>
          </a:xfrm>
          <a:prstGeom prst="rect">
            <a:avLst/>
          </a:prstGeom>
        </p:spPr>
        <p:txBody>
          <a:bodyPr>
            <a:spAutoFit/>
          </a:bodyPr>
          <a:lstStyle/>
          <a:p>
            <a:pPr algn="l">
              <a:spcBef>
                <a:spcPts val="600"/>
              </a:spcBef>
            </a:pPr>
            <a:r>
              <a:rPr lang="en-US" altLang="ko-KR" dirty="0" smtClean="0">
                <a:solidFill>
                  <a:srgbClr val="FFFFFF"/>
                </a:solidFill>
                <a:latin typeface="Calibri" pitchFamily="34" charset="0"/>
                <a:ea typeface="굴림" pitchFamily="34" charset="-127"/>
              </a:rPr>
              <a:t>Features shared across object classes</a:t>
            </a:r>
          </a:p>
        </p:txBody>
      </p:sp>
      <p:sp>
        <p:nvSpPr>
          <p:cNvPr id="22" name="Rectangle 21"/>
          <p:cNvSpPr/>
          <p:nvPr/>
        </p:nvSpPr>
        <p:spPr>
          <a:xfrm>
            <a:off x="3688685" y="5563736"/>
            <a:ext cx="4572000" cy="369332"/>
          </a:xfrm>
          <a:prstGeom prst="rect">
            <a:avLst/>
          </a:prstGeom>
        </p:spPr>
        <p:txBody>
          <a:bodyPr>
            <a:spAutoFit/>
          </a:bodyPr>
          <a:lstStyle/>
          <a:p>
            <a:pPr algn="l">
              <a:spcBef>
                <a:spcPts val="600"/>
              </a:spcBef>
            </a:pPr>
            <a:r>
              <a:rPr lang="en-US" altLang="ko-KR" dirty="0" smtClean="0">
                <a:solidFill>
                  <a:srgbClr val="FFFFFF"/>
                </a:solidFill>
                <a:latin typeface="Calibri" pitchFamily="34" charset="0"/>
                <a:ea typeface="굴림" pitchFamily="34" charset="-127"/>
              </a:rPr>
              <a:t>Edges</a:t>
            </a:r>
          </a:p>
        </p:txBody>
      </p:sp>
      <p:sp>
        <p:nvSpPr>
          <p:cNvPr id="23" name="Rectangle 22"/>
          <p:cNvSpPr/>
          <p:nvPr/>
        </p:nvSpPr>
        <p:spPr>
          <a:xfrm>
            <a:off x="3727090" y="2169378"/>
            <a:ext cx="2726755" cy="369332"/>
          </a:xfrm>
          <a:prstGeom prst="rect">
            <a:avLst/>
          </a:prstGeom>
        </p:spPr>
        <p:txBody>
          <a:bodyPr wrap="square">
            <a:spAutoFit/>
          </a:bodyPr>
          <a:lstStyle/>
          <a:p>
            <a:pPr algn="l">
              <a:spcBef>
                <a:spcPts val="600"/>
              </a:spcBef>
            </a:pPr>
            <a:r>
              <a:rPr lang="en-US" altLang="ko-KR" dirty="0" smtClean="0">
                <a:solidFill>
                  <a:srgbClr val="FFFFFF"/>
                </a:solidFill>
                <a:latin typeface="Calibri" pitchFamily="34" charset="0"/>
                <a:ea typeface="굴림" pitchFamily="34" charset="-127"/>
              </a:rPr>
              <a:t>Object specific features</a:t>
            </a:r>
          </a:p>
        </p:txBody>
      </p:sp>
      <p:sp>
        <p:nvSpPr>
          <p:cNvPr id="24" name="TextBox 23"/>
          <p:cNvSpPr txBox="1"/>
          <p:nvPr/>
        </p:nvSpPr>
        <p:spPr>
          <a:xfrm>
            <a:off x="5599103" y="6519446"/>
            <a:ext cx="3619902"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[Lee, Grosse, Ranganath &amp; Ng, 2009]</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
          <p:cNvGrpSpPr/>
          <p:nvPr/>
        </p:nvGrpSpPr>
        <p:grpSpPr>
          <a:xfrm>
            <a:off x="-2628900" y="4229100"/>
            <a:ext cx="2454275" cy="2041525"/>
            <a:chOff x="606425" y="1917700"/>
            <a:chExt cx="2454275" cy="2041525"/>
          </a:xfrm>
        </p:grpSpPr>
        <p:graphicFrame>
          <p:nvGraphicFramePr>
            <p:cNvPr id="8202" name="Object 104"/>
            <p:cNvGraphicFramePr>
              <a:graphicFrameLocks noChangeAspect="1"/>
            </p:cNvGraphicFramePr>
            <p:nvPr/>
          </p:nvGraphicFramePr>
          <p:xfrm>
            <a:off x="647700" y="2362200"/>
            <a:ext cx="2393950" cy="1597025"/>
          </p:xfrm>
          <a:graphic>
            <a:graphicData uri="http://schemas.openxmlformats.org/presentationml/2006/ole">
              <p:oleObj spid="_x0000_s2322434" name="Acrobat Document" r:id="rId4" imgW="5728680" imgH="3704040" progId="AcroExch.Document.7">
                <p:embed/>
              </p:oleObj>
            </a:graphicData>
          </a:graphic>
        </p:graphicFrame>
        <p:sp useBgFill="1">
          <p:nvSpPr>
            <p:cNvPr id="8215" name="TextBox 31"/>
            <p:cNvSpPr txBox="1">
              <a:spLocks noChangeArrowheads="1"/>
            </p:cNvSpPr>
            <p:nvPr/>
          </p:nvSpPr>
          <p:spPr bwMode="auto">
            <a:xfrm>
              <a:off x="606425" y="19177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Second layer bases learned from 4 object categories.</a:t>
              </a:r>
            </a:p>
          </p:txBody>
        </p:sp>
      </p:grpSp>
      <p:grpSp>
        <p:nvGrpSpPr>
          <p:cNvPr id="3" name="Group 10"/>
          <p:cNvGrpSpPr/>
          <p:nvPr/>
        </p:nvGrpSpPr>
        <p:grpSpPr>
          <a:xfrm>
            <a:off x="-2438400" y="1562100"/>
            <a:ext cx="2454275" cy="2090738"/>
            <a:chOff x="-2657475" y="3898900"/>
            <a:chExt cx="2454275" cy="2090738"/>
          </a:xfrm>
        </p:grpSpPr>
        <p:graphicFrame>
          <p:nvGraphicFramePr>
            <p:cNvPr id="8203" name="Object 105"/>
            <p:cNvGraphicFramePr>
              <a:graphicFrameLocks noChangeAspect="1"/>
            </p:cNvGraphicFramePr>
            <p:nvPr/>
          </p:nvGraphicFramePr>
          <p:xfrm>
            <a:off x="-2524125" y="4394200"/>
            <a:ext cx="2305050" cy="1595438"/>
          </p:xfrm>
          <a:graphic>
            <a:graphicData uri="http://schemas.openxmlformats.org/presentationml/2006/ole">
              <p:oleObj spid="_x0000_s2322435" name="Acrobat Document" r:id="rId5" imgW="5728680" imgH="3843720" progId="AcroExch.Document.7">
                <p:embed/>
              </p:oleObj>
            </a:graphicData>
          </a:graphic>
        </p:graphicFrame>
        <p:sp useBgFill="1">
          <p:nvSpPr>
            <p:cNvPr id="8216" name="TextBox 32"/>
            <p:cNvSpPr txBox="1">
              <a:spLocks noChangeArrowheads="1"/>
            </p:cNvSpPr>
            <p:nvPr/>
          </p:nvSpPr>
          <p:spPr bwMode="auto">
            <a:xfrm>
              <a:off x="-2657475" y="38989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Third layer bases learned from 4 object categories.</a:t>
              </a:r>
            </a:p>
          </p:txBody>
        </p:sp>
      </p:grpSp>
      <p:sp>
        <p:nvSpPr>
          <p:cNvPr id="29" name="Title 28"/>
          <p:cNvSpPr>
            <a:spLocks noGrp="1"/>
          </p:cNvSpPr>
          <p:nvPr>
            <p:ph type="title"/>
          </p:nvPr>
        </p:nvSpPr>
        <p:spPr/>
        <p:txBody>
          <a:bodyPr/>
          <a:lstStyle/>
          <a:p>
            <a:r>
              <a:rPr lang="en-US" dirty="0" smtClean="0"/>
              <a:t>Training on multiple objects</a:t>
            </a:r>
            <a:endParaRPr lang="en-US" dirty="0"/>
          </a:p>
        </p:txBody>
      </p:sp>
      <p:pic>
        <p:nvPicPr>
          <p:cNvPr id="961548" name="Picture 12" descr="C:\Users\ang\Desktop\Selectivity.png"/>
          <p:cNvPicPr>
            <a:picLocks noChangeAspect="1" noChangeArrowheads="1"/>
          </p:cNvPicPr>
          <p:nvPr/>
        </p:nvPicPr>
        <p:blipFill>
          <a:blip r:embed="rId6" cstate="print"/>
          <a:srcRect/>
          <a:stretch>
            <a:fillRect/>
          </a:stretch>
        </p:blipFill>
        <p:spPr bwMode="auto">
          <a:xfrm>
            <a:off x="4076700" y="2590800"/>
            <a:ext cx="3913187" cy="3178673"/>
          </a:xfrm>
          <a:prstGeom prst="rect">
            <a:avLst/>
          </a:prstGeom>
          <a:noFill/>
        </p:spPr>
      </p:pic>
      <p:sp useBgFill="1">
        <p:nvSpPr>
          <p:cNvPr id="27" name="TextBox 31"/>
          <p:cNvSpPr txBox="1">
            <a:spLocks noChangeArrowheads="1"/>
          </p:cNvSpPr>
          <p:nvPr/>
        </p:nvSpPr>
        <p:spPr bwMode="auto">
          <a:xfrm>
            <a:off x="4419600" y="2057400"/>
            <a:ext cx="3124200" cy="369332"/>
          </a:xfrm>
          <a:prstGeom prst="rect">
            <a:avLst/>
          </a:prstGeom>
          <a:ln w="9525">
            <a:noFill/>
            <a:miter lim="800000"/>
            <a:headEnd/>
            <a:tailEnd/>
          </a:ln>
        </p:spPr>
        <p:txBody>
          <a:bodyPr wrap="square">
            <a:spAutoFit/>
          </a:bodyPr>
          <a:lstStyle/>
          <a:p>
            <a:r>
              <a:rPr lang="en-US" dirty="0" smtClean="0">
                <a:solidFill>
                  <a:srgbClr val="FFFFFF"/>
                </a:solidFill>
                <a:latin typeface="Calibri" pitchFamily="34" charset="0"/>
              </a:rPr>
              <a:t>Plot of </a:t>
            </a:r>
            <a:r>
              <a:rPr lang="en-US" i="1" dirty="0" smtClean="0">
                <a:solidFill>
                  <a:srgbClr val="FFFFFF"/>
                </a:solidFill>
                <a:latin typeface="Calibri" pitchFamily="34" charset="0"/>
              </a:rPr>
              <a:t>H</a:t>
            </a:r>
            <a:r>
              <a:rPr lang="en-US" dirty="0" smtClean="0">
                <a:solidFill>
                  <a:srgbClr val="FFFFFF"/>
                </a:solidFill>
                <a:latin typeface="Calibri" pitchFamily="34" charset="0"/>
              </a:rPr>
              <a:t>(</a:t>
            </a:r>
            <a:r>
              <a:rPr lang="en-US" dirty="0" err="1" smtClean="0">
                <a:solidFill>
                  <a:srgbClr val="FFFFFF"/>
                </a:solidFill>
                <a:latin typeface="Calibri" pitchFamily="34" charset="0"/>
              </a:rPr>
              <a:t>class|neuron</a:t>
            </a:r>
            <a:r>
              <a:rPr lang="en-US" dirty="0" smtClean="0">
                <a:solidFill>
                  <a:srgbClr val="FFFFFF"/>
                </a:solidFill>
                <a:latin typeface="Calibri" pitchFamily="34" charset="0"/>
              </a:rPr>
              <a:t> active)</a:t>
            </a:r>
            <a:endParaRPr lang="en-US" dirty="0">
              <a:solidFill>
                <a:srgbClr val="FFFFFF"/>
              </a:solidFill>
              <a:latin typeface="Calibri" pitchFamily="34" charset="0"/>
            </a:endParaRPr>
          </a:p>
        </p:txBody>
      </p:sp>
      <p:graphicFrame>
        <p:nvGraphicFramePr>
          <p:cNvPr id="1505284" name="Object 4"/>
          <p:cNvGraphicFramePr>
            <a:graphicFrameLocks noChangeAspect="1"/>
          </p:cNvGraphicFramePr>
          <p:nvPr/>
        </p:nvGraphicFramePr>
        <p:xfrm>
          <a:off x="1462088" y="5919788"/>
          <a:ext cx="1150937" cy="747712"/>
        </p:xfrm>
        <a:graphic>
          <a:graphicData uri="http://schemas.openxmlformats.org/presentationml/2006/ole">
            <p:oleObj spid="_x0000_s2322436" name="Acrobat Document" r:id="rId7" imgW="5728680" imgH="3856320" progId="AcroExch.Document.7">
              <p:embed/>
            </p:oleObj>
          </a:graphicData>
        </a:graphic>
      </p:graphicFrame>
      <p:grpSp>
        <p:nvGrpSpPr>
          <p:cNvPr id="4" name="Group 18"/>
          <p:cNvGrpSpPr/>
          <p:nvPr/>
        </p:nvGrpSpPr>
        <p:grpSpPr>
          <a:xfrm>
            <a:off x="876300" y="1757362"/>
            <a:ext cx="2454275" cy="1824038"/>
            <a:chOff x="876300" y="1600200"/>
            <a:chExt cx="2454275" cy="1824038"/>
          </a:xfrm>
        </p:grpSpPr>
        <p:graphicFrame>
          <p:nvGraphicFramePr>
            <p:cNvPr id="15" name="Object 105"/>
            <p:cNvGraphicFramePr>
              <a:graphicFrameLocks noChangeAspect="1"/>
            </p:cNvGraphicFramePr>
            <p:nvPr/>
          </p:nvGraphicFramePr>
          <p:xfrm>
            <a:off x="914400" y="1828800"/>
            <a:ext cx="2305050" cy="1595438"/>
          </p:xfrm>
          <a:graphic>
            <a:graphicData uri="http://schemas.openxmlformats.org/presentationml/2006/ole">
              <p:oleObj spid="_x0000_s2322438" name="Acrobat Document" r:id="rId8" imgW="5728680" imgH="3843720" progId="AcroExch.Document.7">
                <p:embed/>
              </p:oleObj>
            </a:graphicData>
          </a:graphic>
        </p:graphicFrame>
        <p:sp useBgFill="1">
          <p:nvSpPr>
            <p:cNvPr id="17" name="TextBox 32"/>
            <p:cNvSpPr txBox="1">
              <a:spLocks noChangeArrowheads="1"/>
            </p:cNvSpPr>
            <p:nvPr/>
          </p:nvSpPr>
          <p:spPr bwMode="auto">
            <a:xfrm>
              <a:off x="876300" y="16002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grpSp>
        <p:nvGrpSpPr>
          <p:cNvPr id="5" name="Group 17"/>
          <p:cNvGrpSpPr/>
          <p:nvPr/>
        </p:nvGrpSpPr>
        <p:grpSpPr>
          <a:xfrm>
            <a:off x="822325" y="3695700"/>
            <a:ext cx="2454275" cy="1825625"/>
            <a:chOff x="800100" y="3429000"/>
            <a:chExt cx="2454275" cy="1825625"/>
          </a:xfrm>
        </p:grpSpPr>
        <p:graphicFrame>
          <p:nvGraphicFramePr>
            <p:cNvPr id="14" name="Object 104"/>
            <p:cNvGraphicFramePr>
              <a:graphicFrameLocks noChangeAspect="1"/>
            </p:cNvGraphicFramePr>
            <p:nvPr/>
          </p:nvGraphicFramePr>
          <p:xfrm>
            <a:off x="838200" y="3657600"/>
            <a:ext cx="2393950" cy="1597025"/>
          </p:xfrm>
          <a:graphic>
            <a:graphicData uri="http://schemas.openxmlformats.org/presentationml/2006/ole">
              <p:oleObj spid="_x0000_s2322437" name="Acrobat Document" r:id="rId9" imgW="5728680" imgH="3704040" progId="AcroExch.Document.7">
                <p:embed/>
              </p:oleObj>
            </a:graphicData>
          </a:graphic>
        </p:graphicFrame>
        <p:sp useBgFill="1">
          <p:nvSpPr>
            <p:cNvPr id="16" name="TextBox 31"/>
            <p:cNvSpPr txBox="1">
              <a:spLocks noChangeArrowheads="1"/>
            </p:cNvSpPr>
            <p:nvPr/>
          </p:nvSpPr>
          <p:spPr bwMode="auto">
            <a:xfrm>
              <a:off x="800100" y="34290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sp>
        <p:nvSpPr>
          <p:cNvPr id="13" name="AutoShape 4"/>
          <p:cNvSpPr>
            <a:spLocks noChangeArrowheads="1"/>
          </p:cNvSpPr>
          <p:nvPr/>
        </p:nvSpPr>
        <p:spPr bwMode="auto">
          <a:xfrm rot="5400000">
            <a:off x="1843405" y="55702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8206" name="Rectangle 374"/>
          <p:cNvSpPr>
            <a:spLocks noChangeArrowheads="1"/>
          </p:cNvSpPr>
          <p:nvPr/>
        </p:nvSpPr>
        <p:spPr bwMode="auto">
          <a:xfrm>
            <a:off x="342900" y="838200"/>
            <a:ext cx="8115300" cy="1077218"/>
          </a:xfrm>
          <a:prstGeom prst="rect">
            <a:avLst/>
          </a:prstGeom>
          <a:noFill/>
          <a:ln w="9525">
            <a:noFill/>
            <a:miter lim="800000"/>
            <a:headEnd/>
            <a:tailEnd/>
          </a:ln>
        </p:spPr>
        <p:txBody>
          <a:bodyPr wrap="square">
            <a:spAutoFit/>
          </a:bodyPr>
          <a:lstStyle/>
          <a:p>
            <a:pPr algn="l">
              <a:spcBef>
                <a:spcPts val="600"/>
              </a:spcBef>
            </a:pPr>
            <a:r>
              <a:rPr lang="en-US" altLang="ko-KR" dirty="0">
                <a:solidFill>
                  <a:srgbClr val="FFFFFF"/>
                </a:solidFill>
                <a:latin typeface="Calibri" pitchFamily="34" charset="0"/>
                <a:ea typeface="굴림" pitchFamily="34" charset="-127"/>
              </a:rPr>
              <a:t>Trained </a:t>
            </a:r>
            <a:r>
              <a:rPr lang="en-US" altLang="ko-KR" dirty="0" smtClean="0">
                <a:solidFill>
                  <a:srgbClr val="FFFFFF"/>
                </a:solidFill>
                <a:latin typeface="Calibri" pitchFamily="34" charset="0"/>
                <a:ea typeface="굴림" pitchFamily="34" charset="-127"/>
              </a:rPr>
              <a:t>on 4 classes (cars</a:t>
            </a:r>
            <a:r>
              <a:rPr lang="en-US" altLang="ko-KR" dirty="0">
                <a:solidFill>
                  <a:srgbClr val="FFFFFF"/>
                </a:solidFill>
                <a:latin typeface="Calibri" pitchFamily="34" charset="0"/>
                <a:ea typeface="굴림" pitchFamily="34" charset="-127"/>
              </a:rPr>
              <a:t>, faces, motorbikes, </a:t>
            </a:r>
            <a:r>
              <a:rPr lang="en-US" altLang="ko-KR" dirty="0" smtClean="0">
                <a:solidFill>
                  <a:srgbClr val="FFFFFF"/>
                </a:solidFill>
                <a:latin typeface="Calibri" pitchFamily="34" charset="0"/>
                <a:ea typeface="굴림" pitchFamily="34" charset="-127"/>
              </a:rPr>
              <a:t>airplanes). </a:t>
            </a:r>
          </a:p>
          <a:p>
            <a:pPr algn="l">
              <a:spcBef>
                <a:spcPts val="600"/>
              </a:spcBef>
            </a:pPr>
            <a:r>
              <a:rPr lang="en-US" altLang="ko-KR" dirty="0" smtClean="0">
                <a:solidFill>
                  <a:srgbClr val="FFFFFF"/>
                </a:solidFill>
                <a:latin typeface="Calibri" pitchFamily="34" charset="0"/>
                <a:ea typeface="굴림" pitchFamily="34" charset="-127"/>
              </a:rPr>
              <a:t>Second layer: Shared-features and object-specific features.</a:t>
            </a:r>
          </a:p>
          <a:p>
            <a:pPr algn="l">
              <a:spcBef>
                <a:spcPts val="600"/>
              </a:spcBef>
            </a:pPr>
            <a:r>
              <a:rPr lang="en-US" altLang="ko-KR" dirty="0" smtClean="0">
                <a:solidFill>
                  <a:srgbClr val="FFFFFF"/>
                </a:solidFill>
                <a:latin typeface="Calibri" pitchFamily="34" charset="0"/>
                <a:ea typeface="굴림" pitchFamily="34" charset="-127"/>
              </a:rPr>
              <a:t>Third layer: More specific features. </a:t>
            </a:r>
            <a:endParaRPr lang="en-US" altLang="ko-KR" dirty="0">
              <a:solidFill>
                <a:srgbClr val="FFFFFF"/>
              </a:solidFill>
              <a:latin typeface="Calibri" pitchFamily="34" charset="0"/>
              <a:ea typeface="굴림" pitchFamily="34" charset="-127"/>
            </a:endParaRPr>
          </a:p>
        </p:txBody>
      </p:sp>
      <p:sp>
        <p:nvSpPr>
          <p:cNvPr id="20" name="AutoShape 4"/>
          <p:cNvSpPr>
            <a:spLocks noChangeArrowheads="1"/>
          </p:cNvSpPr>
          <p:nvPr/>
        </p:nvSpPr>
        <p:spPr bwMode="auto">
          <a:xfrm rot="5400000">
            <a:off x="1859280" y="3642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91" name="Picture 7"/>
          <p:cNvPicPr>
            <a:picLocks noChangeAspect="1" noChangeArrowheads="1"/>
          </p:cNvPicPr>
          <p:nvPr/>
        </p:nvPicPr>
        <p:blipFill>
          <a:blip r:embed="rId3" cstate="print"/>
          <a:srcRect/>
          <a:stretch>
            <a:fillRect/>
          </a:stretch>
        </p:blipFill>
        <p:spPr bwMode="auto">
          <a:xfrm>
            <a:off x="1714500" y="2057400"/>
            <a:ext cx="7162800" cy="3429000"/>
          </a:xfrm>
          <a:prstGeom prst="rect">
            <a:avLst/>
          </a:prstGeom>
          <a:noFill/>
          <a:ln w="9525">
            <a:noFill/>
            <a:miter lim="800000"/>
            <a:headEnd/>
            <a:tailEnd/>
          </a:ln>
        </p:spPr>
      </p:pic>
      <p:sp>
        <p:nvSpPr>
          <p:cNvPr id="16392" name="TextBox 14"/>
          <p:cNvSpPr txBox="1">
            <a:spLocks noChangeArrowheads="1"/>
          </p:cNvSpPr>
          <p:nvPr/>
        </p:nvSpPr>
        <p:spPr bwMode="auto">
          <a:xfrm>
            <a:off x="152400" y="2362200"/>
            <a:ext cx="1258550" cy="338554"/>
          </a:xfrm>
          <a:prstGeom prst="rect">
            <a:avLst/>
          </a:prstGeom>
          <a:noFill/>
          <a:ln w="9525">
            <a:noFill/>
            <a:miter lim="800000"/>
            <a:headEnd/>
            <a:tailEnd/>
          </a:ln>
        </p:spPr>
        <p:txBody>
          <a:bodyPr wrap="none">
            <a:spAutoFit/>
          </a:bodyPr>
          <a:lstStyle/>
          <a:p>
            <a:r>
              <a:rPr lang="en-US" sz="1600" dirty="0">
                <a:solidFill>
                  <a:srgbClr val="FFFFFF"/>
                </a:solidFill>
                <a:latin typeface="Calibri" pitchFamily="34" charset="0"/>
              </a:rPr>
              <a:t>Input images</a:t>
            </a:r>
          </a:p>
        </p:txBody>
      </p:sp>
      <p:sp>
        <p:nvSpPr>
          <p:cNvPr id="16393" name="TextBox 15"/>
          <p:cNvSpPr txBox="1">
            <a:spLocks noChangeArrowheads="1"/>
          </p:cNvSpPr>
          <p:nvPr/>
        </p:nvSpPr>
        <p:spPr bwMode="auto">
          <a:xfrm>
            <a:off x="152400" y="3276600"/>
            <a:ext cx="1638300" cy="1138773"/>
          </a:xfrm>
          <a:prstGeom prst="rect">
            <a:avLst/>
          </a:prstGeom>
          <a:noFill/>
          <a:ln w="9525">
            <a:noFill/>
            <a:miter lim="800000"/>
            <a:headEnd/>
            <a:tailEnd/>
          </a:ln>
        </p:spPr>
        <p:txBody>
          <a:bodyPr wrap="square">
            <a:spAutoFit/>
          </a:bodyPr>
          <a:lstStyle/>
          <a:p>
            <a:pPr algn="l">
              <a:spcBef>
                <a:spcPts val="0"/>
              </a:spcBef>
            </a:pPr>
            <a:r>
              <a:rPr lang="en-US" sz="1600" dirty="0">
                <a:solidFill>
                  <a:srgbClr val="FFFFFF"/>
                </a:solidFill>
                <a:latin typeface="Calibri" pitchFamily="34" charset="0"/>
              </a:rPr>
              <a:t>Samples from </a:t>
            </a:r>
          </a:p>
          <a:p>
            <a:pPr algn="l">
              <a:spcBef>
                <a:spcPts val="0"/>
              </a:spcBef>
            </a:pPr>
            <a:r>
              <a:rPr lang="en-US" sz="1600" dirty="0" smtClean="0">
                <a:solidFill>
                  <a:srgbClr val="FFFFFF"/>
                </a:solidFill>
                <a:latin typeface="Calibri" pitchFamily="34" charset="0"/>
              </a:rPr>
              <a:t>feedforward </a:t>
            </a:r>
          </a:p>
          <a:p>
            <a:pPr algn="l">
              <a:spcBef>
                <a:spcPts val="0"/>
              </a:spcBef>
            </a:pPr>
            <a:r>
              <a:rPr lang="en-US" sz="1600" dirty="0" smtClean="0">
                <a:solidFill>
                  <a:srgbClr val="FFFFFF"/>
                </a:solidFill>
                <a:latin typeface="Calibri" pitchFamily="34" charset="0"/>
              </a:rPr>
              <a:t>Inference (control</a:t>
            </a:r>
            <a:r>
              <a:rPr lang="en-US" sz="2000" dirty="0" smtClean="0">
                <a:solidFill>
                  <a:srgbClr val="FFFFFF"/>
                </a:solidFill>
                <a:latin typeface="Calibri" pitchFamily="34" charset="0"/>
              </a:rPr>
              <a:t>)</a:t>
            </a:r>
            <a:endParaRPr lang="en-US" dirty="0" smtClean="0">
              <a:solidFill>
                <a:srgbClr val="FFFFFF"/>
              </a:solidFill>
            </a:endParaRPr>
          </a:p>
        </p:txBody>
      </p:sp>
      <p:sp>
        <p:nvSpPr>
          <p:cNvPr id="16394" name="TextBox 16"/>
          <p:cNvSpPr txBox="1">
            <a:spLocks noChangeArrowheads="1"/>
          </p:cNvSpPr>
          <p:nvPr/>
        </p:nvSpPr>
        <p:spPr bwMode="auto">
          <a:xfrm>
            <a:off x="190500" y="4495800"/>
            <a:ext cx="1373966" cy="830997"/>
          </a:xfrm>
          <a:prstGeom prst="rect">
            <a:avLst/>
          </a:prstGeom>
          <a:noFill/>
          <a:ln w="9525">
            <a:noFill/>
            <a:miter lim="800000"/>
            <a:headEnd/>
            <a:tailEnd/>
          </a:ln>
        </p:spPr>
        <p:txBody>
          <a:bodyPr wrap="none">
            <a:spAutoFit/>
          </a:bodyPr>
          <a:lstStyle/>
          <a:p>
            <a:pPr algn="l">
              <a:spcBef>
                <a:spcPts val="0"/>
              </a:spcBef>
            </a:pPr>
            <a:r>
              <a:rPr lang="en-US" sz="1600" dirty="0">
                <a:solidFill>
                  <a:srgbClr val="FFFFFF"/>
                </a:solidFill>
                <a:latin typeface="Calibri" pitchFamily="34" charset="0"/>
              </a:rPr>
              <a:t>Samples from </a:t>
            </a:r>
          </a:p>
          <a:p>
            <a:pPr algn="l">
              <a:spcBef>
                <a:spcPts val="0"/>
              </a:spcBef>
            </a:pPr>
            <a:r>
              <a:rPr lang="en-US" sz="1600" dirty="0">
                <a:solidFill>
                  <a:srgbClr val="FFFFFF"/>
                </a:solidFill>
                <a:latin typeface="Calibri" pitchFamily="34" charset="0"/>
              </a:rPr>
              <a:t>Full posterior</a:t>
            </a:r>
          </a:p>
          <a:p>
            <a:pPr algn="l">
              <a:spcBef>
                <a:spcPts val="0"/>
              </a:spcBef>
            </a:pPr>
            <a:r>
              <a:rPr lang="en-US" sz="1600" dirty="0">
                <a:solidFill>
                  <a:srgbClr val="FFFFFF"/>
                </a:solidFill>
                <a:latin typeface="Calibri" pitchFamily="34" charset="0"/>
              </a:rPr>
              <a:t>inference </a:t>
            </a:r>
          </a:p>
        </p:txBody>
      </p:sp>
      <p:sp>
        <p:nvSpPr>
          <p:cNvPr id="11" name="Title 10"/>
          <p:cNvSpPr>
            <a:spLocks noGrp="1"/>
          </p:cNvSpPr>
          <p:nvPr>
            <p:ph type="title"/>
          </p:nvPr>
        </p:nvSpPr>
        <p:spPr/>
        <p:txBody>
          <a:bodyPr/>
          <a:lstStyle/>
          <a:p>
            <a:r>
              <a:rPr lang="en-US" dirty="0" smtClean="0"/>
              <a:t>Hierarchical probabilistic inference</a:t>
            </a:r>
            <a:endParaRPr lang="en-US" dirty="0"/>
          </a:p>
        </p:txBody>
      </p:sp>
      <p:sp>
        <p:nvSpPr>
          <p:cNvPr id="12" name="Rectangle 11"/>
          <p:cNvSpPr/>
          <p:nvPr/>
        </p:nvSpPr>
        <p:spPr>
          <a:xfrm>
            <a:off x="266700" y="952500"/>
            <a:ext cx="8686800" cy="707886"/>
          </a:xfrm>
          <a:prstGeom prst="rect">
            <a:avLst/>
          </a:prstGeom>
        </p:spPr>
        <p:txBody>
          <a:bodyPr wrap="square">
            <a:spAutoFit/>
          </a:bodyPr>
          <a:lstStyle/>
          <a:p>
            <a:pPr algn="l">
              <a:spcBef>
                <a:spcPts val="0"/>
              </a:spcBef>
            </a:pPr>
            <a:r>
              <a:rPr lang="en-US" sz="2000" dirty="0" smtClean="0">
                <a:solidFill>
                  <a:srgbClr val="FFFFFF"/>
                </a:solidFill>
              </a:rPr>
              <a:t>Generating posterior samples from faces by “filling in” experiments</a:t>
            </a:r>
          </a:p>
          <a:p>
            <a:pPr algn="l">
              <a:spcBef>
                <a:spcPts val="0"/>
              </a:spcBef>
            </a:pPr>
            <a:r>
              <a:rPr lang="en-US" sz="2000" dirty="0" smtClean="0">
                <a:solidFill>
                  <a:srgbClr val="FFFFFF"/>
                </a:solidFill>
              </a:rPr>
              <a:t>(cf. Lee and Mumford, 2003).  Combine bottom-up and top-down inference.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38" name="Straight Arrow Connector 37"/>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40" name="Minus 39"/>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Minus 42"/>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Plus 43"/>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5" name="Plus 44"/>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6" name="Plus 45"/>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7" name="Plus 46"/>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5"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0020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p:bldP spid="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Machine learning applications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11382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p:txBody>
          <a:bodyPr/>
          <a:lstStyle/>
          <a:p>
            <a:pPr eaLnBrk="1" hangingPunct="1"/>
            <a:r>
              <a:rPr lang="en-US" dirty="0" smtClean="0">
                <a:solidFill>
                  <a:schemeClr val="bg1"/>
                </a:solidFill>
              </a:rPr>
              <a:t>Traditional machine learning</a:t>
            </a:r>
          </a:p>
        </p:txBody>
      </p:sp>
      <p:pic>
        <p:nvPicPr>
          <p:cNvPr id="57349" name="Picture 5"/>
          <p:cNvPicPr>
            <a:picLocks noChangeAspect="1" noChangeArrowheads="1"/>
          </p:cNvPicPr>
          <p:nvPr/>
        </p:nvPicPr>
        <p:blipFill>
          <a:blip r:embed="rId3" cstate="print"/>
          <a:srcRect t="25484"/>
          <a:stretch>
            <a:fillRect/>
          </a:stretch>
        </p:blipFill>
        <p:spPr bwMode="auto">
          <a:xfrm>
            <a:off x="1177925" y="1360488"/>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2317750"/>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2362200"/>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1298575"/>
            <a:ext cx="1304925" cy="798513"/>
          </a:xfrm>
          <a:prstGeom prst="rect">
            <a:avLst/>
          </a:prstGeom>
          <a:noFill/>
          <a:ln w="12700" algn="ctr">
            <a:noFill/>
            <a:miter lim="800000"/>
            <a:headEnd/>
            <a:tailEnd/>
          </a:ln>
        </p:spPr>
      </p:pic>
      <p:pic>
        <p:nvPicPr>
          <p:cNvPr id="57353" name="Picture 9"/>
          <p:cNvPicPr>
            <a:picLocks noChangeAspect="1" noChangeArrowheads="1"/>
          </p:cNvPicPr>
          <p:nvPr/>
        </p:nvPicPr>
        <p:blipFill>
          <a:blip r:embed="rId7" cstate="print"/>
          <a:srcRect/>
          <a:stretch>
            <a:fillRect/>
          </a:stretch>
        </p:blipFill>
        <p:spPr bwMode="auto">
          <a:xfrm>
            <a:off x="1162050" y="3511550"/>
            <a:ext cx="1409700" cy="790575"/>
          </a:xfrm>
          <a:prstGeom prst="rect">
            <a:avLst/>
          </a:prstGeom>
          <a:noFill/>
          <a:ln w="12700" algn="ctr">
            <a:noFill/>
            <a:miter lim="800000"/>
            <a:headEnd/>
            <a:tailEnd/>
          </a:ln>
        </p:spPr>
      </p:pic>
      <p:pic>
        <p:nvPicPr>
          <p:cNvPr id="57354" name="Picture 10"/>
          <p:cNvPicPr>
            <a:picLocks noChangeAspect="1" noChangeArrowheads="1"/>
          </p:cNvPicPr>
          <p:nvPr/>
        </p:nvPicPr>
        <p:blipFill>
          <a:blip r:embed="rId8" cstate="print"/>
          <a:srcRect/>
          <a:stretch>
            <a:fillRect/>
          </a:stretch>
        </p:blipFill>
        <p:spPr bwMode="auto">
          <a:xfrm>
            <a:off x="2794000" y="3529013"/>
            <a:ext cx="1171575" cy="704850"/>
          </a:xfrm>
          <a:prstGeom prst="rect">
            <a:avLst/>
          </a:prstGeom>
          <a:noFill/>
          <a:ln w="12700" algn="ctr">
            <a:noFill/>
            <a:miter lim="800000"/>
            <a:headEnd/>
            <a:tailEnd/>
          </a:ln>
        </p:spPr>
      </p:pic>
      <p:pic>
        <p:nvPicPr>
          <p:cNvPr id="57355" name="Picture 11"/>
          <p:cNvPicPr>
            <a:picLocks noChangeAspect="1" noChangeArrowheads="1"/>
          </p:cNvPicPr>
          <p:nvPr/>
        </p:nvPicPr>
        <p:blipFill>
          <a:blip r:embed="rId9" cstate="print"/>
          <a:srcRect/>
          <a:stretch>
            <a:fillRect/>
          </a:stretch>
        </p:blipFill>
        <p:spPr bwMode="auto">
          <a:xfrm>
            <a:off x="6635750" y="2486025"/>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10" cstate="print"/>
          <a:srcRect/>
          <a:stretch>
            <a:fillRect/>
          </a:stretch>
        </p:blipFill>
        <p:spPr bwMode="auto">
          <a:xfrm>
            <a:off x="6677025" y="1384300"/>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11" cstate="print"/>
          <a:srcRect/>
          <a:stretch>
            <a:fillRect/>
          </a:stretch>
        </p:blipFill>
        <p:spPr bwMode="auto">
          <a:xfrm>
            <a:off x="5159375" y="2498725"/>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2" cstate="print"/>
          <a:srcRect/>
          <a:stretch>
            <a:fillRect/>
          </a:stretch>
        </p:blipFill>
        <p:spPr bwMode="auto">
          <a:xfrm>
            <a:off x="5208588" y="1281113"/>
            <a:ext cx="1238250" cy="981075"/>
          </a:xfrm>
          <a:prstGeom prst="rect">
            <a:avLst/>
          </a:prstGeom>
          <a:noFill/>
          <a:ln w="12700" algn="ctr">
            <a:noFill/>
            <a:miter lim="800000"/>
            <a:headEnd/>
            <a:tailEnd/>
          </a:ln>
        </p:spPr>
      </p:pic>
      <p:pic>
        <p:nvPicPr>
          <p:cNvPr id="57359" name="Picture 15"/>
          <p:cNvPicPr>
            <a:picLocks noChangeAspect="1" noChangeArrowheads="1"/>
          </p:cNvPicPr>
          <p:nvPr/>
        </p:nvPicPr>
        <p:blipFill>
          <a:blip r:embed="rId13" cstate="print"/>
          <a:srcRect/>
          <a:stretch>
            <a:fillRect/>
          </a:stretch>
        </p:blipFill>
        <p:spPr bwMode="auto">
          <a:xfrm>
            <a:off x="5127625" y="3336925"/>
            <a:ext cx="1362075" cy="1019175"/>
          </a:xfrm>
          <a:prstGeom prst="rect">
            <a:avLst/>
          </a:prstGeom>
          <a:noFill/>
          <a:ln w="12700" algn="ctr">
            <a:noFill/>
            <a:miter lim="800000"/>
            <a:headEnd/>
            <a:tailEnd/>
          </a:ln>
        </p:spPr>
      </p:pic>
      <p:pic>
        <p:nvPicPr>
          <p:cNvPr id="57360" name="Picture 16"/>
          <p:cNvPicPr>
            <a:picLocks noChangeAspect="1" noChangeArrowheads="1"/>
          </p:cNvPicPr>
          <p:nvPr/>
        </p:nvPicPr>
        <p:blipFill>
          <a:blip r:embed="rId14" cstate="print"/>
          <a:srcRect/>
          <a:stretch>
            <a:fillRect/>
          </a:stretch>
        </p:blipFill>
        <p:spPr bwMode="auto">
          <a:xfrm>
            <a:off x="6637338" y="3311525"/>
            <a:ext cx="1428750" cy="1076325"/>
          </a:xfrm>
          <a:prstGeom prst="rect">
            <a:avLst/>
          </a:prstGeom>
          <a:noFill/>
          <a:ln w="12700" algn="ctr">
            <a:noFill/>
            <a:miter lim="800000"/>
            <a:headEnd/>
            <a:tailEnd/>
          </a:ln>
        </p:spPr>
      </p:pic>
      <p:grpSp>
        <p:nvGrpSpPr>
          <p:cNvPr id="2" name="Group 17"/>
          <p:cNvGrpSpPr>
            <a:grpSpLocks/>
          </p:cNvGrpSpPr>
          <p:nvPr/>
        </p:nvGrpSpPr>
        <p:grpSpPr bwMode="auto">
          <a:xfrm>
            <a:off x="2468563" y="5675313"/>
            <a:ext cx="2947987" cy="885825"/>
            <a:chOff x="1555" y="3575"/>
            <a:chExt cx="1857" cy="558"/>
          </a:xfrm>
        </p:grpSpPr>
        <p:pic>
          <p:nvPicPr>
            <p:cNvPr id="57364" name="Picture 18"/>
            <p:cNvPicPr>
              <a:picLocks noChangeAspect="1" noChangeArrowheads="1"/>
            </p:cNvPicPr>
            <p:nvPr/>
          </p:nvPicPr>
          <p:blipFill>
            <a:blip r:embed="rId15" cstate="print"/>
            <a:srcRect/>
            <a:stretch>
              <a:fillRect/>
            </a:stretch>
          </p:blipFill>
          <p:spPr bwMode="auto">
            <a:xfrm>
              <a:off x="2668" y="3575"/>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2320925" y="4492625"/>
            <a:ext cx="666750" cy="366713"/>
          </a:xfrm>
          <a:prstGeom prst="rect">
            <a:avLst/>
          </a:prstGeom>
          <a:noFill/>
          <a:ln w="12700" algn="ctr">
            <a:noFill/>
            <a:miter lim="800000"/>
            <a:headEnd/>
            <a:tailEnd/>
          </a:ln>
        </p:spPr>
        <p:txBody>
          <a:bodyPr wrap="none">
            <a:spAutoFit/>
          </a:bodyPr>
          <a:lstStyle/>
          <a:p>
            <a:pPr algn="l">
              <a:spcBef>
                <a:spcPct val="0"/>
              </a:spcBef>
            </a:pPr>
            <a:r>
              <a:rPr lang="en-US">
                <a:solidFill>
                  <a:srgbClr val="000000"/>
                </a:solidFill>
                <a:latin typeface="Arial" charset="0"/>
              </a:rPr>
              <a:t>Cars</a:t>
            </a:r>
          </a:p>
        </p:txBody>
      </p:sp>
      <p:sp>
        <p:nvSpPr>
          <p:cNvPr id="57363" name="Text Box 21"/>
          <p:cNvSpPr txBox="1">
            <a:spLocks noChangeArrowheads="1"/>
          </p:cNvSpPr>
          <p:nvPr/>
        </p:nvSpPr>
        <p:spPr bwMode="auto">
          <a:xfrm>
            <a:off x="6035675" y="4541838"/>
            <a:ext cx="1403350" cy="366712"/>
          </a:xfrm>
          <a:prstGeom prst="rect">
            <a:avLst/>
          </a:prstGeom>
          <a:noFill/>
          <a:ln w="12700" algn="ctr">
            <a:noFill/>
            <a:miter lim="800000"/>
            <a:headEnd/>
            <a:tailEnd/>
          </a:ln>
        </p:spPr>
        <p:txBody>
          <a:bodyPr wrap="none">
            <a:spAutoFit/>
          </a:bodyPr>
          <a:lstStyle/>
          <a:p>
            <a:pPr algn="l">
              <a:spcBef>
                <a:spcPct val="0"/>
              </a:spcBef>
            </a:pPr>
            <a:r>
              <a:rPr lang="en-US">
                <a:solidFill>
                  <a:srgbClr val="000000"/>
                </a:solidFill>
                <a:latin typeface="Arial" charset="0"/>
              </a:rPr>
              <a:t>Motorcycles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Rectangle 4"/>
          <p:cNvSpPr>
            <a:spLocks noChangeArrowheads="1"/>
          </p:cNvSpPr>
          <p:nvPr/>
        </p:nvSpPr>
        <p:spPr bwMode="auto">
          <a:xfrm>
            <a:off x="1095465" y="943258"/>
            <a:ext cx="5943600" cy="34747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396" name="Picture 5"/>
          <p:cNvPicPr>
            <a:picLocks noChangeAspect="1" noChangeArrowheads="1"/>
          </p:cNvPicPr>
          <p:nvPr/>
        </p:nvPicPr>
        <p:blipFill>
          <a:blip r:embed="rId3" cstate="print"/>
          <a:srcRect/>
          <a:stretch>
            <a:fillRect/>
          </a:stretch>
        </p:blipFill>
        <p:spPr bwMode="auto">
          <a:xfrm>
            <a:off x="1619250" y="1344895"/>
            <a:ext cx="1428750" cy="800100"/>
          </a:xfrm>
          <a:prstGeom prst="rect">
            <a:avLst/>
          </a:prstGeom>
          <a:noFill/>
          <a:ln w="12700" algn="ctr">
            <a:noFill/>
            <a:miter lim="800000"/>
            <a:headEnd/>
            <a:tailEnd/>
          </a:ln>
        </p:spPr>
      </p:pic>
      <p:pic>
        <p:nvPicPr>
          <p:cNvPr id="59397" name="Picture 6"/>
          <p:cNvPicPr>
            <a:picLocks noChangeAspect="1" noChangeArrowheads="1"/>
          </p:cNvPicPr>
          <p:nvPr/>
        </p:nvPicPr>
        <p:blipFill>
          <a:blip r:embed="rId4" cstate="print"/>
          <a:srcRect/>
          <a:stretch>
            <a:fillRect/>
          </a:stretch>
        </p:blipFill>
        <p:spPr bwMode="auto">
          <a:xfrm>
            <a:off x="5146675" y="1373470"/>
            <a:ext cx="1362075" cy="1019175"/>
          </a:xfrm>
          <a:prstGeom prst="rect">
            <a:avLst/>
          </a:prstGeom>
          <a:noFill/>
          <a:ln w="12700" algn="ctr">
            <a:noFill/>
            <a:miter lim="800000"/>
            <a:headEnd/>
            <a:tailEnd/>
          </a:ln>
        </p:spPr>
      </p:pic>
      <p:pic>
        <p:nvPicPr>
          <p:cNvPr id="59398" name="Picture 8"/>
          <p:cNvPicPr>
            <a:picLocks noChangeAspect="1" noChangeArrowheads="1"/>
          </p:cNvPicPr>
          <p:nvPr/>
        </p:nvPicPr>
        <p:blipFill>
          <a:blip r:embed="rId5" cstate="print"/>
          <a:srcRect/>
          <a:stretch>
            <a:fillRect/>
          </a:stretch>
        </p:blipFill>
        <p:spPr bwMode="auto">
          <a:xfrm>
            <a:off x="5154613" y="2606958"/>
            <a:ext cx="1362075" cy="1019175"/>
          </a:xfrm>
          <a:prstGeom prst="rect">
            <a:avLst/>
          </a:prstGeom>
          <a:noFill/>
          <a:ln w="12700" algn="ctr">
            <a:noFill/>
            <a:miter lim="800000"/>
            <a:headEnd/>
            <a:tailEnd/>
          </a:ln>
        </p:spPr>
      </p:pic>
      <p:pic>
        <p:nvPicPr>
          <p:cNvPr id="59399" name="Picture 9"/>
          <p:cNvPicPr>
            <a:picLocks noChangeAspect="1" noChangeArrowheads="1"/>
          </p:cNvPicPr>
          <p:nvPr/>
        </p:nvPicPr>
        <p:blipFill>
          <a:blip r:embed="rId6" cstate="print"/>
          <a:srcRect/>
          <a:stretch>
            <a:fillRect/>
          </a:stretch>
        </p:blipFill>
        <p:spPr bwMode="auto">
          <a:xfrm>
            <a:off x="3381375" y="2549808"/>
            <a:ext cx="1428750" cy="1076325"/>
          </a:xfrm>
          <a:prstGeom prst="rect">
            <a:avLst/>
          </a:prstGeom>
          <a:noFill/>
          <a:ln w="12700" algn="ctr">
            <a:noFill/>
            <a:miter lim="800000"/>
            <a:headEnd/>
            <a:tailEnd/>
          </a:ln>
        </p:spPr>
      </p:pic>
      <p:sp>
        <p:nvSpPr>
          <p:cNvPr id="59400" name="Text Box 10"/>
          <p:cNvSpPr txBox="1">
            <a:spLocks noChangeArrowheads="1"/>
          </p:cNvSpPr>
          <p:nvPr/>
        </p:nvSpPr>
        <p:spPr bwMode="auto">
          <a:xfrm>
            <a:off x="3304635" y="3886905"/>
            <a:ext cx="1800493"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Unlabeled data</a:t>
            </a:r>
            <a:endParaRPr lang="en-US" dirty="0">
              <a:solidFill>
                <a:srgbClr val="000000"/>
              </a:solidFill>
              <a:latin typeface="Arial" charset="0"/>
            </a:endParaRPr>
          </a:p>
        </p:txBody>
      </p:sp>
      <p:pic>
        <p:nvPicPr>
          <p:cNvPr id="59401" name="Picture 11"/>
          <p:cNvPicPr>
            <a:picLocks noChangeAspect="1" noChangeArrowheads="1"/>
          </p:cNvPicPr>
          <p:nvPr/>
        </p:nvPicPr>
        <p:blipFill>
          <a:blip r:embed="rId7" cstate="print"/>
          <a:srcRect/>
          <a:stretch>
            <a:fillRect/>
          </a:stretch>
        </p:blipFill>
        <p:spPr bwMode="auto">
          <a:xfrm>
            <a:off x="1574800" y="2587908"/>
            <a:ext cx="1414463" cy="1057275"/>
          </a:xfrm>
          <a:prstGeom prst="rect">
            <a:avLst/>
          </a:prstGeom>
          <a:noFill/>
          <a:ln w="12700" algn="ctr">
            <a:noFill/>
            <a:miter lim="800000"/>
            <a:headEnd/>
            <a:tailEnd/>
          </a:ln>
        </p:spPr>
      </p:pic>
      <p:grpSp>
        <p:nvGrpSpPr>
          <p:cNvPr id="2" name="Group 12"/>
          <p:cNvGrpSpPr>
            <a:grpSpLocks/>
          </p:cNvGrpSpPr>
          <p:nvPr/>
        </p:nvGrpSpPr>
        <p:grpSpPr bwMode="auto">
          <a:xfrm>
            <a:off x="5532438" y="5231095"/>
            <a:ext cx="2947987" cy="885825"/>
            <a:chOff x="1555" y="3575"/>
            <a:chExt cx="1857" cy="558"/>
          </a:xfrm>
        </p:grpSpPr>
        <p:pic>
          <p:nvPicPr>
            <p:cNvPr id="59412" name="Picture 13"/>
            <p:cNvPicPr>
              <a:picLocks noChangeAspect="1" noChangeArrowheads="1"/>
            </p:cNvPicPr>
            <p:nvPr/>
          </p:nvPicPr>
          <p:blipFill>
            <a:blip r:embed="rId8" cstate="print"/>
            <a:srcRect/>
            <a:stretch>
              <a:fillRect/>
            </a:stretch>
          </p:blipFill>
          <p:spPr bwMode="auto">
            <a:xfrm>
              <a:off x="2668" y="3575"/>
              <a:ext cx="744" cy="558"/>
            </a:xfrm>
            <a:prstGeom prst="rect">
              <a:avLst/>
            </a:prstGeom>
            <a:noFill/>
            <a:ln w="12700" algn="ctr">
              <a:noFill/>
              <a:miter lim="800000"/>
              <a:headEnd/>
              <a:tailEnd/>
            </a:ln>
          </p:spPr>
        </p:pic>
        <p:sp>
          <p:nvSpPr>
            <p:cNvPr id="59413" name="Text Box 14"/>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grpSp>
        <p:nvGrpSpPr>
          <p:cNvPr id="3" name="Group 15"/>
          <p:cNvGrpSpPr>
            <a:grpSpLocks/>
          </p:cNvGrpSpPr>
          <p:nvPr/>
        </p:nvGrpSpPr>
        <p:grpSpPr bwMode="auto">
          <a:xfrm>
            <a:off x="1230313" y="4654833"/>
            <a:ext cx="1843087" cy="1808162"/>
            <a:chOff x="964" y="3055"/>
            <a:chExt cx="1209" cy="1139"/>
          </a:xfrm>
        </p:grpSpPr>
        <p:sp>
          <p:nvSpPr>
            <p:cNvPr id="59409" name="Rectangle 16"/>
            <p:cNvSpPr>
              <a:spLocks noChangeArrowheads="1"/>
            </p:cNvSpPr>
            <p:nvPr/>
          </p:nvSpPr>
          <p:spPr bwMode="auto">
            <a:xfrm>
              <a:off x="964" y="3055"/>
              <a:ext cx="1209" cy="1139"/>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10" name="Picture 17"/>
            <p:cNvPicPr>
              <a:picLocks noChangeAspect="1" noChangeArrowheads="1"/>
            </p:cNvPicPr>
            <p:nvPr/>
          </p:nvPicPr>
          <p:blipFill>
            <a:blip r:embed="rId9" cstate="print"/>
            <a:srcRect/>
            <a:stretch>
              <a:fillRect/>
            </a:stretch>
          </p:blipFill>
          <p:spPr bwMode="auto">
            <a:xfrm>
              <a:off x="1138" y="3209"/>
              <a:ext cx="858" cy="552"/>
            </a:xfrm>
            <a:prstGeom prst="rect">
              <a:avLst/>
            </a:prstGeom>
            <a:noFill/>
            <a:ln w="12700" algn="ctr">
              <a:noFill/>
              <a:miter lim="800000"/>
              <a:headEnd/>
              <a:tailEnd/>
            </a:ln>
          </p:spPr>
        </p:pic>
        <p:sp>
          <p:nvSpPr>
            <p:cNvPr id="59411" name="Text Box 18"/>
            <p:cNvSpPr txBox="1">
              <a:spLocks noChangeArrowheads="1"/>
            </p:cNvSpPr>
            <p:nvPr/>
          </p:nvSpPr>
          <p:spPr bwMode="auto">
            <a:xfrm>
              <a:off x="1367" y="3883"/>
              <a:ext cx="390" cy="231"/>
            </a:xfrm>
            <a:prstGeom prst="rect">
              <a:avLst/>
            </a:prstGeom>
            <a:noFill/>
            <a:ln w="12700" algn="ctr">
              <a:noFill/>
              <a:miter lim="800000"/>
              <a:headEnd/>
              <a:tailEnd/>
            </a:ln>
          </p:spPr>
          <p:txBody>
            <a:bodyPr>
              <a:spAutoFit/>
            </a:bodyPr>
            <a:lstStyle/>
            <a:p>
              <a:pPr algn="l">
                <a:spcBef>
                  <a:spcPct val="0"/>
                </a:spcBef>
              </a:pPr>
              <a:r>
                <a:rPr lang="en-US">
                  <a:solidFill>
                    <a:srgbClr val="000000"/>
                  </a:solidFill>
                  <a:latin typeface="Arial" charset="0"/>
                </a:rPr>
                <a:t>Car</a:t>
              </a:r>
            </a:p>
          </p:txBody>
        </p:sp>
      </p:grpSp>
      <p:grpSp>
        <p:nvGrpSpPr>
          <p:cNvPr id="4" name="Group 22"/>
          <p:cNvGrpSpPr>
            <a:grpSpLocks/>
          </p:cNvGrpSpPr>
          <p:nvPr/>
        </p:nvGrpSpPr>
        <p:grpSpPr bwMode="auto">
          <a:xfrm>
            <a:off x="3265488" y="4654833"/>
            <a:ext cx="1728787" cy="1751012"/>
            <a:chOff x="2057" y="3055"/>
            <a:chExt cx="1089" cy="1103"/>
          </a:xfrm>
        </p:grpSpPr>
        <p:sp>
          <p:nvSpPr>
            <p:cNvPr id="59406" name="Rectangle 19"/>
            <p:cNvSpPr>
              <a:spLocks noChangeArrowheads="1"/>
            </p:cNvSpPr>
            <p:nvPr/>
          </p:nvSpPr>
          <p:spPr bwMode="auto">
            <a:xfrm>
              <a:off x="2057" y="3055"/>
              <a:ext cx="1089" cy="1103"/>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07" name="Picture 20"/>
            <p:cNvPicPr>
              <a:picLocks noChangeAspect="1" noChangeArrowheads="1"/>
            </p:cNvPicPr>
            <p:nvPr/>
          </p:nvPicPr>
          <p:blipFill>
            <a:blip r:embed="rId10" cstate="print"/>
            <a:srcRect/>
            <a:stretch>
              <a:fillRect/>
            </a:stretch>
          </p:blipFill>
          <p:spPr bwMode="auto">
            <a:xfrm>
              <a:off x="2180" y="3197"/>
              <a:ext cx="852" cy="573"/>
            </a:xfrm>
            <a:prstGeom prst="rect">
              <a:avLst/>
            </a:prstGeom>
            <a:noFill/>
            <a:ln w="12700" algn="ctr">
              <a:noFill/>
              <a:miter lim="800000"/>
              <a:headEnd/>
              <a:tailEnd/>
            </a:ln>
          </p:spPr>
        </p:pic>
        <p:sp>
          <p:nvSpPr>
            <p:cNvPr id="59408" name="Text Box 21"/>
            <p:cNvSpPr txBox="1">
              <a:spLocks noChangeArrowheads="1"/>
            </p:cNvSpPr>
            <p:nvPr/>
          </p:nvSpPr>
          <p:spPr bwMode="auto">
            <a:xfrm>
              <a:off x="2251" y="3853"/>
              <a:ext cx="735" cy="211"/>
            </a:xfrm>
            <a:prstGeom prst="rect">
              <a:avLst/>
            </a:prstGeom>
            <a:noFill/>
            <a:ln w="12700" algn="ctr">
              <a:noFill/>
              <a:miter lim="800000"/>
              <a:headEnd/>
              <a:tailEnd/>
            </a:ln>
          </p:spPr>
          <p:txBody>
            <a:bodyPr wrap="none">
              <a:spAutoFit/>
            </a:bodyPr>
            <a:lstStyle/>
            <a:p>
              <a:pPr algn="l">
                <a:spcBef>
                  <a:spcPct val="0"/>
                </a:spcBef>
              </a:pPr>
              <a:r>
                <a:rPr lang="en-US" sz="1600">
                  <a:solidFill>
                    <a:srgbClr val="000000"/>
                  </a:solidFill>
                  <a:latin typeface="Arial" charset="0"/>
                </a:rPr>
                <a:t>Motorcycle</a:t>
              </a:r>
            </a:p>
          </p:txBody>
        </p:sp>
      </p:grpSp>
      <p:pic>
        <p:nvPicPr>
          <p:cNvPr id="59405" name="Picture 23"/>
          <p:cNvPicPr>
            <a:picLocks noChangeAspect="1" noChangeArrowheads="1"/>
          </p:cNvPicPr>
          <p:nvPr/>
        </p:nvPicPr>
        <p:blipFill>
          <a:blip r:embed="rId11" cstate="print"/>
          <a:srcRect/>
          <a:stretch>
            <a:fillRect/>
          </a:stretch>
        </p:blipFill>
        <p:spPr bwMode="auto">
          <a:xfrm>
            <a:off x="3343275" y="1352833"/>
            <a:ext cx="1497013" cy="1036637"/>
          </a:xfrm>
          <a:prstGeom prst="rect">
            <a:avLst/>
          </a:prstGeom>
          <a:noFill/>
          <a:ln w="25400" algn="ctr">
            <a:noFill/>
            <a:miter lim="800000"/>
            <a:headEnd/>
            <a:tailEnd/>
          </a:ln>
        </p:spPr>
      </p:pic>
      <p:sp>
        <p:nvSpPr>
          <p:cNvPr id="22" name="TextBox 21"/>
          <p:cNvSpPr txBox="1"/>
          <p:nvPr/>
        </p:nvSpPr>
        <p:spPr>
          <a:xfrm>
            <a:off x="4561961" y="6570046"/>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2007; Raina, Lee, Battle, Packer &amp; Ng, 2008]</a:t>
            </a:r>
            <a:endParaRPr lang="en-US" sz="1200" dirty="0">
              <a:solidFill>
                <a:schemeClr val="bg1"/>
              </a:solidFill>
            </a:endParaRPr>
          </a:p>
        </p:txBody>
      </p:sp>
      <p:sp>
        <p:nvSpPr>
          <p:cNvPr id="25" name="Rectangle 2"/>
          <p:cNvSpPr>
            <a:spLocks noGrp="1" noChangeArrowheads="1"/>
          </p:cNvSpPr>
          <p:nvPr>
            <p:ph type="title"/>
          </p:nvPr>
        </p:nvSpPr>
        <p:spPr>
          <a:xfrm>
            <a:off x="808309" y="215900"/>
            <a:ext cx="7565785" cy="304800"/>
          </a:xfrm>
        </p:spPr>
        <p:txBody>
          <a:bodyPr/>
          <a:lstStyle/>
          <a:p>
            <a:pPr eaLnBrk="1" hangingPunct="1"/>
            <a:r>
              <a:rPr lang="en-US" dirty="0" smtClean="0">
                <a:solidFill>
                  <a:schemeClr val="bg1"/>
                </a:solidFill>
              </a:rPr>
              <a:t>Unsupervised feature learning (Self-taught learning)</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793750" y="1138238"/>
            <a:ext cx="6432550" cy="3616325"/>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0419" name="Picture 4"/>
          <p:cNvPicPr>
            <a:picLocks noChangeAspect="1" noChangeArrowheads="1"/>
          </p:cNvPicPr>
          <p:nvPr/>
        </p:nvPicPr>
        <p:blipFill>
          <a:blip r:embed="rId3" cstate="print"/>
          <a:srcRect/>
          <a:stretch>
            <a:fillRect/>
          </a:stretch>
        </p:blipFill>
        <p:spPr bwMode="auto">
          <a:xfrm>
            <a:off x="1619250" y="1539875"/>
            <a:ext cx="1428750" cy="800100"/>
          </a:xfrm>
          <a:prstGeom prst="rect">
            <a:avLst/>
          </a:prstGeom>
          <a:noFill/>
          <a:ln w="12700" algn="ctr">
            <a:noFill/>
            <a:miter lim="800000"/>
            <a:headEnd/>
            <a:tailEnd/>
          </a:ln>
        </p:spPr>
      </p:pic>
      <p:pic>
        <p:nvPicPr>
          <p:cNvPr id="60420" name="Picture 5"/>
          <p:cNvPicPr>
            <a:picLocks noChangeAspect="1" noChangeArrowheads="1"/>
          </p:cNvPicPr>
          <p:nvPr/>
        </p:nvPicPr>
        <p:blipFill>
          <a:blip r:embed="rId4" cstate="print"/>
          <a:srcRect/>
          <a:stretch>
            <a:fillRect/>
          </a:stretch>
        </p:blipFill>
        <p:spPr bwMode="auto">
          <a:xfrm>
            <a:off x="5146675" y="1568450"/>
            <a:ext cx="1362075" cy="1019175"/>
          </a:xfrm>
          <a:prstGeom prst="rect">
            <a:avLst/>
          </a:prstGeom>
          <a:noFill/>
          <a:ln w="12700" algn="ctr">
            <a:noFill/>
            <a:miter lim="800000"/>
            <a:headEnd/>
            <a:tailEnd/>
          </a:ln>
        </p:spPr>
      </p:pic>
      <p:pic>
        <p:nvPicPr>
          <p:cNvPr id="60421" name="Picture 7"/>
          <p:cNvPicPr>
            <a:picLocks noChangeAspect="1" noChangeArrowheads="1"/>
          </p:cNvPicPr>
          <p:nvPr/>
        </p:nvPicPr>
        <p:blipFill>
          <a:blip r:embed="rId5" cstate="print"/>
          <a:srcRect/>
          <a:stretch>
            <a:fillRect/>
          </a:stretch>
        </p:blipFill>
        <p:spPr bwMode="auto">
          <a:xfrm>
            <a:off x="5154613" y="2801938"/>
            <a:ext cx="1362075" cy="1019175"/>
          </a:xfrm>
          <a:prstGeom prst="rect">
            <a:avLst/>
          </a:prstGeom>
          <a:noFill/>
          <a:ln w="12700" algn="ctr">
            <a:noFill/>
            <a:miter lim="800000"/>
            <a:headEnd/>
            <a:tailEnd/>
          </a:ln>
        </p:spPr>
      </p:pic>
      <p:pic>
        <p:nvPicPr>
          <p:cNvPr id="60422" name="Picture 8"/>
          <p:cNvPicPr>
            <a:picLocks noChangeAspect="1" noChangeArrowheads="1"/>
          </p:cNvPicPr>
          <p:nvPr/>
        </p:nvPicPr>
        <p:blipFill>
          <a:blip r:embed="rId6" cstate="print"/>
          <a:srcRect/>
          <a:stretch>
            <a:fillRect/>
          </a:stretch>
        </p:blipFill>
        <p:spPr bwMode="auto">
          <a:xfrm>
            <a:off x="3381375" y="2744788"/>
            <a:ext cx="1428750" cy="1076325"/>
          </a:xfrm>
          <a:prstGeom prst="rect">
            <a:avLst/>
          </a:prstGeom>
          <a:noFill/>
          <a:ln w="12700" algn="ctr">
            <a:noFill/>
            <a:miter lim="800000"/>
            <a:headEnd/>
            <a:tailEnd/>
          </a:ln>
        </p:spPr>
      </p:pic>
      <p:sp>
        <p:nvSpPr>
          <p:cNvPr id="60423" name="Text Box 9"/>
          <p:cNvSpPr txBox="1">
            <a:spLocks noChangeArrowheads="1"/>
          </p:cNvSpPr>
          <p:nvPr/>
        </p:nvSpPr>
        <p:spPr bwMode="auto">
          <a:xfrm>
            <a:off x="3546475" y="4133850"/>
            <a:ext cx="1708150" cy="366713"/>
          </a:xfrm>
          <a:prstGeom prst="rect">
            <a:avLst/>
          </a:prstGeom>
          <a:noFill/>
          <a:ln w="12700" algn="ctr">
            <a:noFill/>
            <a:miter lim="800000"/>
            <a:headEnd/>
            <a:tailEnd/>
          </a:ln>
        </p:spPr>
        <p:txBody>
          <a:bodyPr wrap="none">
            <a:spAutoFit/>
          </a:bodyPr>
          <a:lstStyle/>
          <a:p>
            <a:pPr algn="l">
              <a:spcBef>
                <a:spcPct val="0"/>
              </a:spcBef>
            </a:pPr>
            <a:r>
              <a:rPr lang="en-US">
                <a:latin typeface="Arial" charset="0"/>
              </a:rPr>
              <a:t>Natural scenes</a:t>
            </a:r>
          </a:p>
        </p:txBody>
      </p:sp>
      <p:pic>
        <p:nvPicPr>
          <p:cNvPr id="60424" name="Picture 10"/>
          <p:cNvPicPr>
            <a:picLocks noChangeAspect="1" noChangeArrowheads="1"/>
          </p:cNvPicPr>
          <p:nvPr/>
        </p:nvPicPr>
        <p:blipFill>
          <a:blip r:embed="rId7" cstate="print"/>
          <a:srcRect/>
          <a:stretch>
            <a:fillRect/>
          </a:stretch>
        </p:blipFill>
        <p:spPr bwMode="auto">
          <a:xfrm>
            <a:off x="1574800" y="2782888"/>
            <a:ext cx="1414463" cy="1057275"/>
          </a:xfrm>
          <a:prstGeom prst="rect">
            <a:avLst/>
          </a:prstGeom>
          <a:noFill/>
          <a:ln w="12700" algn="ctr">
            <a:noFill/>
            <a:miter lim="800000"/>
            <a:headEnd/>
            <a:tailEnd/>
          </a:ln>
        </p:spPr>
      </p:pic>
      <p:sp>
        <p:nvSpPr>
          <p:cNvPr id="60425" name="Text Box 11"/>
          <p:cNvSpPr txBox="1">
            <a:spLocks noChangeArrowheads="1"/>
          </p:cNvSpPr>
          <p:nvPr/>
        </p:nvSpPr>
        <p:spPr bwMode="auto">
          <a:xfrm>
            <a:off x="4953000" y="5410200"/>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chemeClr val="bg1"/>
                </a:solidFill>
                <a:latin typeface="Arial" charset="0"/>
              </a:rPr>
              <a:t>Testing:</a:t>
            </a:r>
          </a:p>
          <a:p>
            <a:pPr algn="l">
              <a:spcBef>
                <a:spcPct val="0"/>
              </a:spcBef>
            </a:pPr>
            <a:r>
              <a:rPr lang="en-US" dirty="0">
                <a:solidFill>
                  <a:schemeClr val="bg1"/>
                </a:solidFill>
                <a:latin typeface="Arial" charset="0"/>
              </a:rPr>
              <a:t>What is this?  </a:t>
            </a:r>
          </a:p>
        </p:txBody>
      </p:sp>
      <p:sp>
        <p:nvSpPr>
          <p:cNvPr id="60426" name="Rectangle 12"/>
          <p:cNvSpPr>
            <a:spLocks noChangeArrowheads="1"/>
          </p:cNvSpPr>
          <p:nvPr/>
        </p:nvSpPr>
        <p:spPr bwMode="auto">
          <a:xfrm>
            <a:off x="1922463" y="4849813"/>
            <a:ext cx="1919287" cy="1808162"/>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sp>
        <p:nvSpPr>
          <p:cNvPr id="60427" name="Text Box 13"/>
          <p:cNvSpPr txBox="1">
            <a:spLocks noChangeArrowheads="1"/>
          </p:cNvSpPr>
          <p:nvPr/>
        </p:nvSpPr>
        <p:spPr bwMode="auto">
          <a:xfrm>
            <a:off x="2328863" y="6164263"/>
            <a:ext cx="1154112" cy="366712"/>
          </a:xfrm>
          <a:prstGeom prst="rect">
            <a:avLst/>
          </a:prstGeom>
          <a:noFill/>
          <a:ln w="12700" algn="ctr">
            <a:noFill/>
            <a:miter lim="800000"/>
            <a:headEnd/>
            <a:tailEnd/>
          </a:ln>
        </p:spPr>
        <p:txBody>
          <a:bodyPr>
            <a:spAutoFit/>
          </a:bodyPr>
          <a:lstStyle/>
          <a:p>
            <a:pPr algn="l">
              <a:spcBef>
                <a:spcPct val="0"/>
              </a:spcBef>
            </a:pPr>
            <a:r>
              <a:rPr lang="en-US">
                <a:latin typeface="Arial" charset="0"/>
              </a:rPr>
              <a:t>Segway</a:t>
            </a:r>
          </a:p>
        </p:txBody>
      </p:sp>
      <p:pic>
        <p:nvPicPr>
          <p:cNvPr id="60428" name="Picture 14"/>
          <p:cNvPicPr>
            <a:picLocks noChangeAspect="1" noChangeArrowheads="1"/>
          </p:cNvPicPr>
          <p:nvPr/>
        </p:nvPicPr>
        <p:blipFill>
          <a:blip r:embed="rId8" cstate="print"/>
          <a:srcRect/>
          <a:stretch>
            <a:fillRect/>
          </a:stretch>
        </p:blipFill>
        <p:spPr bwMode="auto">
          <a:xfrm>
            <a:off x="2506663" y="5003800"/>
            <a:ext cx="781050" cy="1114425"/>
          </a:xfrm>
          <a:prstGeom prst="rect">
            <a:avLst/>
          </a:prstGeom>
          <a:noFill/>
          <a:ln w="12700" algn="ctr">
            <a:noFill/>
            <a:miter lim="800000"/>
            <a:headEnd/>
            <a:tailEnd/>
          </a:ln>
        </p:spPr>
      </p:pic>
      <p:pic>
        <p:nvPicPr>
          <p:cNvPr id="60429" name="Picture 15"/>
          <p:cNvPicPr>
            <a:picLocks noChangeAspect="1" noChangeArrowheads="1"/>
          </p:cNvPicPr>
          <p:nvPr/>
        </p:nvPicPr>
        <p:blipFill>
          <a:blip r:embed="rId9" cstate="print"/>
          <a:srcRect/>
          <a:stretch>
            <a:fillRect/>
          </a:stretch>
        </p:blipFill>
        <p:spPr bwMode="auto">
          <a:xfrm>
            <a:off x="6591300" y="4838700"/>
            <a:ext cx="1098550" cy="1647825"/>
          </a:xfrm>
          <a:prstGeom prst="rect">
            <a:avLst/>
          </a:prstGeom>
          <a:noFill/>
          <a:ln w="12700" algn="ctr">
            <a:noFill/>
            <a:miter lim="800000"/>
            <a:headEnd/>
            <a:tailEnd/>
          </a:ln>
        </p:spPr>
      </p:pic>
      <p:pic>
        <p:nvPicPr>
          <p:cNvPr id="60430" name="Picture 16"/>
          <p:cNvPicPr>
            <a:picLocks noChangeAspect="1" noChangeArrowheads="1"/>
          </p:cNvPicPr>
          <p:nvPr/>
        </p:nvPicPr>
        <p:blipFill>
          <a:blip r:embed="rId10" cstate="print"/>
          <a:srcRect/>
          <a:stretch>
            <a:fillRect/>
          </a:stretch>
        </p:blipFill>
        <p:spPr bwMode="auto">
          <a:xfrm>
            <a:off x="3343275" y="1547813"/>
            <a:ext cx="1497013" cy="1036637"/>
          </a:xfrm>
          <a:prstGeom prst="rect">
            <a:avLst/>
          </a:prstGeom>
          <a:noFill/>
          <a:ln w="25400" algn="ctr">
            <a:noFill/>
            <a:miter lim="800000"/>
            <a:headEnd/>
            <a:tailEnd/>
          </a:ln>
        </p:spPr>
      </p:pic>
      <p:sp>
        <p:nvSpPr>
          <p:cNvPr id="60431" name="Rectangle 2"/>
          <p:cNvSpPr>
            <a:spLocks noGrp="1" noChangeArrowheads="1"/>
          </p:cNvSpPr>
          <p:nvPr>
            <p:ph type="title"/>
          </p:nvPr>
        </p:nvSpPr>
        <p:spPr>
          <a:xfrm>
            <a:off x="808309" y="215900"/>
            <a:ext cx="7565785" cy="304800"/>
          </a:xfrm>
        </p:spPr>
        <p:txBody>
          <a:bodyPr/>
          <a:lstStyle/>
          <a:p>
            <a:pPr eaLnBrk="1" hangingPunct="1"/>
            <a:r>
              <a:rPr lang="en-US" dirty="0" smtClean="0">
                <a:solidFill>
                  <a:schemeClr val="bg1"/>
                </a:solidFill>
              </a:rPr>
              <a:t>Unsupervised feature learning (Self taught learning)</a:t>
            </a:r>
          </a:p>
        </p:txBody>
      </p:sp>
      <p:sp>
        <p:nvSpPr>
          <p:cNvPr id="17" name="TextBox 16"/>
          <p:cNvSpPr txBox="1"/>
          <p:nvPr/>
        </p:nvSpPr>
        <p:spPr>
          <a:xfrm>
            <a:off x="6741996" y="6519446"/>
            <a:ext cx="2402004" cy="338554"/>
          </a:xfrm>
          <a:prstGeom prst="rect">
            <a:avLst/>
          </a:prstGeom>
          <a:solidFill>
            <a:schemeClr val="tx1"/>
          </a:solidFill>
        </p:spPr>
        <p:txBody>
          <a:bodyPr wrap="none" rtlCol="0">
            <a:spAutoFit/>
          </a:bodyPr>
          <a:lstStyle/>
          <a:p>
            <a:r>
              <a:rPr lang="en-US" sz="1600" dirty="0" smtClean="0">
                <a:solidFill>
                  <a:schemeClr val="bg1"/>
                </a:solidFill>
              </a:rPr>
              <a:t>[NIPS 2006, ICML 2007]</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 name="Rectangle 93"/>
          <p:cNvSpPr/>
          <p:nvPr/>
        </p:nvSpPr>
        <p:spPr bwMode="auto">
          <a:xfrm>
            <a:off x="6972300" y="6491233"/>
            <a:ext cx="2171700" cy="366767"/>
          </a:xfrm>
          <a:prstGeom prst="rect">
            <a:avLst/>
          </a:prstGeom>
          <a:solidFill>
            <a:schemeClr val="tx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172" name="Rectangle 2"/>
          <p:cNvSpPr>
            <a:spLocks noGrp="1" noChangeArrowheads="1"/>
          </p:cNvSpPr>
          <p:nvPr>
            <p:ph type="title"/>
          </p:nvPr>
        </p:nvSpPr>
        <p:spPr>
          <a:xfrm>
            <a:off x="947557" y="215900"/>
            <a:ext cx="7234513"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chemeClr val="bg1"/>
                </a:solidFill>
              </a:rPr>
              <a:t>Unsupervised feature learning (Self-taught learning)</a:t>
            </a:r>
          </a:p>
        </p:txBody>
      </p:sp>
      <p:sp>
        <p:nvSpPr>
          <p:cNvPr id="506883" name="AutoShape 3"/>
          <p:cNvSpPr>
            <a:spLocks noChangeArrowheads="1"/>
          </p:cNvSpPr>
          <p:nvPr/>
        </p:nvSpPr>
        <p:spPr bwMode="auto">
          <a:xfrm>
            <a:off x="1943100" y="3505200"/>
            <a:ext cx="609600" cy="304800"/>
          </a:xfrm>
          <a:prstGeom prst="rightArrow">
            <a:avLst>
              <a:gd name="adj1" fmla="val 50000"/>
              <a:gd name="adj2" fmla="val 45833"/>
            </a:avLst>
          </a:prstGeom>
          <a:solidFill>
            <a:srgbClr val="00B0F0"/>
          </a:solidFill>
          <a:ln w="9360">
            <a:solidFill>
              <a:srgbClr val="000000"/>
            </a:solidFill>
            <a:miter lim="800000"/>
            <a:headEnd/>
            <a:tailEnd/>
          </a:ln>
        </p:spPr>
        <p:txBody>
          <a:bodyPr wrap="none" anchor="ctr"/>
          <a:lstStyle/>
          <a:p>
            <a:endParaRPr lang="en-US"/>
          </a:p>
        </p:txBody>
      </p:sp>
      <p:sp>
        <p:nvSpPr>
          <p:cNvPr id="506886" name="AutoShape 6"/>
          <p:cNvSpPr>
            <a:spLocks noChangeArrowheads="1"/>
          </p:cNvSpPr>
          <p:nvPr/>
        </p:nvSpPr>
        <p:spPr bwMode="auto">
          <a:xfrm>
            <a:off x="3543300" y="2549650"/>
            <a:ext cx="342900" cy="495300"/>
          </a:xfrm>
          <a:prstGeom prst="downArrow">
            <a:avLst>
              <a:gd name="adj1" fmla="val 50000"/>
              <a:gd name="adj2" fmla="val 33333"/>
            </a:avLst>
          </a:prstGeom>
          <a:solidFill>
            <a:srgbClr val="00B0F0"/>
          </a:solidFill>
          <a:ln w="9360">
            <a:solidFill>
              <a:srgbClr val="000000"/>
            </a:solidFill>
            <a:miter lim="800000"/>
            <a:headEnd/>
            <a:tailEnd/>
          </a:ln>
        </p:spPr>
        <p:txBody>
          <a:bodyPr wrap="none" anchor="ctr"/>
          <a:lstStyle/>
          <a:p>
            <a:endParaRPr lang="en-US"/>
          </a:p>
        </p:txBody>
      </p:sp>
      <p:grpSp>
        <p:nvGrpSpPr>
          <p:cNvPr id="2" name="Group 94"/>
          <p:cNvGrpSpPr/>
          <p:nvPr/>
        </p:nvGrpSpPr>
        <p:grpSpPr>
          <a:xfrm>
            <a:off x="6171615" y="5118820"/>
            <a:ext cx="3124200" cy="1676400"/>
            <a:chOff x="6019800" y="5181600"/>
            <a:chExt cx="3124200" cy="1676400"/>
          </a:xfrm>
        </p:grpSpPr>
        <p:grpSp>
          <p:nvGrpSpPr>
            <p:cNvPr id="3" name="Group 9"/>
            <p:cNvGrpSpPr>
              <a:grpSpLocks/>
            </p:cNvGrpSpPr>
            <p:nvPr/>
          </p:nvGrpSpPr>
          <p:grpSpPr bwMode="auto">
            <a:xfrm>
              <a:off x="6400800" y="5181600"/>
              <a:ext cx="1676400" cy="1230313"/>
              <a:chOff x="769" y="2715"/>
              <a:chExt cx="1352" cy="1252"/>
            </a:xfrm>
          </p:grpSpPr>
          <p:sp>
            <p:nvSpPr>
              <p:cNvPr id="7184" name="Rectangle 10"/>
              <p:cNvSpPr>
                <a:spLocks noChangeArrowheads="1"/>
              </p:cNvSpPr>
              <p:nvPr/>
            </p:nvSpPr>
            <p:spPr bwMode="auto">
              <a:xfrm rot="-2700000">
                <a:off x="881" y="2970"/>
                <a:ext cx="1026" cy="745"/>
              </a:xfrm>
              <a:prstGeom prst="rect">
                <a:avLst/>
              </a:prstGeom>
              <a:gradFill rotWithShape="0">
                <a:gsLst>
                  <a:gs pos="0">
                    <a:srgbClr val="000000"/>
                  </a:gs>
                  <a:gs pos="100000">
                    <a:srgbClr val="FFFFFF"/>
                  </a:gs>
                </a:gsLst>
                <a:lin ang="13500000" scaled="1"/>
              </a:gradFill>
              <a:ln w="9525">
                <a:noFill/>
                <a:round/>
                <a:headEnd/>
                <a:tailEnd/>
              </a:ln>
            </p:spPr>
            <p:txBody>
              <a:bodyPr wrap="none" anchor="ctr"/>
              <a:lstStyle/>
              <a:p>
                <a:endParaRPr lang="en-US"/>
              </a:p>
            </p:txBody>
          </p:sp>
          <p:grpSp>
            <p:nvGrpSpPr>
              <p:cNvPr id="4" name="Group 11"/>
              <p:cNvGrpSpPr>
                <a:grpSpLocks/>
              </p:cNvGrpSpPr>
              <p:nvPr/>
            </p:nvGrpSpPr>
            <p:grpSpPr bwMode="auto">
              <a:xfrm>
                <a:off x="801" y="2736"/>
                <a:ext cx="1320" cy="1199"/>
                <a:chOff x="801" y="2736"/>
                <a:chExt cx="1320" cy="1199"/>
              </a:xfrm>
            </p:grpSpPr>
            <p:sp>
              <p:nvSpPr>
                <p:cNvPr id="7246" name="Line 12"/>
                <p:cNvSpPr>
                  <a:spLocks noChangeShapeType="1"/>
                </p:cNvSpPr>
                <p:nvPr/>
              </p:nvSpPr>
              <p:spPr bwMode="auto">
                <a:xfrm>
                  <a:off x="801" y="3404"/>
                  <a:ext cx="1321" cy="1"/>
                </a:xfrm>
                <a:prstGeom prst="line">
                  <a:avLst/>
                </a:prstGeom>
                <a:noFill/>
                <a:ln w="19080">
                  <a:solidFill>
                    <a:srgbClr val="000000"/>
                  </a:solidFill>
                  <a:miter lim="800000"/>
                  <a:headEnd/>
                  <a:tailEnd type="triangle" w="med" len="med"/>
                </a:ln>
              </p:spPr>
              <p:txBody>
                <a:bodyPr/>
                <a:lstStyle/>
                <a:p>
                  <a:endParaRPr lang="en-US"/>
                </a:p>
              </p:txBody>
            </p:sp>
            <p:graphicFrame>
              <p:nvGraphicFramePr>
                <p:cNvPr id="7170" name="Object 13"/>
                <p:cNvGraphicFramePr>
                  <a:graphicFrameLocks noChangeAspect="1"/>
                </p:cNvGraphicFramePr>
                <p:nvPr/>
              </p:nvGraphicFramePr>
              <p:xfrm>
                <a:off x="1978" y="3365"/>
                <a:ext cx="121" cy="184"/>
              </p:xfrm>
              <a:graphic>
                <a:graphicData uri="http://schemas.openxmlformats.org/presentationml/2006/ole">
                  <p:oleObj spid="_x0000_s1459202" r:id="rId4" imgW="152280" imgH="215640" progId="Equation.3">
                    <p:embed/>
                  </p:oleObj>
                </a:graphicData>
              </a:graphic>
            </p:graphicFrame>
            <p:graphicFrame>
              <p:nvGraphicFramePr>
                <p:cNvPr id="7171" name="Object 14"/>
                <p:cNvGraphicFramePr>
                  <a:graphicFrameLocks noChangeAspect="1"/>
                </p:cNvGraphicFramePr>
                <p:nvPr/>
              </p:nvGraphicFramePr>
              <p:xfrm>
                <a:off x="1322" y="2736"/>
                <a:ext cx="131" cy="184"/>
              </p:xfrm>
              <a:graphic>
                <a:graphicData uri="http://schemas.openxmlformats.org/presentationml/2006/ole">
                  <p:oleObj spid="_x0000_s1459203" r:id="rId5" imgW="164880" imgH="215640" progId="Equation.3">
                    <p:embed/>
                  </p:oleObj>
                </a:graphicData>
              </a:graphic>
            </p:graphicFrame>
            <p:sp>
              <p:nvSpPr>
                <p:cNvPr id="7247" name="Line 15"/>
                <p:cNvSpPr>
                  <a:spLocks noChangeShapeType="1"/>
                </p:cNvSpPr>
                <p:nvPr/>
              </p:nvSpPr>
              <p:spPr bwMode="auto">
                <a:xfrm flipV="1">
                  <a:off x="1448" y="2756"/>
                  <a:ext cx="1" cy="1181"/>
                </a:xfrm>
                <a:prstGeom prst="line">
                  <a:avLst/>
                </a:prstGeom>
                <a:noFill/>
                <a:ln w="19080">
                  <a:solidFill>
                    <a:srgbClr val="000000"/>
                  </a:solidFill>
                  <a:miter lim="800000"/>
                  <a:headEnd/>
                  <a:tailEnd type="triangle" w="med" len="med"/>
                </a:ln>
              </p:spPr>
              <p:txBody>
                <a:bodyPr/>
                <a:lstStyle/>
                <a:p>
                  <a:endParaRPr lang="en-US"/>
                </a:p>
              </p:txBody>
            </p:sp>
          </p:grpSp>
          <p:sp>
            <p:nvSpPr>
              <p:cNvPr id="7186" name="AutoShape 16"/>
              <p:cNvSpPr>
                <a:spLocks noChangeArrowheads="1"/>
              </p:cNvSpPr>
              <p:nvPr/>
            </p:nvSpPr>
            <p:spPr bwMode="auto">
              <a:xfrm>
                <a:off x="1501" y="3064"/>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7" name="AutoShape 17"/>
              <p:cNvSpPr>
                <a:spLocks noChangeArrowheads="1"/>
              </p:cNvSpPr>
              <p:nvPr/>
            </p:nvSpPr>
            <p:spPr bwMode="auto">
              <a:xfrm>
                <a:off x="1594" y="2998"/>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8" name="AutoShape 18"/>
              <p:cNvSpPr>
                <a:spLocks noChangeArrowheads="1"/>
              </p:cNvSpPr>
              <p:nvPr/>
            </p:nvSpPr>
            <p:spPr bwMode="auto">
              <a:xfrm>
                <a:off x="1747" y="303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9" name="AutoShape 19"/>
              <p:cNvSpPr>
                <a:spLocks noChangeArrowheads="1"/>
              </p:cNvSpPr>
              <p:nvPr/>
            </p:nvSpPr>
            <p:spPr bwMode="auto">
              <a:xfrm>
                <a:off x="1440" y="316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0" name="AutoShape 20"/>
              <p:cNvSpPr>
                <a:spLocks noChangeArrowheads="1"/>
              </p:cNvSpPr>
              <p:nvPr/>
            </p:nvSpPr>
            <p:spPr bwMode="auto">
              <a:xfrm>
                <a:off x="1839" y="293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1" name="AutoShape 21"/>
              <p:cNvSpPr>
                <a:spLocks noChangeArrowheads="1"/>
              </p:cNvSpPr>
              <p:nvPr/>
            </p:nvSpPr>
            <p:spPr bwMode="auto">
              <a:xfrm>
                <a:off x="1471" y="3260"/>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2" name="AutoShape 22"/>
              <p:cNvSpPr>
                <a:spLocks noChangeArrowheads="1"/>
              </p:cNvSpPr>
              <p:nvPr/>
            </p:nvSpPr>
            <p:spPr bwMode="auto">
              <a:xfrm>
                <a:off x="1256" y="316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3" name="AutoShape 23"/>
              <p:cNvSpPr>
                <a:spLocks noChangeArrowheads="1"/>
              </p:cNvSpPr>
              <p:nvPr/>
            </p:nvSpPr>
            <p:spPr bwMode="auto">
              <a:xfrm>
                <a:off x="1348" y="362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4" name="AutoShape 24"/>
              <p:cNvSpPr>
                <a:spLocks noChangeArrowheads="1"/>
              </p:cNvSpPr>
              <p:nvPr/>
            </p:nvSpPr>
            <p:spPr bwMode="auto">
              <a:xfrm>
                <a:off x="1286" y="3326"/>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5" name="AutoShape 25"/>
              <p:cNvSpPr>
                <a:spLocks noChangeArrowheads="1"/>
              </p:cNvSpPr>
              <p:nvPr/>
            </p:nvSpPr>
            <p:spPr bwMode="auto">
              <a:xfrm>
                <a:off x="1379" y="2998"/>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6" name="AutoShape 26"/>
              <p:cNvSpPr>
                <a:spLocks noChangeArrowheads="1"/>
              </p:cNvSpPr>
              <p:nvPr/>
            </p:nvSpPr>
            <p:spPr bwMode="auto">
              <a:xfrm>
                <a:off x="1348" y="303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7" name="AutoShape 27"/>
              <p:cNvSpPr>
                <a:spLocks noChangeArrowheads="1"/>
              </p:cNvSpPr>
              <p:nvPr/>
            </p:nvSpPr>
            <p:spPr bwMode="auto">
              <a:xfrm>
                <a:off x="1040" y="339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8" name="AutoShape 28"/>
              <p:cNvSpPr>
                <a:spLocks noChangeArrowheads="1"/>
              </p:cNvSpPr>
              <p:nvPr/>
            </p:nvSpPr>
            <p:spPr bwMode="auto">
              <a:xfrm>
                <a:off x="1133" y="3227"/>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9" name="AutoShape 29"/>
              <p:cNvSpPr>
                <a:spLocks noChangeArrowheads="1"/>
              </p:cNvSpPr>
              <p:nvPr/>
            </p:nvSpPr>
            <p:spPr bwMode="auto">
              <a:xfrm>
                <a:off x="1164" y="3064"/>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grpSp>
            <p:nvGrpSpPr>
              <p:cNvPr id="5" name="Group 30"/>
              <p:cNvGrpSpPr>
                <a:grpSpLocks/>
              </p:cNvGrpSpPr>
              <p:nvPr/>
            </p:nvGrpSpPr>
            <p:grpSpPr bwMode="auto">
              <a:xfrm>
                <a:off x="1603" y="3171"/>
                <a:ext cx="46" cy="45"/>
                <a:chOff x="1603" y="3171"/>
                <a:chExt cx="46" cy="45"/>
              </a:xfrm>
            </p:grpSpPr>
            <p:sp>
              <p:nvSpPr>
                <p:cNvPr id="7244" name="Line 31"/>
                <p:cNvSpPr>
                  <a:spLocks noChangeShapeType="1"/>
                </p:cNvSpPr>
                <p:nvPr/>
              </p:nvSpPr>
              <p:spPr bwMode="auto">
                <a:xfrm>
                  <a:off x="1603" y="3171"/>
                  <a:ext cx="46" cy="46"/>
                </a:xfrm>
                <a:prstGeom prst="line">
                  <a:avLst/>
                </a:prstGeom>
                <a:noFill/>
                <a:ln w="22320">
                  <a:solidFill>
                    <a:srgbClr val="008000"/>
                  </a:solidFill>
                  <a:miter lim="800000"/>
                  <a:headEnd/>
                  <a:tailEnd/>
                </a:ln>
              </p:spPr>
              <p:txBody>
                <a:bodyPr/>
                <a:lstStyle/>
                <a:p>
                  <a:endParaRPr lang="en-US"/>
                </a:p>
              </p:txBody>
            </p:sp>
            <p:sp>
              <p:nvSpPr>
                <p:cNvPr id="7245" name="Line 32"/>
                <p:cNvSpPr>
                  <a:spLocks noChangeShapeType="1"/>
                </p:cNvSpPr>
                <p:nvPr/>
              </p:nvSpPr>
              <p:spPr bwMode="auto">
                <a:xfrm flipH="1">
                  <a:off x="1602" y="3173"/>
                  <a:ext cx="45" cy="43"/>
                </a:xfrm>
                <a:prstGeom prst="line">
                  <a:avLst/>
                </a:prstGeom>
                <a:noFill/>
                <a:ln w="22320">
                  <a:solidFill>
                    <a:srgbClr val="008000"/>
                  </a:solidFill>
                  <a:miter lim="800000"/>
                  <a:headEnd/>
                  <a:tailEnd/>
                </a:ln>
              </p:spPr>
              <p:txBody>
                <a:bodyPr/>
                <a:lstStyle/>
                <a:p>
                  <a:endParaRPr lang="en-US"/>
                </a:p>
              </p:txBody>
            </p:sp>
          </p:grpSp>
          <p:grpSp>
            <p:nvGrpSpPr>
              <p:cNvPr id="6" name="Group 33"/>
              <p:cNvGrpSpPr>
                <a:grpSpLocks/>
              </p:cNvGrpSpPr>
              <p:nvPr/>
            </p:nvGrpSpPr>
            <p:grpSpPr bwMode="auto">
              <a:xfrm>
                <a:off x="1633" y="3237"/>
                <a:ext cx="46" cy="46"/>
                <a:chOff x="1633" y="3237"/>
                <a:chExt cx="46" cy="46"/>
              </a:xfrm>
            </p:grpSpPr>
            <p:sp>
              <p:nvSpPr>
                <p:cNvPr id="7242" name="Line 34"/>
                <p:cNvSpPr>
                  <a:spLocks noChangeShapeType="1"/>
                </p:cNvSpPr>
                <p:nvPr/>
              </p:nvSpPr>
              <p:spPr bwMode="auto">
                <a:xfrm>
                  <a:off x="1634" y="3237"/>
                  <a:ext cx="46" cy="46"/>
                </a:xfrm>
                <a:prstGeom prst="line">
                  <a:avLst/>
                </a:prstGeom>
                <a:noFill/>
                <a:ln w="22320">
                  <a:solidFill>
                    <a:srgbClr val="008000"/>
                  </a:solidFill>
                  <a:miter lim="800000"/>
                  <a:headEnd/>
                  <a:tailEnd/>
                </a:ln>
              </p:spPr>
              <p:txBody>
                <a:bodyPr/>
                <a:lstStyle/>
                <a:p>
                  <a:endParaRPr lang="en-US"/>
                </a:p>
              </p:txBody>
            </p:sp>
            <p:sp>
              <p:nvSpPr>
                <p:cNvPr id="7243" name="Line 35"/>
                <p:cNvSpPr>
                  <a:spLocks noChangeShapeType="1"/>
                </p:cNvSpPr>
                <p:nvPr/>
              </p:nvSpPr>
              <p:spPr bwMode="auto">
                <a:xfrm flipH="1">
                  <a:off x="1633" y="3239"/>
                  <a:ext cx="45" cy="43"/>
                </a:xfrm>
                <a:prstGeom prst="line">
                  <a:avLst/>
                </a:prstGeom>
                <a:noFill/>
                <a:ln w="22320">
                  <a:solidFill>
                    <a:srgbClr val="008000"/>
                  </a:solidFill>
                  <a:miter lim="800000"/>
                  <a:headEnd/>
                  <a:tailEnd/>
                </a:ln>
              </p:spPr>
              <p:txBody>
                <a:bodyPr/>
                <a:lstStyle/>
                <a:p>
                  <a:endParaRPr lang="en-US"/>
                </a:p>
              </p:txBody>
            </p:sp>
          </p:grpSp>
          <p:grpSp>
            <p:nvGrpSpPr>
              <p:cNvPr id="7" name="Group 36"/>
              <p:cNvGrpSpPr>
                <a:grpSpLocks/>
              </p:cNvGrpSpPr>
              <p:nvPr/>
            </p:nvGrpSpPr>
            <p:grpSpPr bwMode="auto">
              <a:xfrm>
                <a:off x="1664" y="3139"/>
                <a:ext cx="46" cy="46"/>
                <a:chOff x="1664" y="3139"/>
                <a:chExt cx="46" cy="46"/>
              </a:xfrm>
            </p:grpSpPr>
            <p:sp>
              <p:nvSpPr>
                <p:cNvPr id="7240" name="Line 37"/>
                <p:cNvSpPr>
                  <a:spLocks noChangeShapeType="1"/>
                </p:cNvSpPr>
                <p:nvPr/>
              </p:nvSpPr>
              <p:spPr bwMode="auto">
                <a:xfrm>
                  <a:off x="1665" y="3139"/>
                  <a:ext cx="46" cy="46"/>
                </a:xfrm>
                <a:prstGeom prst="line">
                  <a:avLst/>
                </a:prstGeom>
                <a:noFill/>
                <a:ln w="22320">
                  <a:solidFill>
                    <a:srgbClr val="008000"/>
                  </a:solidFill>
                  <a:miter lim="800000"/>
                  <a:headEnd/>
                  <a:tailEnd/>
                </a:ln>
              </p:spPr>
              <p:txBody>
                <a:bodyPr/>
                <a:lstStyle/>
                <a:p>
                  <a:endParaRPr lang="en-US"/>
                </a:p>
              </p:txBody>
            </p:sp>
            <p:sp>
              <p:nvSpPr>
                <p:cNvPr id="7241" name="Line 38"/>
                <p:cNvSpPr>
                  <a:spLocks noChangeShapeType="1"/>
                </p:cNvSpPr>
                <p:nvPr/>
              </p:nvSpPr>
              <p:spPr bwMode="auto">
                <a:xfrm flipH="1">
                  <a:off x="1663" y="3140"/>
                  <a:ext cx="45" cy="43"/>
                </a:xfrm>
                <a:prstGeom prst="line">
                  <a:avLst/>
                </a:prstGeom>
                <a:noFill/>
                <a:ln w="22320">
                  <a:solidFill>
                    <a:srgbClr val="008000"/>
                  </a:solidFill>
                  <a:miter lim="800000"/>
                  <a:headEnd/>
                  <a:tailEnd/>
                </a:ln>
              </p:spPr>
              <p:txBody>
                <a:bodyPr/>
                <a:lstStyle/>
                <a:p>
                  <a:endParaRPr lang="en-US"/>
                </a:p>
              </p:txBody>
            </p:sp>
          </p:grpSp>
          <p:grpSp>
            <p:nvGrpSpPr>
              <p:cNvPr id="8" name="Group 39"/>
              <p:cNvGrpSpPr>
                <a:grpSpLocks/>
              </p:cNvGrpSpPr>
              <p:nvPr/>
            </p:nvGrpSpPr>
            <p:grpSpPr bwMode="auto">
              <a:xfrm>
                <a:off x="1787" y="3139"/>
                <a:ext cx="46" cy="46"/>
                <a:chOff x="1787" y="3139"/>
                <a:chExt cx="46" cy="46"/>
              </a:xfrm>
            </p:grpSpPr>
            <p:sp>
              <p:nvSpPr>
                <p:cNvPr id="7238" name="Line 40"/>
                <p:cNvSpPr>
                  <a:spLocks noChangeShapeType="1"/>
                </p:cNvSpPr>
                <p:nvPr/>
              </p:nvSpPr>
              <p:spPr bwMode="auto">
                <a:xfrm>
                  <a:off x="1787" y="3139"/>
                  <a:ext cx="46" cy="46"/>
                </a:xfrm>
                <a:prstGeom prst="line">
                  <a:avLst/>
                </a:prstGeom>
                <a:noFill/>
                <a:ln w="22320">
                  <a:solidFill>
                    <a:srgbClr val="008000"/>
                  </a:solidFill>
                  <a:miter lim="800000"/>
                  <a:headEnd/>
                  <a:tailEnd/>
                </a:ln>
              </p:spPr>
              <p:txBody>
                <a:bodyPr/>
                <a:lstStyle/>
                <a:p>
                  <a:endParaRPr lang="en-US"/>
                </a:p>
              </p:txBody>
            </p:sp>
            <p:sp>
              <p:nvSpPr>
                <p:cNvPr id="7239" name="Line 41"/>
                <p:cNvSpPr>
                  <a:spLocks noChangeShapeType="1"/>
                </p:cNvSpPr>
                <p:nvPr/>
              </p:nvSpPr>
              <p:spPr bwMode="auto">
                <a:xfrm flipH="1">
                  <a:off x="1786" y="3140"/>
                  <a:ext cx="45" cy="43"/>
                </a:xfrm>
                <a:prstGeom prst="line">
                  <a:avLst/>
                </a:prstGeom>
                <a:noFill/>
                <a:ln w="22320">
                  <a:solidFill>
                    <a:srgbClr val="008000"/>
                  </a:solidFill>
                  <a:miter lim="800000"/>
                  <a:headEnd/>
                  <a:tailEnd/>
                </a:ln>
              </p:spPr>
              <p:txBody>
                <a:bodyPr/>
                <a:lstStyle/>
                <a:p>
                  <a:endParaRPr lang="en-US"/>
                </a:p>
              </p:txBody>
            </p:sp>
          </p:grpSp>
          <p:grpSp>
            <p:nvGrpSpPr>
              <p:cNvPr id="9" name="Group 42"/>
              <p:cNvGrpSpPr>
                <a:grpSpLocks/>
              </p:cNvGrpSpPr>
              <p:nvPr/>
            </p:nvGrpSpPr>
            <p:grpSpPr bwMode="auto">
              <a:xfrm>
                <a:off x="1357" y="3499"/>
                <a:ext cx="46" cy="45"/>
                <a:chOff x="1357" y="3499"/>
                <a:chExt cx="46" cy="45"/>
              </a:xfrm>
            </p:grpSpPr>
            <p:sp>
              <p:nvSpPr>
                <p:cNvPr id="7236" name="Line 43"/>
                <p:cNvSpPr>
                  <a:spLocks noChangeShapeType="1"/>
                </p:cNvSpPr>
                <p:nvPr/>
              </p:nvSpPr>
              <p:spPr bwMode="auto">
                <a:xfrm>
                  <a:off x="1357" y="3499"/>
                  <a:ext cx="46" cy="46"/>
                </a:xfrm>
                <a:prstGeom prst="line">
                  <a:avLst/>
                </a:prstGeom>
                <a:noFill/>
                <a:ln w="22320">
                  <a:solidFill>
                    <a:srgbClr val="008000"/>
                  </a:solidFill>
                  <a:miter lim="800000"/>
                  <a:headEnd/>
                  <a:tailEnd/>
                </a:ln>
              </p:spPr>
              <p:txBody>
                <a:bodyPr/>
                <a:lstStyle/>
                <a:p>
                  <a:endParaRPr lang="en-US"/>
                </a:p>
              </p:txBody>
            </p:sp>
            <p:sp>
              <p:nvSpPr>
                <p:cNvPr id="7237" name="Line 44"/>
                <p:cNvSpPr>
                  <a:spLocks noChangeShapeType="1"/>
                </p:cNvSpPr>
                <p:nvPr/>
              </p:nvSpPr>
              <p:spPr bwMode="auto">
                <a:xfrm flipH="1">
                  <a:off x="1356" y="3500"/>
                  <a:ext cx="45" cy="43"/>
                </a:xfrm>
                <a:prstGeom prst="line">
                  <a:avLst/>
                </a:prstGeom>
                <a:noFill/>
                <a:ln w="22320">
                  <a:solidFill>
                    <a:srgbClr val="008000"/>
                  </a:solidFill>
                  <a:miter lim="800000"/>
                  <a:headEnd/>
                  <a:tailEnd/>
                </a:ln>
              </p:spPr>
              <p:txBody>
                <a:bodyPr/>
                <a:lstStyle/>
                <a:p>
                  <a:endParaRPr lang="en-US"/>
                </a:p>
              </p:txBody>
            </p:sp>
          </p:grpSp>
          <p:grpSp>
            <p:nvGrpSpPr>
              <p:cNvPr id="10" name="Group 45"/>
              <p:cNvGrpSpPr>
                <a:grpSpLocks/>
              </p:cNvGrpSpPr>
              <p:nvPr/>
            </p:nvGrpSpPr>
            <p:grpSpPr bwMode="auto">
              <a:xfrm>
                <a:off x="1479" y="3368"/>
                <a:ext cx="46" cy="45"/>
                <a:chOff x="1479" y="3368"/>
                <a:chExt cx="46" cy="45"/>
              </a:xfrm>
            </p:grpSpPr>
            <p:sp>
              <p:nvSpPr>
                <p:cNvPr id="7234" name="Line 46"/>
                <p:cNvSpPr>
                  <a:spLocks noChangeShapeType="1"/>
                </p:cNvSpPr>
                <p:nvPr/>
              </p:nvSpPr>
              <p:spPr bwMode="auto">
                <a:xfrm>
                  <a:off x="1480" y="3368"/>
                  <a:ext cx="46" cy="46"/>
                </a:xfrm>
                <a:prstGeom prst="line">
                  <a:avLst/>
                </a:prstGeom>
                <a:noFill/>
                <a:ln w="22320">
                  <a:solidFill>
                    <a:srgbClr val="008000"/>
                  </a:solidFill>
                  <a:miter lim="800000"/>
                  <a:headEnd/>
                  <a:tailEnd/>
                </a:ln>
              </p:spPr>
              <p:txBody>
                <a:bodyPr/>
                <a:lstStyle/>
                <a:p>
                  <a:endParaRPr lang="en-US"/>
                </a:p>
              </p:txBody>
            </p:sp>
            <p:sp>
              <p:nvSpPr>
                <p:cNvPr id="7235" name="Line 47"/>
                <p:cNvSpPr>
                  <a:spLocks noChangeShapeType="1"/>
                </p:cNvSpPr>
                <p:nvPr/>
              </p:nvSpPr>
              <p:spPr bwMode="auto">
                <a:xfrm flipH="1">
                  <a:off x="1479" y="3369"/>
                  <a:ext cx="45" cy="43"/>
                </a:xfrm>
                <a:prstGeom prst="line">
                  <a:avLst/>
                </a:prstGeom>
                <a:noFill/>
                <a:ln w="22320">
                  <a:solidFill>
                    <a:srgbClr val="008000"/>
                  </a:solidFill>
                  <a:miter lim="800000"/>
                  <a:headEnd/>
                  <a:tailEnd/>
                </a:ln>
              </p:spPr>
              <p:txBody>
                <a:bodyPr/>
                <a:lstStyle/>
                <a:p>
                  <a:endParaRPr lang="en-US"/>
                </a:p>
              </p:txBody>
            </p:sp>
          </p:grpSp>
          <p:grpSp>
            <p:nvGrpSpPr>
              <p:cNvPr id="11" name="Group 48"/>
              <p:cNvGrpSpPr>
                <a:grpSpLocks/>
              </p:cNvGrpSpPr>
              <p:nvPr/>
            </p:nvGrpSpPr>
            <p:grpSpPr bwMode="auto">
              <a:xfrm>
                <a:off x="1633" y="3499"/>
                <a:ext cx="46" cy="45"/>
                <a:chOff x="1633" y="3499"/>
                <a:chExt cx="46" cy="45"/>
              </a:xfrm>
            </p:grpSpPr>
            <p:sp>
              <p:nvSpPr>
                <p:cNvPr id="7232" name="Line 49"/>
                <p:cNvSpPr>
                  <a:spLocks noChangeShapeType="1"/>
                </p:cNvSpPr>
                <p:nvPr/>
              </p:nvSpPr>
              <p:spPr bwMode="auto">
                <a:xfrm>
                  <a:off x="1634" y="3499"/>
                  <a:ext cx="46" cy="46"/>
                </a:xfrm>
                <a:prstGeom prst="line">
                  <a:avLst/>
                </a:prstGeom>
                <a:noFill/>
                <a:ln w="22320">
                  <a:solidFill>
                    <a:srgbClr val="008000"/>
                  </a:solidFill>
                  <a:miter lim="800000"/>
                  <a:headEnd/>
                  <a:tailEnd/>
                </a:ln>
              </p:spPr>
              <p:txBody>
                <a:bodyPr/>
                <a:lstStyle/>
                <a:p>
                  <a:endParaRPr lang="en-US"/>
                </a:p>
              </p:txBody>
            </p:sp>
            <p:sp>
              <p:nvSpPr>
                <p:cNvPr id="7233" name="Line 50"/>
                <p:cNvSpPr>
                  <a:spLocks noChangeShapeType="1"/>
                </p:cNvSpPr>
                <p:nvPr/>
              </p:nvSpPr>
              <p:spPr bwMode="auto">
                <a:xfrm flipH="1">
                  <a:off x="1633" y="3500"/>
                  <a:ext cx="45" cy="43"/>
                </a:xfrm>
                <a:prstGeom prst="line">
                  <a:avLst/>
                </a:prstGeom>
                <a:noFill/>
                <a:ln w="22320">
                  <a:solidFill>
                    <a:srgbClr val="008000"/>
                  </a:solidFill>
                  <a:miter lim="800000"/>
                  <a:headEnd/>
                  <a:tailEnd/>
                </a:ln>
              </p:spPr>
              <p:txBody>
                <a:bodyPr/>
                <a:lstStyle/>
                <a:p>
                  <a:endParaRPr lang="en-US"/>
                </a:p>
              </p:txBody>
            </p:sp>
          </p:grpSp>
          <p:grpSp>
            <p:nvGrpSpPr>
              <p:cNvPr id="12" name="Group 51"/>
              <p:cNvGrpSpPr>
                <a:grpSpLocks/>
              </p:cNvGrpSpPr>
              <p:nvPr/>
            </p:nvGrpSpPr>
            <p:grpSpPr bwMode="auto">
              <a:xfrm>
                <a:off x="1234" y="3499"/>
                <a:ext cx="46" cy="45"/>
                <a:chOff x="1234" y="3499"/>
                <a:chExt cx="46" cy="45"/>
              </a:xfrm>
            </p:grpSpPr>
            <p:sp>
              <p:nvSpPr>
                <p:cNvPr id="7230" name="Line 52"/>
                <p:cNvSpPr>
                  <a:spLocks noChangeShapeType="1"/>
                </p:cNvSpPr>
                <p:nvPr/>
              </p:nvSpPr>
              <p:spPr bwMode="auto">
                <a:xfrm>
                  <a:off x="1234" y="3499"/>
                  <a:ext cx="46" cy="46"/>
                </a:xfrm>
                <a:prstGeom prst="line">
                  <a:avLst/>
                </a:prstGeom>
                <a:noFill/>
                <a:ln w="22320">
                  <a:solidFill>
                    <a:srgbClr val="008000"/>
                  </a:solidFill>
                  <a:miter lim="800000"/>
                  <a:headEnd/>
                  <a:tailEnd/>
                </a:ln>
              </p:spPr>
              <p:txBody>
                <a:bodyPr/>
                <a:lstStyle/>
                <a:p>
                  <a:endParaRPr lang="en-US"/>
                </a:p>
              </p:txBody>
            </p:sp>
            <p:sp>
              <p:nvSpPr>
                <p:cNvPr id="7231" name="Line 53"/>
                <p:cNvSpPr>
                  <a:spLocks noChangeShapeType="1"/>
                </p:cNvSpPr>
                <p:nvPr/>
              </p:nvSpPr>
              <p:spPr bwMode="auto">
                <a:xfrm flipH="1">
                  <a:off x="1233" y="3500"/>
                  <a:ext cx="45" cy="43"/>
                </a:xfrm>
                <a:prstGeom prst="line">
                  <a:avLst/>
                </a:prstGeom>
                <a:noFill/>
                <a:ln w="22320">
                  <a:solidFill>
                    <a:srgbClr val="008000"/>
                  </a:solidFill>
                  <a:miter lim="800000"/>
                  <a:headEnd/>
                  <a:tailEnd/>
                </a:ln>
              </p:spPr>
              <p:txBody>
                <a:bodyPr/>
                <a:lstStyle/>
                <a:p>
                  <a:endParaRPr lang="en-US"/>
                </a:p>
              </p:txBody>
            </p:sp>
          </p:grpSp>
          <p:grpSp>
            <p:nvGrpSpPr>
              <p:cNvPr id="13" name="Group 54"/>
              <p:cNvGrpSpPr>
                <a:grpSpLocks/>
              </p:cNvGrpSpPr>
              <p:nvPr/>
            </p:nvGrpSpPr>
            <p:grpSpPr bwMode="auto">
              <a:xfrm>
                <a:off x="1479" y="3630"/>
                <a:ext cx="46" cy="46"/>
                <a:chOff x="1479" y="3630"/>
                <a:chExt cx="46" cy="46"/>
              </a:xfrm>
            </p:grpSpPr>
            <p:sp>
              <p:nvSpPr>
                <p:cNvPr id="7228" name="Line 55"/>
                <p:cNvSpPr>
                  <a:spLocks noChangeShapeType="1"/>
                </p:cNvSpPr>
                <p:nvPr/>
              </p:nvSpPr>
              <p:spPr bwMode="auto">
                <a:xfrm>
                  <a:off x="1480" y="3630"/>
                  <a:ext cx="46" cy="46"/>
                </a:xfrm>
                <a:prstGeom prst="line">
                  <a:avLst/>
                </a:prstGeom>
                <a:noFill/>
                <a:ln w="22320">
                  <a:solidFill>
                    <a:srgbClr val="008000"/>
                  </a:solidFill>
                  <a:miter lim="800000"/>
                  <a:headEnd/>
                  <a:tailEnd/>
                </a:ln>
              </p:spPr>
              <p:txBody>
                <a:bodyPr/>
                <a:lstStyle/>
                <a:p>
                  <a:endParaRPr lang="en-US"/>
                </a:p>
              </p:txBody>
            </p:sp>
            <p:sp>
              <p:nvSpPr>
                <p:cNvPr id="7229" name="Line 56"/>
                <p:cNvSpPr>
                  <a:spLocks noChangeShapeType="1"/>
                </p:cNvSpPr>
                <p:nvPr/>
              </p:nvSpPr>
              <p:spPr bwMode="auto">
                <a:xfrm flipH="1">
                  <a:off x="1479" y="3632"/>
                  <a:ext cx="45" cy="43"/>
                </a:xfrm>
                <a:prstGeom prst="line">
                  <a:avLst/>
                </a:prstGeom>
                <a:noFill/>
                <a:ln w="22320">
                  <a:solidFill>
                    <a:srgbClr val="008000"/>
                  </a:solidFill>
                  <a:miter lim="800000"/>
                  <a:headEnd/>
                  <a:tailEnd/>
                </a:ln>
              </p:spPr>
              <p:txBody>
                <a:bodyPr/>
                <a:lstStyle/>
                <a:p>
                  <a:endParaRPr lang="en-US"/>
                </a:p>
              </p:txBody>
            </p:sp>
          </p:grpSp>
          <p:grpSp>
            <p:nvGrpSpPr>
              <p:cNvPr id="14" name="Group 57"/>
              <p:cNvGrpSpPr>
                <a:grpSpLocks/>
              </p:cNvGrpSpPr>
              <p:nvPr/>
            </p:nvGrpSpPr>
            <p:grpSpPr bwMode="auto">
              <a:xfrm>
                <a:off x="1695" y="3401"/>
                <a:ext cx="46" cy="45"/>
                <a:chOff x="1695" y="3401"/>
                <a:chExt cx="46" cy="45"/>
              </a:xfrm>
            </p:grpSpPr>
            <p:sp>
              <p:nvSpPr>
                <p:cNvPr id="7226" name="Line 58"/>
                <p:cNvSpPr>
                  <a:spLocks noChangeShapeType="1"/>
                </p:cNvSpPr>
                <p:nvPr/>
              </p:nvSpPr>
              <p:spPr bwMode="auto">
                <a:xfrm>
                  <a:off x="1695" y="3401"/>
                  <a:ext cx="46" cy="46"/>
                </a:xfrm>
                <a:prstGeom prst="line">
                  <a:avLst/>
                </a:prstGeom>
                <a:noFill/>
                <a:ln w="22320">
                  <a:solidFill>
                    <a:srgbClr val="008000"/>
                  </a:solidFill>
                  <a:miter lim="800000"/>
                  <a:headEnd/>
                  <a:tailEnd/>
                </a:ln>
              </p:spPr>
              <p:txBody>
                <a:bodyPr/>
                <a:lstStyle/>
                <a:p>
                  <a:endParaRPr lang="en-US"/>
                </a:p>
              </p:txBody>
            </p:sp>
            <p:sp>
              <p:nvSpPr>
                <p:cNvPr id="7227" name="Line 59"/>
                <p:cNvSpPr>
                  <a:spLocks noChangeShapeType="1"/>
                </p:cNvSpPr>
                <p:nvPr/>
              </p:nvSpPr>
              <p:spPr bwMode="auto">
                <a:xfrm flipH="1">
                  <a:off x="1694" y="3402"/>
                  <a:ext cx="45" cy="43"/>
                </a:xfrm>
                <a:prstGeom prst="line">
                  <a:avLst/>
                </a:prstGeom>
                <a:noFill/>
                <a:ln w="22320">
                  <a:solidFill>
                    <a:srgbClr val="008000"/>
                  </a:solidFill>
                  <a:miter lim="800000"/>
                  <a:headEnd/>
                  <a:tailEnd/>
                </a:ln>
              </p:spPr>
              <p:txBody>
                <a:bodyPr/>
                <a:lstStyle/>
                <a:p>
                  <a:endParaRPr lang="en-US"/>
                </a:p>
              </p:txBody>
            </p:sp>
          </p:grpSp>
          <p:grpSp>
            <p:nvGrpSpPr>
              <p:cNvPr id="15" name="Group 60"/>
              <p:cNvGrpSpPr>
                <a:grpSpLocks/>
              </p:cNvGrpSpPr>
              <p:nvPr/>
            </p:nvGrpSpPr>
            <p:grpSpPr bwMode="auto">
              <a:xfrm>
                <a:off x="1818" y="3237"/>
                <a:ext cx="46" cy="46"/>
                <a:chOff x="1818" y="3237"/>
                <a:chExt cx="46" cy="46"/>
              </a:xfrm>
            </p:grpSpPr>
            <p:sp>
              <p:nvSpPr>
                <p:cNvPr id="7224" name="Line 61"/>
                <p:cNvSpPr>
                  <a:spLocks noChangeShapeType="1"/>
                </p:cNvSpPr>
                <p:nvPr/>
              </p:nvSpPr>
              <p:spPr bwMode="auto">
                <a:xfrm>
                  <a:off x="1818" y="3237"/>
                  <a:ext cx="46" cy="46"/>
                </a:xfrm>
                <a:prstGeom prst="line">
                  <a:avLst/>
                </a:prstGeom>
                <a:noFill/>
                <a:ln w="22320">
                  <a:solidFill>
                    <a:srgbClr val="008000"/>
                  </a:solidFill>
                  <a:miter lim="800000"/>
                  <a:headEnd/>
                  <a:tailEnd/>
                </a:ln>
              </p:spPr>
              <p:txBody>
                <a:bodyPr/>
                <a:lstStyle/>
                <a:p>
                  <a:endParaRPr lang="en-US"/>
                </a:p>
              </p:txBody>
            </p:sp>
            <p:sp>
              <p:nvSpPr>
                <p:cNvPr id="7225" name="Line 62"/>
                <p:cNvSpPr>
                  <a:spLocks noChangeShapeType="1"/>
                </p:cNvSpPr>
                <p:nvPr/>
              </p:nvSpPr>
              <p:spPr bwMode="auto">
                <a:xfrm flipH="1">
                  <a:off x="1817" y="3239"/>
                  <a:ext cx="45" cy="43"/>
                </a:xfrm>
                <a:prstGeom prst="line">
                  <a:avLst/>
                </a:prstGeom>
                <a:noFill/>
                <a:ln w="22320">
                  <a:solidFill>
                    <a:srgbClr val="008000"/>
                  </a:solidFill>
                  <a:miter lim="800000"/>
                  <a:headEnd/>
                  <a:tailEnd/>
                </a:ln>
              </p:spPr>
              <p:txBody>
                <a:bodyPr/>
                <a:lstStyle/>
                <a:p>
                  <a:endParaRPr lang="en-US"/>
                </a:p>
              </p:txBody>
            </p:sp>
          </p:grpSp>
          <p:grpSp>
            <p:nvGrpSpPr>
              <p:cNvPr id="16" name="Group 63"/>
              <p:cNvGrpSpPr>
                <a:grpSpLocks/>
              </p:cNvGrpSpPr>
              <p:nvPr/>
            </p:nvGrpSpPr>
            <p:grpSpPr bwMode="auto">
              <a:xfrm>
                <a:off x="1049" y="3565"/>
                <a:ext cx="46" cy="45"/>
                <a:chOff x="1049" y="3565"/>
                <a:chExt cx="46" cy="45"/>
              </a:xfrm>
            </p:grpSpPr>
            <p:sp>
              <p:nvSpPr>
                <p:cNvPr id="7222" name="Line 64"/>
                <p:cNvSpPr>
                  <a:spLocks noChangeShapeType="1"/>
                </p:cNvSpPr>
                <p:nvPr/>
              </p:nvSpPr>
              <p:spPr bwMode="auto">
                <a:xfrm>
                  <a:off x="1050" y="3565"/>
                  <a:ext cx="46" cy="46"/>
                </a:xfrm>
                <a:prstGeom prst="line">
                  <a:avLst/>
                </a:prstGeom>
                <a:noFill/>
                <a:ln w="22320">
                  <a:solidFill>
                    <a:srgbClr val="008000"/>
                  </a:solidFill>
                  <a:miter lim="800000"/>
                  <a:headEnd/>
                  <a:tailEnd/>
                </a:ln>
              </p:spPr>
              <p:txBody>
                <a:bodyPr/>
                <a:lstStyle/>
                <a:p>
                  <a:endParaRPr lang="en-US"/>
                </a:p>
              </p:txBody>
            </p:sp>
            <p:sp>
              <p:nvSpPr>
                <p:cNvPr id="7223" name="Line 65"/>
                <p:cNvSpPr>
                  <a:spLocks noChangeShapeType="1"/>
                </p:cNvSpPr>
                <p:nvPr/>
              </p:nvSpPr>
              <p:spPr bwMode="auto">
                <a:xfrm flipH="1">
                  <a:off x="1049" y="3566"/>
                  <a:ext cx="45" cy="43"/>
                </a:xfrm>
                <a:prstGeom prst="line">
                  <a:avLst/>
                </a:prstGeom>
                <a:noFill/>
                <a:ln w="22320">
                  <a:solidFill>
                    <a:srgbClr val="008000"/>
                  </a:solidFill>
                  <a:miter lim="800000"/>
                  <a:headEnd/>
                  <a:tailEnd/>
                </a:ln>
              </p:spPr>
              <p:txBody>
                <a:bodyPr/>
                <a:lstStyle/>
                <a:p>
                  <a:endParaRPr lang="en-US"/>
                </a:p>
              </p:txBody>
            </p:sp>
          </p:grpSp>
          <p:grpSp>
            <p:nvGrpSpPr>
              <p:cNvPr id="17" name="Group 66"/>
              <p:cNvGrpSpPr>
                <a:grpSpLocks/>
              </p:cNvGrpSpPr>
              <p:nvPr/>
            </p:nvGrpSpPr>
            <p:grpSpPr bwMode="auto">
              <a:xfrm>
                <a:off x="1142" y="3663"/>
                <a:ext cx="46" cy="45"/>
                <a:chOff x="1142" y="3663"/>
                <a:chExt cx="46" cy="45"/>
              </a:xfrm>
            </p:grpSpPr>
            <p:sp>
              <p:nvSpPr>
                <p:cNvPr id="7220" name="Line 67"/>
                <p:cNvSpPr>
                  <a:spLocks noChangeShapeType="1"/>
                </p:cNvSpPr>
                <p:nvPr/>
              </p:nvSpPr>
              <p:spPr bwMode="auto">
                <a:xfrm>
                  <a:off x="1142" y="3663"/>
                  <a:ext cx="46" cy="46"/>
                </a:xfrm>
                <a:prstGeom prst="line">
                  <a:avLst/>
                </a:prstGeom>
                <a:noFill/>
                <a:ln w="22320">
                  <a:solidFill>
                    <a:srgbClr val="008000"/>
                  </a:solidFill>
                  <a:miter lim="800000"/>
                  <a:headEnd/>
                  <a:tailEnd/>
                </a:ln>
              </p:spPr>
              <p:txBody>
                <a:bodyPr/>
                <a:lstStyle/>
                <a:p>
                  <a:endParaRPr lang="en-US"/>
                </a:p>
              </p:txBody>
            </p:sp>
            <p:sp>
              <p:nvSpPr>
                <p:cNvPr id="7221" name="Line 68"/>
                <p:cNvSpPr>
                  <a:spLocks noChangeShapeType="1"/>
                </p:cNvSpPr>
                <p:nvPr/>
              </p:nvSpPr>
              <p:spPr bwMode="auto">
                <a:xfrm flipH="1">
                  <a:off x="1141" y="3664"/>
                  <a:ext cx="45" cy="43"/>
                </a:xfrm>
                <a:prstGeom prst="line">
                  <a:avLst/>
                </a:prstGeom>
                <a:noFill/>
                <a:ln w="22320">
                  <a:solidFill>
                    <a:srgbClr val="008000"/>
                  </a:solidFill>
                  <a:miter lim="800000"/>
                  <a:headEnd/>
                  <a:tailEnd/>
                </a:ln>
              </p:spPr>
              <p:txBody>
                <a:bodyPr/>
                <a:lstStyle/>
                <a:p>
                  <a:endParaRPr lang="en-US"/>
                </a:p>
              </p:txBody>
            </p:sp>
          </p:grpSp>
          <p:grpSp>
            <p:nvGrpSpPr>
              <p:cNvPr id="18" name="Group 69"/>
              <p:cNvGrpSpPr>
                <a:grpSpLocks/>
              </p:cNvGrpSpPr>
              <p:nvPr/>
            </p:nvGrpSpPr>
            <p:grpSpPr bwMode="auto">
              <a:xfrm>
                <a:off x="1203" y="3386"/>
                <a:ext cx="46" cy="45"/>
                <a:chOff x="1203" y="3386"/>
                <a:chExt cx="46" cy="45"/>
              </a:xfrm>
            </p:grpSpPr>
            <p:sp>
              <p:nvSpPr>
                <p:cNvPr id="7218" name="Line 70"/>
                <p:cNvSpPr>
                  <a:spLocks noChangeShapeType="1"/>
                </p:cNvSpPr>
                <p:nvPr/>
              </p:nvSpPr>
              <p:spPr bwMode="auto">
                <a:xfrm>
                  <a:off x="1204" y="3386"/>
                  <a:ext cx="46" cy="46"/>
                </a:xfrm>
                <a:prstGeom prst="line">
                  <a:avLst/>
                </a:prstGeom>
                <a:noFill/>
                <a:ln w="22320">
                  <a:solidFill>
                    <a:srgbClr val="008000"/>
                  </a:solidFill>
                  <a:miter lim="800000"/>
                  <a:headEnd/>
                  <a:tailEnd/>
                </a:ln>
              </p:spPr>
              <p:txBody>
                <a:bodyPr/>
                <a:lstStyle/>
                <a:p>
                  <a:endParaRPr lang="en-US"/>
                </a:p>
              </p:txBody>
            </p:sp>
            <p:sp>
              <p:nvSpPr>
                <p:cNvPr id="7219" name="Line 71"/>
                <p:cNvSpPr>
                  <a:spLocks noChangeShapeType="1"/>
                </p:cNvSpPr>
                <p:nvPr/>
              </p:nvSpPr>
              <p:spPr bwMode="auto">
                <a:xfrm flipH="1">
                  <a:off x="1202" y="3388"/>
                  <a:ext cx="45" cy="43"/>
                </a:xfrm>
                <a:prstGeom prst="line">
                  <a:avLst/>
                </a:prstGeom>
                <a:noFill/>
                <a:ln w="22320">
                  <a:solidFill>
                    <a:srgbClr val="008000"/>
                  </a:solidFill>
                  <a:miter lim="800000"/>
                  <a:headEnd/>
                  <a:tailEnd/>
                </a:ln>
              </p:spPr>
              <p:txBody>
                <a:bodyPr/>
                <a:lstStyle/>
                <a:p>
                  <a:endParaRPr lang="en-US"/>
                </a:p>
              </p:txBody>
            </p:sp>
          </p:grpSp>
          <p:sp>
            <p:nvSpPr>
              <p:cNvPr id="7214" name="Line 72"/>
              <p:cNvSpPr>
                <a:spLocks noChangeShapeType="1"/>
              </p:cNvSpPr>
              <p:nvPr/>
            </p:nvSpPr>
            <p:spPr bwMode="auto">
              <a:xfrm flipV="1">
                <a:off x="1010" y="2846"/>
                <a:ext cx="891" cy="893"/>
              </a:xfrm>
              <a:prstGeom prst="line">
                <a:avLst/>
              </a:prstGeom>
              <a:noFill/>
              <a:ln w="22320">
                <a:solidFill>
                  <a:srgbClr val="000066"/>
                </a:solidFill>
                <a:miter lim="800000"/>
                <a:headEnd/>
                <a:tailEnd/>
              </a:ln>
            </p:spPr>
            <p:txBody>
              <a:bodyPr/>
              <a:lstStyle/>
              <a:p>
                <a:endParaRPr lang="en-US"/>
              </a:p>
            </p:txBody>
          </p:sp>
          <p:sp>
            <p:nvSpPr>
              <p:cNvPr id="7215" name="AutoShape 73"/>
              <p:cNvSpPr>
                <a:spLocks noChangeArrowheads="1"/>
              </p:cNvSpPr>
              <p:nvPr/>
            </p:nvSpPr>
            <p:spPr bwMode="auto">
              <a:xfrm>
                <a:off x="1655" y="2900"/>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216" name="Line 74"/>
              <p:cNvSpPr>
                <a:spLocks noChangeShapeType="1"/>
              </p:cNvSpPr>
              <p:nvPr/>
            </p:nvSpPr>
            <p:spPr bwMode="auto">
              <a:xfrm flipV="1">
                <a:off x="1133" y="3010"/>
                <a:ext cx="891" cy="893"/>
              </a:xfrm>
              <a:prstGeom prst="line">
                <a:avLst/>
              </a:prstGeom>
              <a:noFill/>
              <a:ln w="15840">
                <a:solidFill>
                  <a:srgbClr val="000066"/>
                </a:solidFill>
                <a:prstDash val="dash"/>
                <a:miter lim="800000"/>
                <a:headEnd/>
                <a:tailEnd/>
              </a:ln>
            </p:spPr>
            <p:txBody>
              <a:bodyPr/>
              <a:lstStyle/>
              <a:p>
                <a:endParaRPr lang="en-US"/>
              </a:p>
            </p:txBody>
          </p:sp>
          <p:sp>
            <p:nvSpPr>
              <p:cNvPr id="7217" name="Line 75"/>
              <p:cNvSpPr>
                <a:spLocks noChangeShapeType="1"/>
              </p:cNvSpPr>
              <p:nvPr/>
            </p:nvSpPr>
            <p:spPr bwMode="auto">
              <a:xfrm flipV="1">
                <a:off x="856" y="2715"/>
                <a:ext cx="891" cy="893"/>
              </a:xfrm>
              <a:prstGeom prst="line">
                <a:avLst/>
              </a:prstGeom>
              <a:noFill/>
              <a:ln w="15840">
                <a:solidFill>
                  <a:srgbClr val="000066"/>
                </a:solidFill>
                <a:prstDash val="dash"/>
                <a:miter lim="800000"/>
                <a:headEnd/>
                <a:tailEnd/>
              </a:ln>
            </p:spPr>
            <p:txBody>
              <a:bodyPr/>
              <a:lstStyle/>
              <a:p>
                <a:endParaRPr lang="en-US"/>
              </a:p>
            </p:txBody>
          </p:sp>
        </p:grpSp>
        <p:sp>
          <p:nvSpPr>
            <p:cNvPr id="506956" name="Text Box 76"/>
            <p:cNvSpPr txBox="1">
              <a:spLocks noChangeArrowheads="1"/>
            </p:cNvSpPr>
            <p:nvPr/>
          </p:nvSpPr>
          <p:spPr bwMode="auto">
            <a:xfrm>
              <a:off x="6019800" y="6548437"/>
              <a:ext cx="3124200" cy="309563"/>
            </a:xfrm>
            <a:prstGeom prst="rect">
              <a:avLst/>
            </a:prstGeom>
            <a:solidFill>
              <a:schemeClr val="tx1"/>
            </a:solidFill>
            <a:ln w="9525">
              <a:noFill/>
              <a:round/>
              <a:headEnd/>
              <a:tailEnd/>
            </a:ln>
          </p:spPr>
          <p:txBody>
            <a:bodyPr wrap="squar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smtClean="0">
                  <a:solidFill>
                    <a:schemeClr val="bg1"/>
                  </a:solidFill>
                  <a:latin typeface="Arial" charset="0"/>
                  <a:ea typeface="Lucida Sans Unicode" pitchFamily="34" charset="0"/>
                  <a:cs typeface="Lucida Sans Unicode" pitchFamily="34" charset="0"/>
                </a:rPr>
                <a:t>Off-the-shelf classifier (SVM)</a:t>
              </a:r>
              <a:endParaRPr lang="en-GB" sz="1400" dirty="0">
                <a:solidFill>
                  <a:schemeClr val="bg1"/>
                </a:solidFill>
                <a:latin typeface="Arial" charset="0"/>
                <a:ea typeface="Lucida Sans Unicode" pitchFamily="34" charset="0"/>
                <a:cs typeface="Lucida Sans Unicode" pitchFamily="34" charset="0"/>
              </a:endParaRPr>
            </a:p>
          </p:txBody>
        </p:sp>
      </p:grpSp>
      <p:grpSp>
        <p:nvGrpSpPr>
          <p:cNvPr id="19" name="Group 88"/>
          <p:cNvGrpSpPr/>
          <p:nvPr/>
        </p:nvGrpSpPr>
        <p:grpSpPr>
          <a:xfrm>
            <a:off x="385855" y="3108382"/>
            <a:ext cx="1676400" cy="1413025"/>
            <a:chOff x="786670" y="1485900"/>
            <a:chExt cx="2598420" cy="2290076"/>
          </a:xfrm>
        </p:grpSpPr>
        <p:sp>
          <p:nvSpPr>
            <p:cNvPr id="506884" name="Text Box 4"/>
            <p:cNvSpPr txBox="1">
              <a:spLocks noChangeArrowheads="1"/>
            </p:cNvSpPr>
            <p:nvPr/>
          </p:nvSpPr>
          <p:spPr bwMode="auto">
            <a:xfrm>
              <a:off x="786670" y="3223750"/>
              <a:ext cx="2598420" cy="552226"/>
            </a:xfrm>
            <a:prstGeom prst="rect">
              <a:avLst/>
            </a:prstGeom>
            <a:noFill/>
            <a:ln w="9525">
              <a:noFill/>
              <a:round/>
              <a:headEnd/>
              <a:tailEnd/>
            </a:ln>
          </p:spPr>
          <p:txBody>
            <a:bodyPr wrap="square" lIns="90000" tIns="46800" rIns="90000" bIns="46800">
              <a:spAutoFit/>
            </a:bodyPr>
            <a:lstStyle/>
            <a:p>
              <a:pPr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Image</a:t>
              </a:r>
              <a:endParaRPr lang="en-GB" sz="1200" dirty="0">
                <a:solidFill>
                  <a:schemeClr val="bg1"/>
                </a:solidFill>
                <a:latin typeface="Arial" charset="0"/>
                <a:ea typeface="Lucida Sans Unicode" pitchFamily="34" charset="0"/>
                <a:cs typeface="Lucida Sans Unicode" pitchFamily="34" charset="0"/>
              </a:endParaRPr>
            </a:p>
          </p:txBody>
        </p:sp>
        <p:pic>
          <p:nvPicPr>
            <p:cNvPr id="506957" name="Picture 77"/>
            <p:cNvPicPr>
              <a:picLocks noChangeAspect="1" noChangeArrowheads="1"/>
            </p:cNvPicPr>
            <p:nvPr/>
          </p:nvPicPr>
          <p:blipFill>
            <a:blip r:embed="rId6" cstate="print"/>
            <a:srcRect l="12857" t="7619" r="10000" b="10476"/>
            <a:stretch>
              <a:fillRect/>
            </a:stretch>
          </p:blipFill>
          <p:spPr bwMode="auto">
            <a:xfrm>
              <a:off x="876300" y="1485900"/>
              <a:ext cx="2209800" cy="1759656"/>
            </a:xfrm>
            <a:prstGeom prst="rect">
              <a:avLst/>
            </a:prstGeom>
            <a:noFill/>
            <a:ln w="9525">
              <a:noFill/>
              <a:round/>
              <a:headEnd/>
              <a:tailEnd/>
            </a:ln>
          </p:spPr>
        </p:pic>
      </p:grpSp>
      <p:grpSp>
        <p:nvGrpSpPr>
          <p:cNvPr id="20" name="Group 92"/>
          <p:cNvGrpSpPr/>
          <p:nvPr/>
        </p:nvGrpSpPr>
        <p:grpSpPr>
          <a:xfrm>
            <a:off x="5608935" y="3121760"/>
            <a:ext cx="3390970" cy="1442138"/>
            <a:chOff x="5608935" y="3121760"/>
            <a:chExt cx="3390970" cy="1442138"/>
          </a:xfrm>
        </p:grpSpPr>
        <p:sp>
          <p:nvSpPr>
            <p:cNvPr id="506888" name="Text Box 8"/>
            <p:cNvSpPr txBox="1">
              <a:spLocks noChangeArrowheads="1"/>
            </p:cNvSpPr>
            <p:nvPr/>
          </p:nvSpPr>
          <p:spPr bwMode="auto">
            <a:xfrm>
              <a:off x="5608935" y="4223163"/>
              <a:ext cx="3390970" cy="340735"/>
            </a:xfrm>
            <a:prstGeom prst="rect">
              <a:avLst/>
            </a:prstGeom>
            <a:noFill/>
            <a:ln w="9525">
              <a:noFill/>
              <a:round/>
              <a:headEnd/>
              <a:tailEnd/>
            </a:ln>
          </p:spPr>
          <p:txBody>
            <a:bodyPr wrap="non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Learned representation [a</a:t>
              </a:r>
              <a:r>
                <a:rPr lang="en-GB" sz="1600" baseline="-25000" dirty="0" smtClean="0">
                  <a:solidFill>
                    <a:schemeClr val="bg1"/>
                  </a:solidFill>
                  <a:latin typeface="Arial" charset="0"/>
                  <a:ea typeface="Lucida Sans Unicode" pitchFamily="34" charset="0"/>
                  <a:cs typeface="Lucida Sans Unicode" pitchFamily="34" charset="0"/>
                </a:rPr>
                <a:t>1</a:t>
              </a:r>
              <a:r>
                <a:rPr lang="en-GB" sz="1600" dirty="0" smtClean="0">
                  <a:solidFill>
                    <a:schemeClr val="bg1"/>
                  </a:solidFill>
                  <a:latin typeface="Arial" charset="0"/>
                  <a:ea typeface="Lucida Sans Unicode" pitchFamily="34" charset="0"/>
                  <a:cs typeface="Lucida Sans Unicode" pitchFamily="34" charset="0"/>
                </a:rPr>
                <a:t>, ... , a</a:t>
              </a:r>
              <a:r>
                <a:rPr lang="en-GB" sz="1600" baseline="-25000" dirty="0" smtClean="0">
                  <a:solidFill>
                    <a:schemeClr val="bg1"/>
                  </a:solidFill>
                  <a:latin typeface="Arial" charset="0"/>
                  <a:ea typeface="Lucida Sans Unicode" pitchFamily="34" charset="0"/>
                  <a:cs typeface="Lucida Sans Unicode" pitchFamily="34" charset="0"/>
                </a:rPr>
                <a:t>64</a:t>
              </a:r>
              <a:r>
                <a:rPr lang="en-GB" sz="1600" dirty="0" smtClean="0">
                  <a:solidFill>
                    <a:schemeClr val="bg1"/>
                  </a:solidFill>
                  <a:latin typeface="Arial" charset="0"/>
                  <a:ea typeface="Lucida Sans Unicode" pitchFamily="34" charset="0"/>
                  <a:cs typeface="Lucida Sans Unicode" pitchFamily="34" charset="0"/>
                </a:rPr>
                <a:t>]</a:t>
              </a:r>
              <a:endParaRPr lang="en-GB" sz="1600" dirty="0">
                <a:solidFill>
                  <a:schemeClr val="bg1"/>
                </a:solidFill>
                <a:latin typeface="Arial" charset="0"/>
                <a:ea typeface="Lucida Sans Unicode" pitchFamily="34" charset="0"/>
                <a:cs typeface="Lucida Sans Unicode" pitchFamily="34" charset="0"/>
              </a:endParaRPr>
            </a:p>
          </p:txBody>
        </p:sp>
        <p:pic>
          <p:nvPicPr>
            <p:cNvPr id="506958" name="Picture 78"/>
            <p:cNvPicPr>
              <a:picLocks noChangeAspect="1" noChangeArrowheads="1"/>
            </p:cNvPicPr>
            <p:nvPr/>
          </p:nvPicPr>
          <p:blipFill>
            <a:blip r:embed="rId7" cstate="print"/>
            <a:srcRect/>
            <a:stretch>
              <a:fillRect/>
            </a:stretch>
          </p:blipFill>
          <p:spPr bwMode="auto">
            <a:xfrm>
              <a:off x="5867400" y="3121760"/>
              <a:ext cx="2688156" cy="1104453"/>
            </a:xfrm>
            <a:prstGeom prst="rect">
              <a:avLst/>
            </a:prstGeom>
            <a:noFill/>
            <a:ln w="9525">
              <a:noFill/>
              <a:round/>
              <a:headEnd/>
              <a:tailEnd/>
            </a:ln>
          </p:spPr>
        </p:pic>
      </p:grpSp>
      <p:grpSp>
        <p:nvGrpSpPr>
          <p:cNvPr id="21" name="Group 89"/>
          <p:cNvGrpSpPr/>
          <p:nvPr/>
        </p:nvGrpSpPr>
        <p:grpSpPr>
          <a:xfrm>
            <a:off x="2653275" y="3126670"/>
            <a:ext cx="2264370" cy="1454480"/>
            <a:chOff x="2667000" y="3314700"/>
            <a:chExt cx="2095500" cy="1339265"/>
          </a:xfrm>
        </p:grpSpPr>
        <p:sp>
          <p:nvSpPr>
            <p:cNvPr id="506885" name="Text Box 5"/>
            <p:cNvSpPr txBox="1">
              <a:spLocks noChangeArrowheads="1"/>
            </p:cNvSpPr>
            <p:nvPr/>
          </p:nvSpPr>
          <p:spPr bwMode="auto">
            <a:xfrm>
              <a:off x="2920585" y="4313230"/>
              <a:ext cx="1733465" cy="340735"/>
            </a:xfrm>
            <a:prstGeom prst="rect">
              <a:avLst/>
            </a:prstGeom>
            <a:noFill/>
            <a:ln w="9525">
              <a:noFill/>
              <a:round/>
              <a:headEnd/>
              <a:tailEnd/>
            </a:ln>
          </p:spPr>
          <p:txBody>
            <a:bodyPr wrap="non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Learned bases </a:t>
              </a:r>
              <a:r>
                <a:rPr lang="en-GB" sz="1600" dirty="0" err="1" smtClean="0">
                  <a:solidFill>
                    <a:schemeClr val="bg1"/>
                  </a:solidFill>
                  <a:latin typeface="Symbol" pitchFamily="18" charset="2"/>
                  <a:ea typeface="Lucida Sans Unicode" pitchFamily="34" charset="0"/>
                  <a:cs typeface="Lucida Sans Unicode" pitchFamily="34" charset="0"/>
                </a:rPr>
                <a:t>f</a:t>
              </a:r>
              <a:r>
                <a:rPr lang="en-GB" sz="1600" baseline="-25000" dirty="0" err="1" smtClean="0">
                  <a:solidFill>
                    <a:schemeClr val="bg1"/>
                  </a:solidFill>
                  <a:latin typeface="Arial" charset="0"/>
                  <a:ea typeface="Lucida Sans Unicode" pitchFamily="34" charset="0"/>
                  <a:cs typeface="Lucida Sans Unicode" pitchFamily="34" charset="0"/>
                </a:rPr>
                <a:t>i</a:t>
              </a:r>
              <a:endParaRPr lang="en-GB" sz="1600" baseline="-25000" dirty="0">
                <a:solidFill>
                  <a:schemeClr val="bg1"/>
                </a:solidFill>
                <a:latin typeface="Arial" charset="0"/>
                <a:ea typeface="Lucida Sans Unicode" pitchFamily="34" charset="0"/>
                <a:cs typeface="Lucida Sans Unicode" pitchFamily="34" charset="0"/>
              </a:endParaRPr>
            </a:p>
          </p:txBody>
        </p:sp>
        <p:pic>
          <p:nvPicPr>
            <p:cNvPr id="506959" name="Picture 79"/>
            <p:cNvPicPr>
              <a:picLocks noChangeAspect="1" noChangeArrowheads="1"/>
            </p:cNvPicPr>
            <p:nvPr/>
          </p:nvPicPr>
          <p:blipFill>
            <a:blip r:embed="rId8" cstate="print"/>
            <a:srcRect r="89039" b="89180"/>
            <a:stretch>
              <a:fillRect/>
            </a:stretch>
          </p:blipFill>
          <p:spPr bwMode="auto">
            <a:xfrm>
              <a:off x="2667000" y="3314700"/>
              <a:ext cx="2095500" cy="1028700"/>
            </a:xfrm>
            <a:prstGeom prst="rect">
              <a:avLst/>
            </a:prstGeom>
            <a:noFill/>
            <a:ln w="9525">
              <a:noFill/>
              <a:round/>
              <a:headEnd/>
              <a:tailEnd/>
            </a:ln>
          </p:spPr>
        </p:pic>
      </p:grpSp>
      <p:grpSp>
        <p:nvGrpSpPr>
          <p:cNvPr id="22" name="Group 79"/>
          <p:cNvGrpSpPr/>
          <p:nvPr/>
        </p:nvGrpSpPr>
        <p:grpSpPr>
          <a:xfrm>
            <a:off x="2514600" y="762000"/>
            <a:ext cx="2628900" cy="1706880"/>
            <a:chOff x="1236307" y="1138238"/>
            <a:chExt cx="5631826" cy="3362147"/>
          </a:xfrm>
        </p:grpSpPr>
        <p:sp>
          <p:nvSpPr>
            <p:cNvPr id="81" name="Rectangle 4"/>
            <p:cNvSpPr>
              <a:spLocks noChangeArrowheads="1"/>
            </p:cNvSpPr>
            <p:nvPr/>
          </p:nvSpPr>
          <p:spPr bwMode="auto">
            <a:xfrm>
              <a:off x="1236307" y="1138238"/>
              <a:ext cx="5631826" cy="336214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82" name="Picture 5"/>
            <p:cNvPicPr>
              <a:picLocks noChangeAspect="1" noChangeArrowheads="1"/>
            </p:cNvPicPr>
            <p:nvPr/>
          </p:nvPicPr>
          <p:blipFill>
            <a:blip r:embed="rId9" cstate="print"/>
            <a:srcRect/>
            <a:stretch>
              <a:fillRect/>
            </a:stretch>
          </p:blipFill>
          <p:spPr bwMode="auto">
            <a:xfrm>
              <a:off x="1619250" y="1539875"/>
              <a:ext cx="1428750" cy="800100"/>
            </a:xfrm>
            <a:prstGeom prst="rect">
              <a:avLst/>
            </a:prstGeom>
            <a:noFill/>
            <a:ln w="12700" algn="ctr">
              <a:noFill/>
              <a:miter lim="800000"/>
              <a:headEnd/>
              <a:tailEnd/>
            </a:ln>
          </p:spPr>
        </p:pic>
        <p:pic>
          <p:nvPicPr>
            <p:cNvPr id="83" name="Picture 6"/>
            <p:cNvPicPr>
              <a:picLocks noChangeAspect="1" noChangeArrowheads="1"/>
            </p:cNvPicPr>
            <p:nvPr/>
          </p:nvPicPr>
          <p:blipFill>
            <a:blip r:embed="rId10" cstate="print"/>
            <a:srcRect/>
            <a:stretch>
              <a:fillRect/>
            </a:stretch>
          </p:blipFill>
          <p:spPr bwMode="auto">
            <a:xfrm>
              <a:off x="5146675" y="1568450"/>
              <a:ext cx="1362075" cy="1019175"/>
            </a:xfrm>
            <a:prstGeom prst="rect">
              <a:avLst/>
            </a:prstGeom>
            <a:noFill/>
            <a:ln w="12700" algn="ctr">
              <a:noFill/>
              <a:miter lim="800000"/>
              <a:headEnd/>
              <a:tailEnd/>
            </a:ln>
          </p:spPr>
        </p:pic>
        <p:pic>
          <p:nvPicPr>
            <p:cNvPr id="84" name="Picture 8"/>
            <p:cNvPicPr>
              <a:picLocks noChangeAspect="1" noChangeArrowheads="1"/>
            </p:cNvPicPr>
            <p:nvPr/>
          </p:nvPicPr>
          <p:blipFill>
            <a:blip r:embed="rId11" cstate="print"/>
            <a:srcRect/>
            <a:stretch>
              <a:fillRect/>
            </a:stretch>
          </p:blipFill>
          <p:spPr bwMode="auto">
            <a:xfrm>
              <a:off x="5154613" y="2801938"/>
              <a:ext cx="1362075" cy="1019175"/>
            </a:xfrm>
            <a:prstGeom prst="rect">
              <a:avLst/>
            </a:prstGeom>
            <a:noFill/>
            <a:ln w="12700" algn="ctr">
              <a:noFill/>
              <a:miter lim="800000"/>
              <a:headEnd/>
              <a:tailEnd/>
            </a:ln>
          </p:spPr>
        </p:pic>
        <p:pic>
          <p:nvPicPr>
            <p:cNvPr id="85" name="Picture 9"/>
            <p:cNvPicPr>
              <a:picLocks noChangeAspect="1" noChangeArrowheads="1"/>
            </p:cNvPicPr>
            <p:nvPr/>
          </p:nvPicPr>
          <p:blipFill>
            <a:blip r:embed="rId12" cstate="print"/>
            <a:srcRect/>
            <a:stretch>
              <a:fillRect/>
            </a:stretch>
          </p:blipFill>
          <p:spPr bwMode="auto">
            <a:xfrm>
              <a:off x="3381375" y="2744788"/>
              <a:ext cx="1428750" cy="1076325"/>
            </a:xfrm>
            <a:prstGeom prst="rect">
              <a:avLst/>
            </a:prstGeom>
            <a:noFill/>
            <a:ln w="12700" algn="ctr">
              <a:noFill/>
              <a:miter lim="800000"/>
              <a:headEnd/>
              <a:tailEnd/>
            </a:ln>
          </p:spPr>
        </p:pic>
        <p:sp>
          <p:nvSpPr>
            <p:cNvPr id="86" name="Text Box 10"/>
            <p:cNvSpPr txBox="1">
              <a:spLocks noChangeArrowheads="1"/>
            </p:cNvSpPr>
            <p:nvPr/>
          </p:nvSpPr>
          <p:spPr bwMode="auto">
            <a:xfrm>
              <a:off x="2796721" y="3895186"/>
              <a:ext cx="2600280" cy="545622"/>
            </a:xfrm>
            <a:prstGeom prst="rect">
              <a:avLst/>
            </a:prstGeom>
            <a:noFill/>
            <a:ln w="12700" algn="ctr">
              <a:noFill/>
              <a:miter lim="800000"/>
              <a:headEnd/>
              <a:tailEnd/>
            </a:ln>
          </p:spPr>
          <p:txBody>
            <a:bodyPr wrap="none">
              <a:spAutoFit/>
            </a:bodyPr>
            <a:lstStyle/>
            <a:p>
              <a:pPr algn="l">
                <a:spcBef>
                  <a:spcPct val="0"/>
                </a:spcBef>
              </a:pPr>
              <a:r>
                <a:rPr lang="en-US" sz="1200" dirty="0" smtClean="0">
                  <a:latin typeface="Arial" charset="0"/>
                </a:rPr>
                <a:t>Unlabeled data</a:t>
              </a:r>
              <a:endParaRPr lang="en-US" sz="1200" dirty="0">
                <a:latin typeface="Arial" charset="0"/>
              </a:endParaRPr>
            </a:p>
          </p:txBody>
        </p:sp>
        <p:pic>
          <p:nvPicPr>
            <p:cNvPr id="87" name="Picture 11"/>
            <p:cNvPicPr>
              <a:picLocks noChangeAspect="1" noChangeArrowheads="1"/>
            </p:cNvPicPr>
            <p:nvPr/>
          </p:nvPicPr>
          <p:blipFill>
            <a:blip r:embed="rId13" cstate="print"/>
            <a:srcRect/>
            <a:stretch>
              <a:fillRect/>
            </a:stretch>
          </p:blipFill>
          <p:spPr bwMode="auto">
            <a:xfrm>
              <a:off x="1574800" y="2782888"/>
              <a:ext cx="1414463" cy="1057275"/>
            </a:xfrm>
            <a:prstGeom prst="rect">
              <a:avLst/>
            </a:prstGeom>
            <a:noFill/>
            <a:ln w="12700" algn="ctr">
              <a:noFill/>
              <a:miter lim="800000"/>
              <a:headEnd/>
              <a:tailEnd/>
            </a:ln>
          </p:spPr>
        </p:pic>
        <p:pic>
          <p:nvPicPr>
            <p:cNvPr id="88" name="Picture 23"/>
            <p:cNvPicPr>
              <a:picLocks noChangeAspect="1" noChangeArrowheads="1"/>
            </p:cNvPicPr>
            <p:nvPr/>
          </p:nvPicPr>
          <p:blipFill>
            <a:blip r:embed="rId14" cstate="print"/>
            <a:srcRect/>
            <a:stretch>
              <a:fillRect/>
            </a:stretch>
          </p:blipFill>
          <p:spPr bwMode="auto">
            <a:xfrm>
              <a:off x="3343275" y="1547813"/>
              <a:ext cx="1497013" cy="1036637"/>
            </a:xfrm>
            <a:prstGeom prst="rect">
              <a:avLst/>
            </a:prstGeom>
            <a:noFill/>
            <a:ln w="25400" algn="ctr">
              <a:noFill/>
              <a:miter lim="800000"/>
              <a:headEnd/>
              <a:tailEnd/>
            </a:ln>
          </p:spPr>
        </p:pic>
      </p:grpSp>
      <p:sp>
        <p:nvSpPr>
          <p:cNvPr id="91" name="AutoShape 6"/>
          <p:cNvSpPr>
            <a:spLocks noChangeArrowheads="1"/>
          </p:cNvSpPr>
          <p:nvPr/>
        </p:nvSpPr>
        <p:spPr bwMode="auto">
          <a:xfrm>
            <a:off x="7048500" y="4533900"/>
            <a:ext cx="342900" cy="495300"/>
          </a:xfrm>
          <a:prstGeom prst="downArrow">
            <a:avLst>
              <a:gd name="adj1" fmla="val 50000"/>
              <a:gd name="adj2" fmla="val 33333"/>
            </a:avLst>
          </a:prstGeom>
          <a:solidFill>
            <a:srgbClr val="00B0F0"/>
          </a:solidFill>
          <a:ln w="9360">
            <a:solidFill>
              <a:srgbClr val="000000"/>
            </a:solidFill>
            <a:miter lim="800000"/>
            <a:headEnd/>
            <a:tailEnd/>
          </a:ln>
        </p:spPr>
        <p:txBody>
          <a:bodyPr wrap="none" anchor="ctr"/>
          <a:lstStyle/>
          <a:p>
            <a:endParaRPr lang="en-US"/>
          </a:p>
        </p:txBody>
      </p:sp>
      <p:sp>
        <p:nvSpPr>
          <p:cNvPr id="92" name="AutoShape 3"/>
          <p:cNvSpPr>
            <a:spLocks noChangeArrowheads="1"/>
          </p:cNvSpPr>
          <p:nvPr/>
        </p:nvSpPr>
        <p:spPr bwMode="auto">
          <a:xfrm>
            <a:off x="5032860" y="3505810"/>
            <a:ext cx="609600" cy="304800"/>
          </a:xfrm>
          <a:prstGeom prst="rightArrow">
            <a:avLst>
              <a:gd name="adj1" fmla="val 50000"/>
              <a:gd name="adj2" fmla="val 45833"/>
            </a:avLst>
          </a:prstGeom>
          <a:solidFill>
            <a:srgbClr val="00B0F0"/>
          </a:solidFill>
          <a:ln w="9360">
            <a:solidFill>
              <a:srgbClr val="000000"/>
            </a:solidFill>
            <a:miter lim="800000"/>
            <a:headEnd/>
            <a:tailEnd/>
          </a:ln>
        </p:spPr>
        <p:txBody>
          <a:bodyPr wrap="none" anchor="ctr"/>
          <a:lstStyle/>
          <a:p>
            <a:endParaRPr lang="en-US"/>
          </a:p>
        </p:txBody>
      </p:sp>
      <p:sp>
        <p:nvSpPr>
          <p:cNvPr id="96" name="TextBox 95"/>
          <p:cNvSpPr txBox="1"/>
          <p:nvPr/>
        </p:nvSpPr>
        <p:spPr>
          <a:xfrm>
            <a:off x="309045" y="7115880"/>
            <a:ext cx="5184674" cy="1600438"/>
          </a:xfrm>
          <a:prstGeom prst="rect">
            <a:avLst/>
          </a:prstGeom>
          <a:noFill/>
        </p:spPr>
        <p:txBody>
          <a:bodyPr wrap="square" rtlCol="0">
            <a:spAutoFit/>
          </a:bodyPr>
          <a:lstStyle/>
          <a:p>
            <a:pPr algn="l">
              <a:spcBef>
                <a:spcPts val="0"/>
              </a:spcBef>
            </a:pPr>
            <a:r>
              <a:rPr lang="en-US" sz="1400" u="sng" dirty="0" smtClean="0">
                <a:solidFill>
                  <a:schemeClr val="bg1"/>
                </a:solidFill>
              </a:rPr>
              <a:t>In NLP: </a:t>
            </a:r>
            <a:endParaRPr lang="en-US" sz="1400" dirty="0" smtClean="0">
              <a:solidFill>
                <a:schemeClr val="bg1"/>
              </a:solidFill>
            </a:endParaRPr>
          </a:p>
          <a:p>
            <a:pPr algn="l">
              <a:spcBef>
                <a:spcPts val="0"/>
              </a:spcBef>
            </a:pPr>
            <a:r>
              <a:rPr lang="en-US" sz="1400" dirty="0" smtClean="0">
                <a:solidFill>
                  <a:schemeClr val="bg1"/>
                </a:solidFill>
              </a:rPr>
              <a:t>Distributional representations and vector space model ideas.  (Brown et al., 1992; Pereira, </a:t>
            </a:r>
            <a:r>
              <a:rPr lang="en-US" sz="1400" dirty="0" err="1" smtClean="0">
                <a:solidFill>
                  <a:schemeClr val="bg1"/>
                </a:solidFill>
              </a:rPr>
              <a:t>Tishby</a:t>
            </a:r>
            <a:r>
              <a:rPr lang="en-US" sz="1400" dirty="0" smtClean="0">
                <a:solidFill>
                  <a:schemeClr val="bg1"/>
                </a:solidFill>
              </a:rPr>
              <a:t> &amp; Lee, 1993; Salton et al., 1975; </a:t>
            </a:r>
            <a:r>
              <a:rPr lang="en-US" sz="1400" dirty="0" err="1" smtClean="0">
                <a:solidFill>
                  <a:schemeClr val="bg1"/>
                </a:solidFill>
              </a:rPr>
              <a:t>Pantel</a:t>
            </a:r>
            <a:r>
              <a:rPr lang="en-US" sz="1400" dirty="0" smtClean="0">
                <a:solidFill>
                  <a:schemeClr val="bg1"/>
                </a:solidFill>
              </a:rPr>
              <a:t> &amp; Lin, 2002; Rapp, 2003; </a:t>
            </a:r>
            <a:r>
              <a:rPr lang="en-US" sz="1400" dirty="0" err="1" smtClean="0">
                <a:solidFill>
                  <a:schemeClr val="bg1"/>
                </a:solidFill>
              </a:rPr>
              <a:t>Turney</a:t>
            </a:r>
            <a:r>
              <a:rPr lang="en-US" sz="1400" dirty="0" smtClean="0">
                <a:solidFill>
                  <a:schemeClr val="bg1"/>
                </a:solidFill>
              </a:rPr>
              <a:t>  et al., 2003).</a:t>
            </a:r>
          </a:p>
          <a:p>
            <a:pPr algn="l">
              <a:spcBef>
                <a:spcPts val="0"/>
              </a:spcBef>
            </a:pPr>
            <a:r>
              <a:rPr lang="en-US" sz="1400" dirty="0" smtClean="0">
                <a:solidFill>
                  <a:schemeClr val="bg1"/>
                </a:solidFill>
              </a:rPr>
              <a:t>Latent Semantic Analysis (</a:t>
            </a:r>
            <a:r>
              <a:rPr lang="en-US" sz="1400" dirty="0" err="1" smtClean="0">
                <a:solidFill>
                  <a:schemeClr val="bg1"/>
                </a:solidFill>
              </a:rPr>
              <a:t>Deerwester</a:t>
            </a:r>
            <a:r>
              <a:rPr lang="en-US" sz="1400" dirty="0" smtClean="0">
                <a:solidFill>
                  <a:schemeClr val="bg1"/>
                </a:solidFill>
              </a:rPr>
              <a:t> et al.,1990)</a:t>
            </a:r>
          </a:p>
          <a:p>
            <a:pPr algn="l">
              <a:spcBef>
                <a:spcPts val="0"/>
              </a:spcBef>
            </a:pPr>
            <a:r>
              <a:rPr lang="en-US" sz="1400" dirty="0" smtClean="0">
                <a:solidFill>
                  <a:schemeClr val="bg1"/>
                </a:solidFill>
              </a:rPr>
              <a:t>Structural Learning (Ando &amp; Zhang, 2005) </a:t>
            </a:r>
          </a:p>
          <a:p>
            <a:pPr algn="l">
              <a:spcBef>
                <a:spcPts val="0"/>
              </a:spcBef>
            </a:pPr>
            <a:r>
              <a:rPr lang="en-US" sz="1400" dirty="0" smtClean="0">
                <a:solidFill>
                  <a:schemeClr val="bg1"/>
                </a:solidFill>
              </a:rPr>
              <a:t>….</a:t>
            </a:r>
          </a:p>
        </p:txBody>
      </p:sp>
      <p:pic>
        <p:nvPicPr>
          <p:cNvPr id="97" name="Picture 2"/>
          <p:cNvPicPr>
            <a:picLocks noChangeAspect="1" noChangeArrowheads="1"/>
          </p:cNvPicPr>
          <p:nvPr/>
        </p:nvPicPr>
        <p:blipFill>
          <a:blip r:embed="rId15" cstate="print"/>
          <a:srcRect b="49600"/>
          <a:stretch>
            <a:fillRect/>
          </a:stretch>
        </p:blipFill>
        <p:spPr bwMode="auto">
          <a:xfrm>
            <a:off x="2622870" y="3083355"/>
            <a:ext cx="2342705" cy="118073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recognition (Hollywood 2 benchmark)</a:t>
            </a:r>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xmlns="" val="1982408334"/>
              </p:ext>
            </p:extLst>
          </p:nvPr>
        </p:nvGraphicFramePr>
        <p:xfrm>
          <a:off x="577880" y="2699305"/>
          <a:ext cx="7796215" cy="2966720"/>
        </p:xfrm>
        <a:graphic>
          <a:graphicData uri="http://schemas.openxmlformats.org/drawingml/2006/table">
            <a:tbl>
              <a:tblPr firstRow="1" bandRow="1"/>
              <a:tblGrid>
                <a:gridCol w="6619428"/>
                <a:gridCol w="1176787"/>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Hessian + ESURF [</a:t>
                      </a:r>
                      <a:r>
                        <a:rPr lang="en-US" b="0" dirty="0" err="1" smtClean="0"/>
                        <a:t>Williems</a:t>
                      </a:r>
                      <a:r>
                        <a:rPr lang="en-US" b="0" dirty="0" smtClean="0"/>
                        <a:t> et al 2008]</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38%</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Harris3D</a:t>
                      </a:r>
                      <a:r>
                        <a:rPr lang="en-US" b="0" baseline="0" dirty="0" smtClean="0"/>
                        <a:t> + HOG/HOF [Laptev et al 2003, 2004]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Cuboids + HOG/HOF  [Dollar et al 2005,</a:t>
                      </a:r>
                      <a:r>
                        <a:rPr lang="en-US" b="0" baseline="0" dirty="0" smtClean="0"/>
                        <a:t> Laptev 2004</a:t>
                      </a:r>
                      <a:r>
                        <a:rPr lang="en-US" b="0" dirty="0" smtClean="0"/>
                        <a:t>]</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Hessian + HOG/HOF [Laptev 2004,</a:t>
                      </a:r>
                      <a:r>
                        <a:rPr lang="en-US" b="0" baseline="0" dirty="0" smtClean="0"/>
                        <a:t> </a:t>
                      </a:r>
                      <a:r>
                        <a:rPr lang="en-US" b="0" dirty="0" err="1" smtClean="0"/>
                        <a:t>Williems</a:t>
                      </a:r>
                      <a:r>
                        <a:rPr lang="en-US" b="0" baseline="0" dirty="0" smtClean="0"/>
                        <a:t> et al 2008]</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Dense + HOG / HOF [Laptev 2004]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Cuboids + HOG3D [</a:t>
                      </a:r>
                      <a:r>
                        <a:rPr lang="en-US" b="0" dirty="0" err="1" smtClean="0"/>
                        <a:t>Klaser</a:t>
                      </a:r>
                      <a:r>
                        <a:rPr lang="en-US" b="0" baseline="0" dirty="0" smtClean="0"/>
                        <a:t> 2008,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Dollar et al 2005</a:t>
                      </a:r>
                      <a:r>
                        <a:rPr lang="en-US" b="0" dirty="0" smtClean="0"/>
                        <a:t>]</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Unsupervised feature learning (our method)</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52%</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bl>
          </a:graphicData>
        </a:graphic>
      </p:graphicFrame>
      <p:sp>
        <p:nvSpPr>
          <p:cNvPr id="9" name="Rectangle 8"/>
          <p:cNvSpPr/>
          <p:nvPr/>
        </p:nvSpPr>
        <p:spPr>
          <a:xfrm>
            <a:off x="1614815" y="5848515"/>
            <a:ext cx="6248400" cy="707886"/>
          </a:xfrm>
          <a:prstGeom prst="rect">
            <a:avLst/>
          </a:prstGeom>
        </p:spPr>
        <p:txBody>
          <a:bodyPr wrap="square">
            <a:spAutoFit/>
          </a:bodyPr>
          <a:lstStyle/>
          <a:p>
            <a:r>
              <a:rPr lang="en-US" sz="2000" dirty="0" smtClean="0">
                <a:solidFill>
                  <a:srgbClr val="FFC000"/>
                </a:solidFill>
              </a:rPr>
              <a:t>Unsupervised feature learning significantly improves on the previous state-of-the-art. </a:t>
            </a:r>
          </a:p>
        </p:txBody>
      </p:sp>
      <p:pic>
        <p:nvPicPr>
          <p:cNvPr id="2136067" name="Picture 3" descr="C:\Users\ang\Desktop\Hollywood2.png"/>
          <p:cNvPicPr>
            <a:picLocks noChangeAspect="1" noChangeArrowheads="1"/>
          </p:cNvPicPr>
          <p:nvPr/>
        </p:nvPicPr>
        <p:blipFill>
          <a:blip r:embed="rId3" cstate="print"/>
          <a:srcRect/>
          <a:stretch>
            <a:fillRect/>
          </a:stretch>
        </p:blipFill>
        <p:spPr bwMode="auto">
          <a:xfrm>
            <a:off x="961930" y="817460"/>
            <a:ext cx="7335355" cy="1627407"/>
          </a:xfrm>
          <a:prstGeom prst="rect">
            <a:avLst/>
          </a:prstGeom>
          <a:noFill/>
        </p:spPr>
      </p:pic>
      <p:cxnSp>
        <p:nvCxnSpPr>
          <p:cNvPr id="7" name="Straight Arrow Connector 6"/>
          <p:cNvCxnSpPr/>
          <p:nvPr/>
        </p:nvCxnSpPr>
        <p:spPr bwMode="auto">
          <a:xfrm rot="10800000">
            <a:off x="8489310" y="5464465"/>
            <a:ext cx="460860" cy="1588"/>
          </a:xfrm>
          <a:prstGeom prst="straightConnector1">
            <a:avLst/>
          </a:prstGeom>
          <a:noFill/>
          <a:ln w="28575" cap="flat" cmpd="sng" algn="ctr">
            <a:solidFill>
              <a:srgbClr val="FF0000"/>
            </a:solidFill>
            <a:prstDash val="solid"/>
            <a:round/>
            <a:headEnd type="none" w="med" len="med"/>
            <a:tailEnd type="arrow"/>
          </a:ln>
          <a:effectLst/>
        </p:spPr>
      </p:cxnSp>
      <p:sp>
        <p:nvSpPr>
          <p:cNvPr id="10" name="TextBox 9"/>
          <p:cNvSpPr txBox="1"/>
          <p:nvPr/>
        </p:nvSpPr>
        <p:spPr>
          <a:xfrm>
            <a:off x="7237430" y="6550223"/>
            <a:ext cx="193514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[Le, Zhou &amp; Ng, 2011]</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Self-taught learning: Example applications</a:t>
            </a:r>
            <a:endParaRPr lang="en-US" dirty="0"/>
          </a:p>
        </p:txBody>
      </p:sp>
      <p:grpSp>
        <p:nvGrpSpPr>
          <p:cNvPr id="3" name="Group 3"/>
          <p:cNvGrpSpPr/>
          <p:nvPr/>
        </p:nvGrpSpPr>
        <p:grpSpPr>
          <a:xfrm>
            <a:off x="1066800" y="1143000"/>
            <a:ext cx="2476500" cy="1037386"/>
            <a:chOff x="990600" y="1714500"/>
            <a:chExt cx="4914900" cy="1445480"/>
          </a:xfrm>
        </p:grpSpPr>
        <p:pic>
          <p:nvPicPr>
            <p:cNvPr id="5" name="Picture 3"/>
            <p:cNvPicPr>
              <a:picLocks noChangeAspect="1" noChangeArrowheads="1"/>
            </p:cNvPicPr>
            <p:nvPr/>
          </p:nvPicPr>
          <p:blipFill>
            <a:blip r:embed="rId2" cstate="print"/>
            <a:srcRect l="14103" t="14385" r="10256" b="18948"/>
            <a:stretch>
              <a:fillRect/>
            </a:stretch>
          </p:blipFill>
          <p:spPr bwMode="auto">
            <a:xfrm>
              <a:off x="3657600" y="1752600"/>
              <a:ext cx="2247900" cy="1066800"/>
            </a:xfrm>
            <a:prstGeom prst="rect">
              <a:avLst/>
            </a:prstGeom>
            <a:noFill/>
            <a:ln w="9525">
              <a:noFill/>
              <a:round/>
              <a:headEnd/>
              <a:tailEnd/>
            </a:ln>
          </p:spPr>
        </p:pic>
        <p:pic>
          <p:nvPicPr>
            <p:cNvPr id="6" name="Picture 4"/>
            <p:cNvPicPr>
              <a:picLocks noChangeAspect="1" noChangeArrowheads="1"/>
            </p:cNvPicPr>
            <p:nvPr/>
          </p:nvPicPr>
          <p:blipFill>
            <a:blip r:embed="rId3" cstate="print"/>
            <a:srcRect l="14182" t="15348" r="9436" b="18303"/>
            <a:stretch>
              <a:fillRect/>
            </a:stretch>
          </p:blipFill>
          <p:spPr bwMode="auto">
            <a:xfrm>
              <a:off x="990600" y="1714500"/>
              <a:ext cx="2171700" cy="1104900"/>
            </a:xfrm>
            <a:prstGeom prst="rect">
              <a:avLst/>
            </a:prstGeom>
            <a:noFill/>
            <a:ln w="9525">
              <a:noFill/>
              <a:round/>
              <a:headEnd/>
              <a:tailEnd/>
            </a:ln>
          </p:spPr>
        </p:pic>
        <p:sp>
          <p:nvSpPr>
            <p:cNvPr id="7" name="Text Box 44"/>
            <p:cNvSpPr txBox="1">
              <a:spLocks noChangeArrowheads="1"/>
            </p:cNvSpPr>
            <p:nvPr/>
          </p:nvSpPr>
          <p:spPr bwMode="auto">
            <a:xfrm>
              <a:off x="1579098" y="2819400"/>
              <a:ext cx="1066800" cy="340580"/>
            </a:xfrm>
            <a:prstGeom prst="rect">
              <a:avLst/>
            </a:prstGeom>
            <a:noFill/>
            <a:ln w="9525">
              <a:noFill/>
              <a:miter lim="800000"/>
              <a:headEnd/>
              <a:tailEnd/>
            </a:ln>
          </p:spPr>
          <p:txBody>
            <a:bodyPr>
              <a:spAutoFit/>
            </a:bodyPr>
            <a:lstStyle/>
            <a:p>
              <a:pPr>
                <a:lnSpc>
                  <a:spcPct val="93000"/>
                </a:lnSpc>
                <a:spcBef>
                  <a:spcPct val="50000"/>
                </a:spcBef>
                <a:buClr>
                  <a:srgbClr val="000000"/>
                </a:buClr>
                <a:buSzPct val="100000"/>
                <a:buFont typeface="Arial" charset="0"/>
                <a:buNone/>
              </a:pPr>
              <a:r>
                <a:rPr lang="en-US" altLang="ko-KR" sz="1000" dirty="0">
                  <a:solidFill>
                    <a:srgbClr val="FFFFFF"/>
                  </a:solidFill>
                  <a:ea typeface="굴림" pitchFamily="34" charset="-127"/>
                  <a:cs typeface="Lucida Sans Unicode" pitchFamily="34" charset="0"/>
                </a:rPr>
                <a:t>Digits</a:t>
              </a:r>
            </a:p>
          </p:txBody>
        </p:sp>
        <p:sp>
          <p:nvSpPr>
            <p:cNvPr id="8" name="Text Box 46"/>
            <p:cNvSpPr txBox="1">
              <a:spLocks noChangeArrowheads="1"/>
            </p:cNvSpPr>
            <p:nvPr/>
          </p:nvSpPr>
          <p:spPr bwMode="auto">
            <a:xfrm>
              <a:off x="3712698" y="2819400"/>
              <a:ext cx="2057399" cy="340580"/>
            </a:xfrm>
            <a:prstGeom prst="rect">
              <a:avLst/>
            </a:prstGeom>
            <a:noFill/>
            <a:ln w="9525">
              <a:noFill/>
              <a:miter lim="800000"/>
              <a:headEnd/>
              <a:tailEnd/>
            </a:ln>
          </p:spPr>
          <p:txBody>
            <a:bodyPr>
              <a:spAutoFit/>
            </a:bodyPr>
            <a:lstStyle/>
            <a:p>
              <a:pPr>
                <a:lnSpc>
                  <a:spcPct val="93000"/>
                </a:lnSpc>
                <a:spcBef>
                  <a:spcPct val="50000"/>
                </a:spcBef>
                <a:buClr>
                  <a:srgbClr val="000000"/>
                </a:buClr>
                <a:buSzPct val="100000"/>
                <a:buFont typeface="Arial" charset="0"/>
                <a:buNone/>
              </a:pPr>
              <a:r>
                <a:rPr lang="en-US" altLang="ko-KR" sz="1000" dirty="0" smtClean="0">
                  <a:solidFill>
                    <a:srgbClr val="FFFFFF"/>
                  </a:solidFill>
                  <a:ea typeface="굴림" pitchFamily="34" charset="-127"/>
                  <a:cs typeface="Lucida Sans Unicode" pitchFamily="34" charset="0"/>
                </a:rPr>
                <a:t>Alphabets</a:t>
              </a:r>
              <a:endParaRPr lang="en-US" altLang="ko-KR" sz="1600" dirty="0">
                <a:solidFill>
                  <a:srgbClr val="FFFFFF"/>
                </a:solidFill>
                <a:ea typeface="굴림" pitchFamily="34" charset="-127"/>
                <a:cs typeface="Lucida Sans Unicode" pitchFamily="34" charset="0"/>
              </a:endParaRPr>
            </a:p>
          </p:txBody>
        </p:sp>
      </p:grpSp>
      <p:graphicFrame>
        <p:nvGraphicFramePr>
          <p:cNvPr id="9" name="Table 8"/>
          <p:cNvGraphicFramePr>
            <a:graphicFrameLocks noGrp="1"/>
          </p:cNvGraphicFramePr>
          <p:nvPr/>
        </p:nvGraphicFramePr>
        <p:xfrm>
          <a:off x="1028700" y="2286000"/>
          <a:ext cx="2628900" cy="822960"/>
        </p:xfrm>
        <a:graphic>
          <a:graphicData uri="http://schemas.openxmlformats.org/drawingml/2006/table">
            <a:tbl>
              <a:tblPr bandCol="1">
                <a:tableStyleId>{5C22544A-7EE6-4342-B048-85BDC9FD1C3A}</a:tableStyleId>
              </a:tblPr>
              <a:tblGrid>
                <a:gridCol w="1314450"/>
                <a:gridCol w="1314450"/>
              </a:tblGrid>
              <a:tr h="241300">
                <a:tc>
                  <a:txBody>
                    <a:bodyPr/>
                    <a:lstStyle/>
                    <a:p>
                      <a:pPr algn="ctr"/>
                      <a:r>
                        <a:rPr lang="en-US" sz="1200" b="0" dirty="0" smtClean="0">
                          <a:solidFill>
                            <a:schemeClr val="bg1"/>
                          </a:solidFill>
                          <a:latin typeface="Arial" pitchFamily="34" charset="0"/>
                          <a:cs typeface="Arial" pitchFamily="34" charset="0"/>
                        </a:rPr>
                        <a:t>Raw</a:t>
                      </a:r>
                      <a:endParaRPr lang="en-US" sz="12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dirty="0" smtClean="0">
                          <a:solidFill>
                            <a:schemeClr val="bg1"/>
                          </a:solidFill>
                          <a:latin typeface="Arial" pitchFamily="34" charset="0"/>
                          <a:cs typeface="Arial" pitchFamily="34" charset="0"/>
                        </a:rPr>
                        <a:t>54.8%</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41300">
                <a:tc>
                  <a:txBody>
                    <a:bodyPr/>
                    <a:lstStyle/>
                    <a:p>
                      <a:pPr algn="ctr"/>
                      <a:r>
                        <a:rPr lang="en-US" sz="1200" dirty="0" smtClean="0">
                          <a:solidFill>
                            <a:schemeClr val="bg1"/>
                          </a:solidFill>
                          <a:latin typeface="Arial" pitchFamily="34" charset="0"/>
                          <a:cs typeface="Arial" pitchFamily="34" charset="0"/>
                        </a:rPr>
                        <a:t>PCA</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dirty="0" smtClean="0">
                          <a:solidFill>
                            <a:schemeClr val="bg1"/>
                          </a:solidFill>
                          <a:latin typeface="Arial" pitchFamily="34" charset="0"/>
                          <a:cs typeface="Arial" pitchFamily="34" charset="0"/>
                        </a:rPr>
                        <a:t>54.8%</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41300">
                <a:tc>
                  <a:txBody>
                    <a:bodyPr/>
                    <a:lstStyle/>
                    <a:p>
                      <a:pPr algn="ctr"/>
                      <a:r>
                        <a:rPr lang="en-US" sz="1200" dirty="0" smtClean="0">
                          <a:solidFill>
                            <a:schemeClr val="bg1"/>
                          </a:solidFill>
                          <a:latin typeface="Arial" pitchFamily="34" charset="0"/>
                          <a:cs typeface="Arial" pitchFamily="34" charset="0"/>
                        </a:rPr>
                        <a:t>Sparse</a:t>
                      </a:r>
                      <a:r>
                        <a:rPr lang="en-US" sz="1200" baseline="0" dirty="0" smtClean="0">
                          <a:solidFill>
                            <a:schemeClr val="bg1"/>
                          </a:solidFill>
                          <a:latin typeface="Arial" pitchFamily="34" charset="0"/>
                          <a:cs typeface="Arial" pitchFamily="34" charset="0"/>
                        </a:rPr>
                        <a:t> coding</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b="1" dirty="0" smtClean="0">
                          <a:solidFill>
                            <a:schemeClr val="bg1"/>
                          </a:solidFill>
                          <a:latin typeface="Arial" pitchFamily="34" charset="0"/>
                          <a:cs typeface="Arial" pitchFamily="34" charset="0"/>
                        </a:rPr>
                        <a:t>58.5%</a:t>
                      </a:r>
                      <a:endParaRPr lang="en-US" sz="12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10" name="TextBox 15"/>
          <p:cNvSpPr txBox="1">
            <a:spLocks noChangeArrowheads="1"/>
          </p:cNvSpPr>
          <p:nvPr/>
        </p:nvSpPr>
        <p:spPr bwMode="auto">
          <a:xfrm>
            <a:off x="990600" y="3124200"/>
            <a:ext cx="2628900" cy="369888"/>
          </a:xfrm>
          <a:prstGeom prst="rect">
            <a:avLst/>
          </a:prstGeom>
          <a:noFill/>
          <a:ln w="9525">
            <a:noFill/>
            <a:miter lim="800000"/>
            <a:headEnd/>
            <a:tailEnd/>
          </a:ln>
        </p:spPr>
        <p:txBody>
          <a:bodyPr>
            <a:spAutoFit/>
          </a:bodyPr>
          <a:lstStyle/>
          <a:p>
            <a:r>
              <a:rPr lang="en-US" b="1" dirty="0">
                <a:solidFill>
                  <a:srgbClr val="FF0000"/>
                </a:solidFill>
              </a:rPr>
              <a:t>8.2% error reduction</a:t>
            </a:r>
          </a:p>
        </p:txBody>
      </p:sp>
      <p:cxnSp>
        <p:nvCxnSpPr>
          <p:cNvPr id="12" name="Straight Connector 11"/>
          <p:cNvCxnSpPr/>
          <p:nvPr/>
        </p:nvCxnSpPr>
        <p:spPr bwMode="auto">
          <a:xfrm>
            <a:off x="304800" y="3543300"/>
            <a:ext cx="8115300" cy="1588"/>
          </a:xfrm>
          <a:prstGeom prst="line">
            <a:avLst/>
          </a:prstGeom>
          <a:noFill/>
          <a:ln w="28575"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rot="5400000">
            <a:off x="1600994" y="3694906"/>
            <a:ext cx="5638800" cy="1588"/>
          </a:xfrm>
          <a:prstGeom prst="line">
            <a:avLst/>
          </a:prstGeom>
          <a:noFill/>
          <a:ln w="28575" cap="flat" cmpd="sng" algn="ctr">
            <a:solidFill>
              <a:schemeClr val="bg1"/>
            </a:solidFill>
            <a:prstDash val="solid"/>
            <a:round/>
            <a:headEnd type="none" w="med" len="med"/>
            <a:tailEnd type="none" w="med" len="med"/>
          </a:ln>
          <a:effectLst/>
        </p:spPr>
      </p:cxnSp>
      <p:grpSp>
        <p:nvGrpSpPr>
          <p:cNvPr id="4" name="Group 13"/>
          <p:cNvGrpSpPr/>
          <p:nvPr/>
        </p:nvGrpSpPr>
        <p:grpSpPr>
          <a:xfrm>
            <a:off x="5372100" y="4076700"/>
            <a:ext cx="1080477" cy="714503"/>
            <a:chOff x="1676400" y="1180106"/>
            <a:chExt cx="2133600" cy="1245064"/>
          </a:xfrm>
        </p:grpSpPr>
        <p:sp>
          <p:nvSpPr>
            <p:cNvPr id="23" name="Documents"/>
            <p:cNvSpPr>
              <a:spLocks noEditPoints="1" noChangeArrowheads="1"/>
            </p:cNvSpPr>
            <p:nvPr/>
          </p:nvSpPr>
          <p:spPr bwMode="auto">
            <a:xfrm>
              <a:off x="2362200" y="1180106"/>
              <a:ext cx="762000" cy="6858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solidFill>
                  <a:srgbClr val="FFFFFF"/>
                </a:solidFill>
              </a:endParaRPr>
            </a:p>
          </p:txBody>
        </p:sp>
        <p:sp>
          <p:nvSpPr>
            <p:cNvPr id="24" name="TextBox 10"/>
            <p:cNvSpPr txBox="1">
              <a:spLocks noChangeArrowheads="1"/>
            </p:cNvSpPr>
            <p:nvPr/>
          </p:nvSpPr>
          <p:spPr bwMode="auto">
            <a:xfrm>
              <a:off x="1676400" y="1942482"/>
              <a:ext cx="2133600" cy="482688"/>
            </a:xfrm>
            <a:prstGeom prst="rect">
              <a:avLst/>
            </a:prstGeom>
            <a:noFill/>
            <a:ln w="9525">
              <a:noFill/>
              <a:miter lim="800000"/>
              <a:headEnd/>
              <a:tailEnd/>
            </a:ln>
          </p:spPr>
          <p:txBody>
            <a:bodyPr>
              <a:spAutoFit/>
            </a:bodyPr>
            <a:lstStyle/>
            <a:p>
              <a:r>
                <a:rPr lang="en-US" sz="1200" dirty="0" smtClean="0">
                  <a:solidFill>
                    <a:srgbClr val="FFFFFF"/>
                  </a:solidFill>
                </a:rPr>
                <a:t>Newswire</a:t>
              </a:r>
              <a:endParaRPr lang="en-US" sz="1200" dirty="0">
                <a:solidFill>
                  <a:srgbClr val="FFFFFF"/>
                </a:solidFill>
              </a:endParaRPr>
            </a:p>
          </p:txBody>
        </p:sp>
      </p:grpSp>
      <p:grpSp>
        <p:nvGrpSpPr>
          <p:cNvPr id="11" name="Group 14"/>
          <p:cNvGrpSpPr/>
          <p:nvPr/>
        </p:nvGrpSpPr>
        <p:grpSpPr>
          <a:xfrm>
            <a:off x="6743700" y="4076700"/>
            <a:ext cx="1080477" cy="714502"/>
            <a:chOff x="5486400" y="1104900"/>
            <a:chExt cx="2133600" cy="1245062"/>
          </a:xfrm>
        </p:grpSpPr>
        <p:sp>
          <p:nvSpPr>
            <p:cNvPr id="21" name="Documents"/>
            <p:cNvSpPr>
              <a:spLocks noEditPoints="1" noChangeArrowheads="1"/>
            </p:cNvSpPr>
            <p:nvPr/>
          </p:nvSpPr>
          <p:spPr bwMode="auto">
            <a:xfrm>
              <a:off x="6172200" y="1104900"/>
              <a:ext cx="762000" cy="6858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solidFill>
                  <a:srgbClr val="FFFFFF"/>
                </a:solidFill>
              </a:endParaRPr>
            </a:p>
          </p:txBody>
        </p:sp>
        <p:sp>
          <p:nvSpPr>
            <p:cNvPr id="22" name="TextBox 17"/>
            <p:cNvSpPr txBox="1">
              <a:spLocks noChangeArrowheads="1"/>
            </p:cNvSpPr>
            <p:nvPr/>
          </p:nvSpPr>
          <p:spPr bwMode="auto">
            <a:xfrm>
              <a:off x="5486400" y="1867275"/>
              <a:ext cx="2133600" cy="482687"/>
            </a:xfrm>
            <a:prstGeom prst="rect">
              <a:avLst/>
            </a:prstGeom>
            <a:noFill/>
            <a:ln w="9525">
              <a:noFill/>
              <a:miter lim="800000"/>
              <a:headEnd/>
              <a:tailEnd/>
            </a:ln>
          </p:spPr>
          <p:txBody>
            <a:bodyPr>
              <a:spAutoFit/>
            </a:bodyPr>
            <a:lstStyle/>
            <a:p>
              <a:r>
                <a:rPr lang="en-US" sz="1200" dirty="0" smtClean="0">
                  <a:solidFill>
                    <a:srgbClr val="FFFFFF"/>
                  </a:solidFill>
                </a:rPr>
                <a:t>Webpages</a:t>
              </a:r>
              <a:endParaRPr lang="en-US" sz="1200" dirty="0">
                <a:solidFill>
                  <a:srgbClr val="FFFFFF"/>
                </a:solidFill>
              </a:endParaRPr>
            </a:p>
          </p:txBody>
        </p:sp>
      </p:grpSp>
      <p:graphicFrame>
        <p:nvGraphicFramePr>
          <p:cNvPr id="25" name="Table 24"/>
          <p:cNvGraphicFramePr>
            <a:graphicFrameLocks noGrp="1"/>
          </p:cNvGraphicFramePr>
          <p:nvPr/>
        </p:nvGraphicFramePr>
        <p:xfrm>
          <a:off x="5181600" y="4876800"/>
          <a:ext cx="2705101" cy="1080135"/>
        </p:xfrm>
        <a:graphic>
          <a:graphicData uri="http://schemas.openxmlformats.org/drawingml/2006/table">
            <a:tbl>
              <a:tblPr bandCol="1">
                <a:tableStyleId>{5C22544A-7EE6-4342-B048-85BDC9FD1C3A}</a:tableStyleId>
              </a:tblPr>
              <a:tblGrid>
                <a:gridCol w="957558"/>
                <a:gridCol w="526657"/>
                <a:gridCol w="544611"/>
                <a:gridCol w="676275"/>
              </a:tblGrid>
              <a:tr h="238125">
                <a:tc>
                  <a:txBody>
                    <a:bodyPr/>
                    <a:lstStyle/>
                    <a:p>
                      <a:pPr algn="ctr"/>
                      <a:r>
                        <a:rPr lang="en-US" sz="900" b="0" dirty="0" smtClean="0">
                          <a:solidFill>
                            <a:schemeClr val="bg1"/>
                          </a:solidFill>
                          <a:latin typeface="Arial" pitchFamily="34" charset="0"/>
                          <a:cs typeface="Arial" pitchFamily="34" charset="0"/>
                        </a:rPr>
                        <a:t># </a:t>
                      </a:r>
                      <a:r>
                        <a:rPr lang="en-US" sz="900" b="0" baseline="0" dirty="0" smtClean="0">
                          <a:solidFill>
                            <a:schemeClr val="bg1"/>
                          </a:solidFill>
                          <a:latin typeface="Arial" pitchFamily="34" charset="0"/>
                          <a:cs typeface="Arial" pitchFamily="34" charset="0"/>
                        </a:rPr>
                        <a:t>examples</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4</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10</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20</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b="0" dirty="0" smtClean="0">
                          <a:solidFill>
                            <a:schemeClr val="bg1"/>
                          </a:solidFill>
                          <a:latin typeface="Arial" pitchFamily="34" charset="0"/>
                          <a:cs typeface="Arial" pitchFamily="34" charset="0"/>
                        </a:rPr>
                        <a:t>Raw words</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70.4%</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75.7%</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81.6%</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dirty="0" smtClean="0">
                          <a:solidFill>
                            <a:schemeClr val="bg1"/>
                          </a:solidFill>
                          <a:latin typeface="Arial" pitchFamily="34" charset="0"/>
                          <a:cs typeface="Arial" pitchFamily="34" charset="0"/>
                        </a:rPr>
                        <a:t>LDA</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66.8%</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75.3%</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82.4%</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dirty="0" smtClean="0">
                          <a:solidFill>
                            <a:schemeClr val="bg1"/>
                          </a:solidFill>
                          <a:latin typeface="Arial" pitchFamily="34" charset="0"/>
                          <a:cs typeface="Arial" pitchFamily="34" charset="0"/>
                        </a:rPr>
                        <a:t>Exp.</a:t>
                      </a:r>
                      <a:r>
                        <a:rPr lang="en-US" sz="900" baseline="0" dirty="0" smtClean="0">
                          <a:solidFill>
                            <a:schemeClr val="bg1"/>
                          </a:solidFill>
                          <a:latin typeface="Arial" pitchFamily="34" charset="0"/>
                          <a:cs typeface="Arial" pitchFamily="34" charset="0"/>
                        </a:rPr>
                        <a:t> Fam. </a:t>
                      </a:r>
                      <a:r>
                        <a:rPr lang="en-US" sz="900" dirty="0" smtClean="0">
                          <a:solidFill>
                            <a:schemeClr val="bg1"/>
                          </a:solidFill>
                          <a:latin typeface="Arial" pitchFamily="34" charset="0"/>
                          <a:cs typeface="Arial" pitchFamily="34" charset="0"/>
                        </a:rPr>
                        <a:t>Sparse</a:t>
                      </a:r>
                      <a:r>
                        <a:rPr lang="en-US" sz="900" baseline="0" dirty="0" smtClean="0">
                          <a:solidFill>
                            <a:schemeClr val="bg1"/>
                          </a:solidFill>
                          <a:latin typeface="Arial" pitchFamily="34" charset="0"/>
                          <a:cs typeface="Arial" pitchFamily="34" charset="0"/>
                        </a:rPr>
                        <a:t> coding</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75.0%</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81.4%</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85.1%</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26" name="TextBox 17"/>
          <p:cNvSpPr txBox="1">
            <a:spLocks noChangeArrowheads="1"/>
          </p:cNvSpPr>
          <p:nvPr/>
        </p:nvSpPr>
        <p:spPr bwMode="auto">
          <a:xfrm>
            <a:off x="5029200" y="6019800"/>
            <a:ext cx="3162300" cy="369332"/>
          </a:xfrm>
          <a:prstGeom prst="rect">
            <a:avLst/>
          </a:prstGeom>
          <a:noFill/>
          <a:ln w="9525">
            <a:noFill/>
            <a:miter lim="800000"/>
            <a:headEnd/>
            <a:tailEnd/>
          </a:ln>
        </p:spPr>
        <p:txBody>
          <a:bodyPr wrap="square">
            <a:spAutoFit/>
          </a:bodyPr>
          <a:lstStyle/>
          <a:p>
            <a:r>
              <a:rPr lang="en-US" b="1" dirty="0" smtClean="0">
                <a:solidFill>
                  <a:srgbClr val="FF0000"/>
                </a:solidFill>
              </a:rPr>
              <a:t>15-23% </a:t>
            </a:r>
            <a:r>
              <a:rPr lang="en-US" b="1" dirty="0">
                <a:solidFill>
                  <a:srgbClr val="FF0000"/>
                </a:solidFill>
              </a:rPr>
              <a:t>error reduction</a:t>
            </a:r>
          </a:p>
        </p:txBody>
      </p:sp>
      <p:pic>
        <p:nvPicPr>
          <p:cNvPr id="27" name="Picture 1"/>
          <p:cNvPicPr>
            <a:picLocks noChangeAspect="1" noChangeArrowheads="1"/>
          </p:cNvPicPr>
          <p:nvPr/>
        </p:nvPicPr>
        <p:blipFill>
          <a:blip r:embed="rId4" cstate="print"/>
          <a:srcRect/>
          <a:stretch>
            <a:fillRect/>
          </a:stretch>
        </p:blipFill>
        <p:spPr bwMode="auto">
          <a:xfrm>
            <a:off x="4838700" y="1192212"/>
            <a:ext cx="3429000" cy="620232"/>
          </a:xfrm>
          <a:prstGeom prst="rect">
            <a:avLst/>
          </a:prstGeom>
          <a:noFill/>
          <a:ln w="9525">
            <a:noFill/>
            <a:miter lim="800000"/>
            <a:headEnd/>
            <a:tailEnd/>
          </a:ln>
        </p:spPr>
      </p:pic>
      <p:graphicFrame>
        <p:nvGraphicFramePr>
          <p:cNvPr id="28" name="Table 27"/>
          <p:cNvGraphicFramePr>
            <a:graphicFrameLocks noGrp="1"/>
          </p:cNvGraphicFramePr>
          <p:nvPr/>
        </p:nvGraphicFramePr>
        <p:xfrm>
          <a:off x="4991100" y="1954212"/>
          <a:ext cx="2857500" cy="777240"/>
        </p:xfrm>
        <a:graphic>
          <a:graphicData uri="http://schemas.openxmlformats.org/drawingml/2006/table">
            <a:tbl>
              <a:tblPr bandCol="1">
                <a:tableStyleId>{5C22544A-7EE6-4342-B048-85BDC9FD1C3A}</a:tableStyleId>
              </a:tblPr>
              <a:tblGrid>
                <a:gridCol w="1615548"/>
                <a:gridCol w="1241952"/>
              </a:tblGrid>
              <a:tr h="254000">
                <a:tc>
                  <a:txBody>
                    <a:bodyPr/>
                    <a:lstStyle/>
                    <a:p>
                      <a:pPr algn="ctr"/>
                      <a:r>
                        <a:rPr lang="en-US" sz="1100" b="0" dirty="0" smtClean="0">
                          <a:solidFill>
                            <a:schemeClr val="bg1"/>
                          </a:solidFill>
                          <a:latin typeface="Arial" pitchFamily="34" charset="0"/>
                          <a:cs typeface="Arial" pitchFamily="34" charset="0"/>
                        </a:rPr>
                        <a:t>Spectrogram</a:t>
                      </a:r>
                      <a:endParaRPr lang="en-US" sz="11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Arial" pitchFamily="34" charset="0"/>
                          <a:cs typeface="Arial" pitchFamily="34" charset="0"/>
                        </a:rPr>
                        <a:t>38.5%</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54000">
                <a:tc>
                  <a:txBody>
                    <a:bodyPr/>
                    <a:lstStyle/>
                    <a:p>
                      <a:pPr algn="ctr"/>
                      <a:r>
                        <a:rPr lang="en-US" sz="1100" dirty="0" smtClean="0">
                          <a:solidFill>
                            <a:schemeClr val="bg1"/>
                          </a:solidFill>
                          <a:latin typeface="Arial" pitchFamily="34" charset="0"/>
                          <a:cs typeface="Arial" pitchFamily="34" charset="0"/>
                        </a:rPr>
                        <a:t>MFCCs</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Arial" pitchFamily="34" charset="0"/>
                          <a:cs typeface="Arial" pitchFamily="34" charset="0"/>
                        </a:rPr>
                        <a:t>43.8%</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54000">
                <a:tc>
                  <a:txBody>
                    <a:bodyPr/>
                    <a:lstStyle/>
                    <a:p>
                      <a:pPr algn="ctr"/>
                      <a:r>
                        <a:rPr lang="en-US" sz="1100" dirty="0" smtClean="0">
                          <a:solidFill>
                            <a:schemeClr val="bg1"/>
                          </a:solidFill>
                          <a:latin typeface="Arial" pitchFamily="34" charset="0"/>
                          <a:cs typeface="Arial" pitchFamily="34" charset="0"/>
                        </a:rPr>
                        <a:t>Sparse</a:t>
                      </a:r>
                      <a:r>
                        <a:rPr lang="en-US" sz="1100" baseline="0" dirty="0" smtClean="0">
                          <a:solidFill>
                            <a:schemeClr val="bg1"/>
                          </a:solidFill>
                          <a:latin typeface="Arial" pitchFamily="34" charset="0"/>
                          <a:cs typeface="Arial" pitchFamily="34" charset="0"/>
                        </a:rPr>
                        <a:t> coding</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b="1" dirty="0" smtClean="0">
                          <a:solidFill>
                            <a:schemeClr val="bg1"/>
                          </a:solidFill>
                          <a:latin typeface="Arial" pitchFamily="34" charset="0"/>
                          <a:cs typeface="Arial" pitchFamily="34" charset="0"/>
                        </a:rPr>
                        <a:t>48.7%</a:t>
                      </a:r>
                      <a:endParaRPr lang="en-US" sz="11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29" name="Text Box 46"/>
          <p:cNvSpPr txBox="1">
            <a:spLocks noChangeArrowheads="1"/>
          </p:cNvSpPr>
          <p:nvPr/>
        </p:nvSpPr>
        <p:spPr bwMode="auto">
          <a:xfrm>
            <a:off x="571500" y="762000"/>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Handwritten character classification</a:t>
            </a:r>
            <a:endParaRPr lang="en-US" altLang="ko-KR" sz="3200" dirty="0">
              <a:solidFill>
                <a:srgbClr val="FFFFFF"/>
              </a:solidFill>
              <a:ea typeface="굴림" pitchFamily="34" charset="-127"/>
              <a:cs typeface="Lucida Sans Unicode" pitchFamily="34" charset="0"/>
            </a:endParaRPr>
          </a:p>
        </p:txBody>
      </p:sp>
      <p:sp>
        <p:nvSpPr>
          <p:cNvPr id="30" name="Text Box 46"/>
          <p:cNvSpPr txBox="1">
            <a:spLocks noChangeArrowheads="1"/>
          </p:cNvSpPr>
          <p:nvPr/>
        </p:nvSpPr>
        <p:spPr bwMode="auto">
          <a:xfrm>
            <a:off x="4686300" y="3645932"/>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Text classification</a:t>
            </a:r>
            <a:endParaRPr lang="en-US" altLang="ko-KR" sz="3200" dirty="0">
              <a:solidFill>
                <a:srgbClr val="FFFFFF"/>
              </a:solidFill>
              <a:ea typeface="굴림" pitchFamily="34" charset="-127"/>
              <a:cs typeface="Lucida Sans Unicode" pitchFamily="34" charset="0"/>
            </a:endParaRPr>
          </a:p>
        </p:txBody>
      </p:sp>
      <p:sp>
        <p:nvSpPr>
          <p:cNvPr id="32" name="TextBox 5"/>
          <p:cNvSpPr txBox="1">
            <a:spLocks noChangeArrowheads="1"/>
          </p:cNvSpPr>
          <p:nvPr/>
        </p:nvSpPr>
        <p:spPr bwMode="auto">
          <a:xfrm>
            <a:off x="5257800" y="2830512"/>
            <a:ext cx="2628900" cy="369888"/>
          </a:xfrm>
          <a:prstGeom prst="rect">
            <a:avLst/>
          </a:prstGeom>
          <a:noFill/>
          <a:ln w="9525">
            <a:noFill/>
            <a:miter lim="800000"/>
            <a:headEnd/>
            <a:tailEnd/>
          </a:ln>
        </p:spPr>
        <p:txBody>
          <a:bodyPr>
            <a:spAutoFit/>
          </a:bodyPr>
          <a:lstStyle/>
          <a:p>
            <a:r>
              <a:rPr lang="en-US" b="1" dirty="0">
                <a:solidFill>
                  <a:srgbClr val="FF0000"/>
                </a:solidFill>
              </a:rPr>
              <a:t>8.7% error reduction</a:t>
            </a:r>
          </a:p>
        </p:txBody>
      </p:sp>
      <p:sp>
        <p:nvSpPr>
          <p:cNvPr id="33" name="Text Box 46"/>
          <p:cNvSpPr txBox="1">
            <a:spLocks noChangeArrowheads="1"/>
          </p:cNvSpPr>
          <p:nvPr/>
        </p:nvSpPr>
        <p:spPr bwMode="auto">
          <a:xfrm>
            <a:off x="4762500" y="773112"/>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Speaker identification</a:t>
            </a:r>
            <a:endParaRPr lang="en-US" altLang="ko-KR" sz="3200" dirty="0">
              <a:solidFill>
                <a:srgbClr val="FFFFFF"/>
              </a:solidFill>
              <a:ea typeface="굴림" pitchFamily="34" charset="-127"/>
              <a:cs typeface="Lucida Sans Unicode" pitchFamily="34" charset="0"/>
            </a:endParaRPr>
          </a:p>
        </p:txBody>
      </p:sp>
      <p:graphicFrame>
        <p:nvGraphicFramePr>
          <p:cNvPr id="34" name="Table 33"/>
          <p:cNvGraphicFramePr>
            <a:graphicFrameLocks noGrp="1"/>
          </p:cNvGraphicFramePr>
          <p:nvPr/>
        </p:nvGraphicFramePr>
        <p:xfrm>
          <a:off x="876300" y="4914900"/>
          <a:ext cx="2819400" cy="1104900"/>
        </p:xfrm>
        <a:graphic>
          <a:graphicData uri="http://schemas.openxmlformats.org/drawingml/2006/table">
            <a:tbl>
              <a:tblPr bandCol="1">
                <a:tableStyleId>{5C22544A-7EE6-4342-B048-85BDC9FD1C3A}</a:tableStyleId>
              </a:tblPr>
              <a:tblGrid>
                <a:gridCol w="1594007"/>
                <a:gridCol w="1225393"/>
              </a:tblGrid>
              <a:tr h="276225">
                <a:tc>
                  <a:txBody>
                    <a:bodyPr/>
                    <a:lstStyle/>
                    <a:p>
                      <a:pPr algn="ctr"/>
                      <a:r>
                        <a:rPr lang="en-US" sz="1050" b="0" dirty="0" smtClean="0">
                          <a:solidFill>
                            <a:schemeClr val="bg1"/>
                          </a:solidFill>
                          <a:latin typeface="Arial" pitchFamily="34" charset="0"/>
                          <a:cs typeface="Arial" pitchFamily="34" charset="0"/>
                        </a:rPr>
                        <a:t>Spectrogram</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dirty="0" smtClean="0">
                          <a:solidFill>
                            <a:schemeClr val="bg1"/>
                          </a:solidFill>
                          <a:latin typeface="Arial" pitchFamily="34" charset="0"/>
                          <a:cs typeface="Arial" pitchFamily="34" charset="0"/>
                        </a:rPr>
                        <a:t>48.4%</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MFCCs</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0" dirty="0" smtClean="0">
                          <a:solidFill>
                            <a:schemeClr val="bg1"/>
                          </a:solidFill>
                          <a:latin typeface="Arial" pitchFamily="34" charset="0"/>
                          <a:cs typeface="Arial" pitchFamily="34" charset="0"/>
                        </a:rPr>
                        <a:t>54.0%</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Music-specific model</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0" dirty="0" smtClean="0">
                          <a:solidFill>
                            <a:schemeClr val="bg1"/>
                          </a:solidFill>
                          <a:latin typeface="Arial" pitchFamily="34" charset="0"/>
                          <a:cs typeface="Arial" pitchFamily="34" charset="0"/>
                        </a:rPr>
                        <a:t>49.3%</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Sparse</a:t>
                      </a:r>
                      <a:r>
                        <a:rPr lang="en-US" sz="1050" baseline="0" dirty="0" smtClean="0">
                          <a:solidFill>
                            <a:schemeClr val="bg1"/>
                          </a:solidFill>
                          <a:latin typeface="Arial" pitchFamily="34" charset="0"/>
                          <a:cs typeface="Arial" pitchFamily="34" charset="0"/>
                        </a:rPr>
                        <a:t> coding</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1" dirty="0" smtClean="0">
                          <a:solidFill>
                            <a:schemeClr val="bg1"/>
                          </a:solidFill>
                          <a:latin typeface="Arial" pitchFamily="34" charset="0"/>
                          <a:cs typeface="Arial" pitchFamily="34" charset="0"/>
                        </a:rPr>
                        <a:t>56.6%</a:t>
                      </a:r>
                      <a:endParaRPr lang="en-US" sz="105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36" name="TextBox 5"/>
          <p:cNvSpPr txBox="1">
            <a:spLocks noChangeArrowheads="1"/>
          </p:cNvSpPr>
          <p:nvPr/>
        </p:nvSpPr>
        <p:spPr bwMode="auto">
          <a:xfrm>
            <a:off x="990600" y="6096000"/>
            <a:ext cx="2628900" cy="369888"/>
          </a:xfrm>
          <a:prstGeom prst="rect">
            <a:avLst/>
          </a:prstGeom>
          <a:noFill/>
          <a:ln w="9525">
            <a:noFill/>
            <a:miter lim="800000"/>
            <a:headEnd/>
            <a:tailEnd/>
          </a:ln>
        </p:spPr>
        <p:txBody>
          <a:bodyPr>
            <a:spAutoFit/>
          </a:bodyPr>
          <a:lstStyle/>
          <a:p>
            <a:r>
              <a:rPr lang="en-US" b="1" dirty="0">
                <a:solidFill>
                  <a:srgbClr val="FF0000"/>
                </a:solidFill>
              </a:rPr>
              <a:t>5.7% error reduction</a:t>
            </a:r>
          </a:p>
        </p:txBody>
      </p:sp>
      <p:sp>
        <p:nvSpPr>
          <p:cNvPr id="37" name="Text Box 46"/>
          <p:cNvSpPr txBox="1">
            <a:spLocks noChangeArrowheads="1"/>
          </p:cNvSpPr>
          <p:nvPr/>
        </p:nvSpPr>
        <p:spPr bwMode="auto">
          <a:xfrm>
            <a:off x="495300" y="3733800"/>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Music genre classification</a:t>
            </a:r>
            <a:endParaRPr lang="en-US" altLang="ko-KR" sz="3200" dirty="0">
              <a:solidFill>
                <a:srgbClr val="FFFFFF"/>
              </a:solidFill>
              <a:ea typeface="굴림" pitchFamily="34" charset="-127"/>
              <a:cs typeface="Lucida Sans Unicode" pitchFamily="34" charset="0"/>
            </a:endParaRPr>
          </a:p>
        </p:txBody>
      </p:sp>
      <p:sp>
        <p:nvSpPr>
          <p:cNvPr id="679938" name="Music"/>
          <p:cNvSpPr>
            <a:spLocks noEditPoints="1" noChangeArrowheads="1"/>
          </p:cNvSpPr>
          <p:nvPr/>
        </p:nvSpPr>
        <p:spPr bwMode="auto">
          <a:xfrm>
            <a:off x="1752600" y="4076700"/>
            <a:ext cx="660400" cy="623888"/>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TextBox 18"/>
          <p:cNvSpPr txBox="1">
            <a:spLocks noChangeArrowheads="1"/>
          </p:cNvSpPr>
          <p:nvPr/>
        </p:nvSpPr>
        <p:spPr bwMode="auto">
          <a:xfrm>
            <a:off x="2930440" y="6611779"/>
            <a:ext cx="6213560" cy="246221"/>
          </a:xfrm>
          <a:prstGeom prst="rect">
            <a:avLst/>
          </a:prstGeom>
          <a:solidFill>
            <a:schemeClr val="tx1"/>
          </a:solidFill>
          <a:ln w="9525">
            <a:noFill/>
            <a:miter lim="800000"/>
            <a:headEnd/>
            <a:tailEnd/>
          </a:ln>
        </p:spPr>
        <p:txBody>
          <a:bodyPr wrap="none">
            <a:spAutoFit/>
          </a:bodyPr>
          <a:lstStyle/>
          <a:p>
            <a:r>
              <a:rPr lang="en-US" sz="1000" dirty="0">
                <a:solidFill>
                  <a:srgbClr val="FFFFFF"/>
                </a:solidFill>
              </a:rPr>
              <a:t>[Lee, Battle, Raina, &amp; Ng, 2006; Raina, Battle, Lee, Packer &amp; Ng, 2007, Grosse, Raina, Kwong &amp; Ng, 2007]</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Picture 2" descr="door"/>
          <p:cNvPicPr>
            <a:picLocks noChangeAspect="1" noChangeArrowheads="1"/>
          </p:cNvPicPr>
          <p:nvPr/>
        </p:nvPicPr>
        <p:blipFill>
          <a:blip r:embed="rId3" cstate="print"/>
          <a:srcRect l="5242" t="54010" r="495"/>
          <a:stretch>
            <a:fillRect/>
          </a:stretch>
        </p:blipFill>
        <p:spPr bwMode="auto">
          <a:xfrm>
            <a:off x="914400" y="3009900"/>
            <a:ext cx="7536868" cy="26289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CDBN for audio</a:t>
            </a:r>
            <a:endParaRPr lang="en-US" dirty="0"/>
          </a:p>
        </p:txBody>
      </p:sp>
      <p:cxnSp>
        <p:nvCxnSpPr>
          <p:cNvPr id="8" name="Straight Arrow Connector 7"/>
          <p:cNvCxnSpPr>
            <a:stCxn id="6" idx="4"/>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3" name="Group 17"/>
          <p:cNvGrpSpPr/>
          <p:nvPr/>
        </p:nvGrpSpPr>
        <p:grpSpPr>
          <a:xfrm>
            <a:off x="906780" y="2095500"/>
            <a:ext cx="457200" cy="3543300"/>
            <a:chOff x="906780" y="2095500"/>
            <a:chExt cx="457200" cy="3543300"/>
          </a:xfrm>
        </p:grpSpPr>
        <p:sp>
          <p:nvSpPr>
            <p:cNvPr id="5"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 name="Straight Arrow Connector 9"/>
            <p:cNvCxnSpPr>
              <a:stCxn id="6" idx="4"/>
              <a:endCxn id="5" idx="0"/>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4" name="Group 16"/>
          <p:cNvGrpSpPr/>
          <p:nvPr/>
        </p:nvGrpSpPr>
        <p:grpSpPr>
          <a:xfrm>
            <a:off x="1219200" y="2095500"/>
            <a:ext cx="457200" cy="3543300"/>
            <a:chOff x="1219200" y="2095500"/>
            <a:chExt cx="457200" cy="3543300"/>
          </a:xfrm>
        </p:grpSpPr>
        <p:sp>
          <p:nvSpPr>
            <p:cNvPr id="14" name="Rectangle 1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Oval 1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a:endCxn id="1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7" name="Group 18"/>
          <p:cNvGrpSpPr/>
          <p:nvPr/>
        </p:nvGrpSpPr>
        <p:grpSpPr>
          <a:xfrm>
            <a:off x="1524000" y="2095500"/>
            <a:ext cx="457200" cy="3543300"/>
            <a:chOff x="1219200" y="2095500"/>
            <a:chExt cx="457200" cy="3543300"/>
          </a:xfrm>
        </p:grpSpPr>
        <p:sp>
          <p:nvSpPr>
            <p:cNvPr id="20" name="Rectangle 1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1" name="Oval 2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2" name="Straight Arrow Connector 21"/>
            <p:cNvCxnSpPr>
              <a:stCxn id="21" idx="4"/>
              <a:endCxn id="2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9" name="Group 31"/>
          <p:cNvGrpSpPr/>
          <p:nvPr/>
        </p:nvGrpSpPr>
        <p:grpSpPr>
          <a:xfrm>
            <a:off x="1828800" y="2095500"/>
            <a:ext cx="457200" cy="3543300"/>
            <a:chOff x="1219200" y="2095500"/>
            <a:chExt cx="457200" cy="3543300"/>
          </a:xfrm>
        </p:grpSpPr>
        <p:sp>
          <p:nvSpPr>
            <p:cNvPr id="33" name="Rectangle 3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Oval 3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5" name="Straight Arrow Connector 34"/>
            <p:cNvCxnSpPr>
              <a:stCxn id="34" idx="4"/>
              <a:endCxn id="3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 name="Group 40"/>
          <p:cNvGrpSpPr/>
          <p:nvPr/>
        </p:nvGrpSpPr>
        <p:grpSpPr>
          <a:xfrm>
            <a:off x="1138393" y="1333500"/>
            <a:ext cx="922019" cy="762001"/>
            <a:chOff x="1138393" y="1333500"/>
            <a:chExt cx="922019" cy="762001"/>
          </a:xfrm>
        </p:grpSpPr>
        <p:sp>
          <p:nvSpPr>
            <p:cNvPr id="23" name="Oval 22"/>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4" name="Straight Arrow Connector 23"/>
            <p:cNvCxnSpPr>
              <a:stCxn id="23" idx="4"/>
              <a:endCxn id="6" idx="0"/>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27" name="Straight Arrow Connector 26"/>
            <p:cNvCxnSpPr>
              <a:stCxn id="23" idx="4"/>
              <a:endCxn id="2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28" name="Straight Arrow Connector 27"/>
            <p:cNvCxnSpPr>
              <a:stCxn id="23" idx="4"/>
              <a:endCxn id="15"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stCxn id="23" idx="4"/>
              <a:endCxn id="3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sp>
        <p:nvSpPr>
          <p:cNvPr id="29" name="TextBox 28"/>
          <p:cNvSpPr txBox="1"/>
          <p:nvPr/>
        </p:nvSpPr>
        <p:spPr>
          <a:xfrm>
            <a:off x="7024766" y="6550223"/>
            <a:ext cx="2119234"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[ICML 2009, NIPS 2009]</a:t>
            </a:r>
          </a:p>
        </p:txBody>
      </p:sp>
      <p:cxnSp>
        <p:nvCxnSpPr>
          <p:cNvPr id="30" name="Straight Arrow Connector 29"/>
          <p:cNvCxnSpPr/>
          <p:nvPr/>
        </p:nvCxnSpPr>
        <p:spPr bwMode="auto">
          <a:xfrm>
            <a:off x="2590800" y="2171700"/>
            <a:ext cx="609600" cy="1588"/>
          </a:xfrm>
          <a:prstGeom prst="straightConnector1">
            <a:avLst/>
          </a:prstGeom>
          <a:noFill/>
          <a:ln w="28575" cap="flat" cmpd="sng" algn="ctr">
            <a:solidFill>
              <a:srgbClr val="FF0000"/>
            </a:solidFill>
            <a:prstDash val="solid"/>
            <a:round/>
            <a:headEnd type="arrow" w="med" len="med"/>
            <a:tailEnd type="none" w="med" len="med"/>
          </a:ln>
          <a:effectLst/>
        </p:spPr>
      </p:cxnSp>
      <p:cxnSp>
        <p:nvCxnSpPr>
          <p:cNvPr id="31" name="Straight Arrow Connector 30"/>
          <p:cNvCxnSpPr/>
          <p:nvPr/>
        </p:nvCxnSpPr>
        <p:spPr bwMode="auto">
          <a:xfrm>
            <a:off x="2571904" y="1459468"/>
            <a:ext cx="609600" cy="1588"/>
          </a:xfrm>
          <a:prstGeom prst="straightConnector1">
            <a:avLst/>
          </a:prstGeom>
          <a:noFill/>
          <a:ln w="28575" cap="flat" cmpd="sng" algn="ctr">
            <a:solidFill>
              <a:srgbClr val="FF0000"/>
            </a:solidFill>
            <a:prstDash val="solid"/>
            <a:round/>
            <a:headEnd type="arrow" w="med" len="med"/>
            <a:tailEnd type="none" w="med" len="med"/>
          </a:ln>
          <a:effectLst/>
        </p:spPr>
      </p:cxnSp>
      <p:sp>
        <p:nvSpPr>
          <p:cNvPr id="32" name="TextBox 31"/>
          <p:cNvSpPr txBox="1"/>
          <p:nvPr/>
        </p:nvSpPr>
        <p:spPr>
          <a:xfrm>
            <a:off x="3200400" y="1981200"/>
            <a:ext cx="1710726" cy="369332"/>
          </a:xfrm>
          <a:prstGeom prst="rect">
            <a:avLst/>
          </a:prstGeom>
          <a:noFill/>
        </p:spPr>
        <p:txBody>
          <a:bodyPr wrap="none" rtlCol="0">
            <a:spAutoFit/>
          </a:bodyPr>
          <a:lstStyle/>
          <a:p>
            <a:r>
              <a:rPr lang="en-US" dirty="0" smtClean="0">
                <a:solidFill>
                  <a:schemeClr val="bg1"/>
                </a:solidFill>
              </a:rPr>
              <a:t>Detection units</a:t>
            </a:r>
            <a:endParaRPr lang="en-US" dirty="0">
              <a:solidFill>
                <a:schemeClr val="bg1"/>
              </a:solidFill>
            </a:endParaRPr>
          </a:p>
        </p:txBody>
      </p:sp>
      <p:sp>
        <p:nvSpPr>
          <p:cNvPr id="37" name="TextBox 36"/>
          <p:cNvSpPr txBox="1"/>
          <p:nvPr/>
        </p:nvSpPr>
        <p:spPr>
          <a:xfrm>
            <a:off x="3164586" y="1268968"/>
            <a:ext cx="1864614" cy="369332"/>
          </a:xfrm>
          <a:prstGeom prst="rect">
            <a:avLst/>
          </a:prstGeom>
          <a:noFill/>
        </p:spPr>
        <p:txBody>
          <a:bodyPr wrap="none" rtlCol="0">
            <a:spAutoFit/>
          </a:bodyPr>
          <a:lstStyle/>
          <a:p>
            <a:r>
              <a:rPr lang="en-US" dirty="0" smtClean="0">
                <a:solidFill>
                  <a:schemeClr val="bg1"/>
                </a:solidFill>
              </a:rPr>
              <a:t>Max pooling unit</a:t>
            </a:r>
            <a:endParaRPr lang="en-US"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on audio</a:t>
            </a:r>
            <a:endParaRPr lang="en-US" dirty="0"/>
          </a:p>
        </p:txBody>
      </p:sp>
      <p:pic>
        <p:nvPicPr>
          <p:cNvPr id="4" name="Picture 2" descr="door"/>
          <p:cNvPicPr>
            <a:picLocks noChangeAspect="1" noChangeArrowheads="1"/>
          </p:cNvPicPr>
          <p:nvPr/>
        </p:nvPicPr>
        <p:blipFill>
          <a:blip r:embed="rId3" cstate="print"/>
          <a:srcRect l="5242" t="54010" r="495"/>
          <a:stretch>
            <a:fillRect/>
          </a:stretch>
        </p:blipFill>
        <p:spPr bwMode="auto">
          <a:xfrm>
            <a:off x="846715" y="779055"/>
            <a:ext cx="7536868" cy="2628900"/>
          </a:xfrm>
          <a:prstGeom prst="rect">
            <a:avLst/>
          </a:prstGeom>
          <a:noFill/>
          <a:ln w="9525">
            <a:noFill/>
            <a:miter lim="800000"/>
            <a:headEnd/>
            <a:tailEnd/>
          </a:ln>
        </p:spPr>
      </p:pic>
      <p:sp>
        <p:nvSpPr>
          <p:cNvPr id="5" name="Rectangle 4"/>
          <p:cNvSpPr/>
          <p:nvPr/>
        </p:nvSpPr>
        <p:spPr bwMode="auto">
          <a:xfrm>
            <a:off x="2152485" y="779055"/>
            <a:ext cx="228600" cy="2649945"/>
          </a:xfrm>
          <a:prstGeom prst="rect">
            <a:avLst/>
          </a:prstGeom>
          <a:noFill/>
          <a:ln w="5715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8" name="Group 7"/>
          <p:cNvGrpSpPr/>
          <p:nvPr/>
        </p:nvGrpSpPr>
        <p:grpSpPr>
          <a:xfrm>
            <a:off x="2152485" y="3712553"/>
            <a:ext cx="246888" cy="2649945"/>
            <a:chOff x="2920585" y="4005075"/>
            <a:chExt cx="246888" cy="2649945"/>
          </a:xfrm>
        </p:grpSpPr>
        <p:pic>
          <p:nvPicPr>
            <p:cNvPr id="6" name="Picture 2" descr="door"/>
            <p:cNvPicPr>
              <a:picLocks noChangeAspect="1" noChangeArrowheads="1"/>
            </p:cNvPicPr>
            <p:nvPr/>
          </p:nvPicPr>
          <p:blipFill>
            <a:blip r:embed="rId3" cstate="print"/>
            <a:srcRect l="21573" t="54010" r="75545"/>
            <a:stretch>
              <a:fillRect/>
            </a:stretch>
          </p:blipFill>
          <p:spPr bwMode="auto">
            <a:xfrm>
              <a:off x="2920585" y="4005075"/>
              <a:ext cx="230430" cy="2628900"/>
            </a:xfrm>
            <a:prstGeom prst="rect">
              <a:avLst/>
            </a:prstGeom>
            <a:noFill/>
            <a:ln w="9525">
              <a:noFill/>
              <a:miter lim="800000"/>
              <a:headEnd/>
              <a:tailEnd/>
            </a:ln>
          </p:spPr>
        </p:pic>
        <p:sp>
          <p:nvSpPr>
            <p:cNvPr id="7" name="Rectangle 6"/>
            <p:cNvSpPr/>
            <p:nvPr/>
          </p:nvSpPr>
          <p:spPr bwMode="auto">
            <a:xfrm>
              <a:off x="2920585" y="4005075"/>
              <a:ext cx="246888" cy="2649945"/>
            </a:xfrm>
            <a:prstGeom prst="rect">
              <a:avLst/>
            </a:prstGeom>
            <a:noFill/>
            <a:ln w="5715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pic>
        <p:nvPicPr>
          <p:cNvPr id="9" name="Picture 2"/>
          <p:cNvPicPr>
            <a:picLocks noChangeAspect="1" noChangeArrowheads="1"/>
          </p:cNvPicPr>
          <p:nvPr/>
        </p:nvPicPr>
        <p:blipFill>
          <a:blip r:embed="rId4" cstate="print"/>
          <a:srcRect l="12858" t="2622" r="85692"/>
          <a:stretch>
            <a:fillRect/>
          </a:stretch>
        </p:blipFill>
        <p:spPr bwMode="auto">
          <a:xfrm>
            <a:off x="5532125" y="3674148"/>
            <a:ext cx="230430" cy="2633472"/>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49846" t="2622" r="48462"/>
          <a:stretch>
            <a:fillRect/>
          </a:stretch>
        </p:blipFill>
        <p:spPr bwMode="auto">
          <a:xfrm>
            <a:off x="3880710" y="3712553"/>
            <a:ext cx="268835" cy="2633472"/>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l="35585" t="2622" r="62481"/>
          <a:stretch>
            <a:fillRect/>
          </a:stretch>
        </p:blipFill>
        <p:spPr bwMode="auto">
          <a:xfrm>
            <a:off x="7029920" y="3712553"/>
            <a:ext cx="307240" cy="2633472"/>
          </a:xfrm>
          <a:prstGeom prst="rect">
            <a:avLst/>
          </a:prstGeom>
          <a:noFill/>
          <a:ln w="9525">
            <a:noFill/>
            <a:miter lim="800000"/>
            <a:headEnd/>
            <a:tailEnd/>
          </a:ln>
        </p:spPr>
      </p:pic>
      <p:sp>
        <p:nvSpPr>
          <p:cNvPr id="12" name="Rectangle 492"/>
          <p:cNvSpPr>
            <a:spLocks noChangeArrowheads="1"/>
          </p:cNvSpPr>
          <p:nvPr/>
        </p:nvSpPr>
        <p:spPr bwMode="auto">
          <a:xfrm>
            <a:off x="2536535" y="4595868"/>
            <a:ext cx="4576894" cy="46166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0.9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 </a:t>
            </a:r>
            <a:r>
              <a:rPr lang="en-US" sz="2400" dirty="0" smtClean="0">
                <a:solidFill>
                  <a:schemeClr val="bg1"/>
                </a:solidFill>
                <a:latin typeface="Perpetua" pitchFamily="18" charset="0"/>
              </a:rPr>
              <a:t>0.7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 </a:t>
            </a:r>
            <a:r>
              <a:rPr lang="en-US" sz="2400" dirty="0" smtClean="0">
                <a:solidFill>
                  <a:schemeClr val="bg1"/>
                </a:solidFill>
                <a:latin typeface="Perpetua" pitchFamily="18" charset="0"/>
              </a:rPr>
              <a:t>0.2 </a:t>
            </a:r>
            <a:r>
              <a:rPr lang="en-US" sz="2400" dirty="0">
                <a:solidFill>
                  <a:schemeClr val="bg1"/>
                </a:solidFill>
                <a:latin typeface="Perpetua" pitchFamily="18" charset="0"/>
              </a:rPr>
              <a:t>*</a:t>
            </a:r>
            <a:endParaRPr lang="en-US" sz="2400" dirty="0">
              <a:solidFill>
                <a:schemeClr val="bg1"/>
              </a:solidFill>
              <a:latin typeface="cmsy10"/>
            </a:endParaRPr>
          </a:p>
        </p:txBody>
      </p:sp>
      <p:sp>
        <p:nvSpPr>
          <p:cNvPr id="13" name="TextBox 12"/>
          <p:cNvSpPr txBox="1"/>
          <p:nvPr/>
        </p:nvSpPr>
        <p:spPr>
          <a:xfrm>
            <a:off x="6799490" y="894270"/>
            <a:ext cx="1364476" cy="369332"/>
          </a:xfrm>
          <a:prstGeom prst="rect">
            <a:avLst/>
          </a:prstGeom>
          <a:solidFill>
            <a:srgbClr val="000000">
              <a:alpha val="69020"/>
            </a:srgbClr>
          </a:solidFill>
        </p:spPr>
        <p:txBody>
          <a:bodyPr wrap="none" rtlCol="0">
            <a:spAutoFit/>
          </a:bodyPr>
          <a:lstStyle/>
          <a:p>
            <a:pPr algn="l">
              <a:spcBef>
                <a:spcPts val="0"/>
              </a:spcBef>
            </a:pPr>
            <a:r>
              <a:rPr lang="en-US" dirty="0" smtClean="0">
                <a:solidFill>
                  <a:schemeClr val="bg1"/>
                </a:solidFill>
                <a:latin typeface="Times"/>
              </a:rPr>
              <a:t>Spectrogram</a:t>
            </a:r>
          </a:p>
        </p:txBody>
      </p:sp>
      <p:sp>
        <p:nvSpPr>
          <p:cNvPr id="14" name="Rectangle 10"/>
          <p:cNvSpPr>
            <a:spLocks noChangeArrowheads="1"/>
          </p:cNvSpPr>
          <p:nvPr/>
        </p:nvSpPr>
        <p:spPr bwMode="auto">
          <a:xfrm>
            <a:off x="1538005" y="6362498"/>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Calibri" pitchFamily="34" charset="0"/>
                <a:cs typeface="Calibri" pitchFamily="34" charset="0"/>
                <a:sym typeface="Symbol" pitchFamily="18" charset="2"/>
              </a:rPr>
              <a:t>           </a:t>
            </a:r>
            <a:r>
              <a:rPr lang="en-US" dirty="0" smtClean="0">
                <a:solidFill>
                  <a:schemeClr val="bg1"/>
                </a:solidFill>
                <a:latin typeface="Calibri" pitchFamily="34" charset="0"/>
                <a:cs typeface="Calibri" pitchFamily="34" charset="0"/>
                <a:sym typeface="Symbol" pitchFamily="18" charset="2"/>
              </a:rPr>
              <a:t>x                               </a:t>
            </a:r>
            <a:r>
              <a:rPr lang="en-US" dirty="0" smtClean="0">
                <a:solidFill>
                  <a:schemeClr val="bg1"/>
                </a:solidFill>
                <a:latin typeface="Symbol" pitchFamily="18" charset="2"/>
                <a:sym typeface="Symbol" pitchFamily="18" charset="2"/>
              </a:rPr>
              <a:t></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
        <p:nvSpPr>
          <p:cNvPr id="25" name="Freeform 24"/>
          <p:cNvSpPr/>
          <p:nvPr/>
        </p:nvSpPr>
        <p:spPr bwMode="auto">
          <a:xfrm>
            <a:off x="1576410" y="3083355"/>
            <a:ext cx="407465" cy="883315"/>
          </a:xfrm>
          <a:custGeom>
            <a:avLst/>
            <a:gdLst>
              <a:gd name="connsiteX0" fmla="*/ 868325 w 868325"/>
              <a:gd name="connsiteY0" fmla="*/ 0 h 1180214"/>
              <a:gd name="connsiteX1" fmla="*/ 7088 w 868325"/>
              <a:gd name="connsiteY1" fmla="*/ 627321 h 1180214"/>
              <a:gd name="connsiteX2" fmla="*/ 825795 w 868325"/>
              <a:gd name="connsiteY2" fmla="*/ 1180214 h 1180214"/>
            </a:gdLst>
            <a:ahLst/>
            <a:cxnLst>
              <a:cxn ang="0">
                <a:pos x="connsiteX0" y="connsiteY0"/>
              </a:cxn>
              <a:cxn ang="0">
                <a:pos x="connsiteX1" y="connsiteY1"/>
              </a:cxn>
              <a:cxn ang="0">
                <a:pos x="connsiteX2" y="connsiteY2"/>
              </a:cxn>
            </a:cxnLst>
            <a:rect l="l" t="t" r="r" b="b"/>
            <a:pathLst>
              <a:path w="868325" h="1180214">
                <a:moveTo>
                  <a:pt x="868325" y="0"/>
                </a:moveTo>
                <a:cubicBezTo>
                  <a:pt x="441250" y="215309"/>
                  <a:pt x="14176" y="430619"/>
                  <a:pt x="7088" y="627321"/>
                </a:cubicBezTo>
                <a:cubicBezTo>
                  <a:pt x="0" y="824023"/>
                  <a:pt x="634409" y="1086293"/>
                  <a:pt x="825795" y="1180214"/>
                </a:cubicBezTo>
              </a:path>
            </a:pathLst>
          </a:custGeom>
          <a:noFill/>
          <a:ln w="38100" cap="flat" cmpd="sng" algn="ctr">
            <a:solidFill>
              <a:srgbClr val="FF0000"/>
            </a:solidFill>
            <a:prstDash val="solid"/>
            <a:round/>
            <a:headEnd type="none" w="med" len="med"/>
            <a:tailEnd type="arrow"/>
          </a:ln>
          <a:effectLst/>
        </p:spPr>
        <p:txBody>
          <a:bodyPr rtlCol="0" anchor="ctr"/>
          <a:lstStyle/>
          <a:p>
            <a:pPr algn="ctr"/>
            <a:endParaRPr lang="en-US"/>
          </a:p>
        </p:txBody>
      </p:sp>
      <p:sp>
        <p:nvSpPr>
          <p:cNvPr id="27" name="TextBox 26"/>
          <p:cNvSpPr txBox="1"/>
          <p:nvPr/>
        </p:nvSpPr>
        <p:spPr>
          <a:xfrm>
            <a:off x="-36600" y="6596390"/>
            <a:ext cx="1976823" cy="276999"/>
          </a:xfrm>
          <a:prstGeom prst="rect">
            <a:avLst/>
          </a:prstGeom>
          <a:solidFill>
            <a:schemeClr val="tx1"/>
          </a:solidFill>
        </p:spPr>
        <p:txBody>
          <a:bodyPr wrap="none" rtlCol="0">
            <a:spAutoFit/>
          </a:bodyPr>
          <a:lstStyle/>
          <a:p>
            <a:pPr algn="l">
              <a:spcBef>
                <a:spcPts val="0"/>
              </a:spcBef>
            </a:pPr>
            <a:r>
              <a:rPr lang="en-US" sz="1200" dirty="0" smtClean="0">
                <a:solidFill>
                  <a:schemeClr val="bg1"/>
                </a:solidFill>
                <a:latin typeface="+mn-lt"/>
              </a:rPr>
              <a:t>[Lee, Pham and Ng,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max pooling</a:t>
            </a:r>
            <a:endParaRPr lang="en-US" dirty="0"/>
          </a:p>
        </p:txBody>
      </p:sp>
      <p:sp>
        <p:nvSpPr>
          <p:cNvPr id="4" name="Oval 3"/>
          <p:cNvSpPr/>
          <p:nvPr/>
        </p:nvSpPr>
        <p:spPr bwMode="auto">
          <a:xfrm>
            <a:off x="609600" y="419862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 name="Oval 4"/>
          <p:cNvSpPr/>
          <p:nvPr/>
        </p:nvSpPr>
        <p:spPr bwMode="auto">
          <a:xfrm>
            <a:off x="1371600" y="419862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 name="Oval 5"/>
          <p:cNvSpPr/>
          <p:nvPr/>
        </p:nvSpPr>
        <p:spPr bwMode="auto">
          <a:xfrm>
            <a:off x="2895600" y="419100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 name="Oval 6"/>
          <p:cNvSpPr/>
          <p:nvPr/>
        </p:nvSpPr>
        <p:spPr bwMode="auto">
          <a:xfrm>
            <a:off x="2133600" y="419862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 name="Oval 7"/>
          <p:cNvSpPr/>
          <p:nvPr/>
        </p:nvSpPr>
        <p:spPr bwMode="auto">
          <a:xfrm>
            <a:off x="1790700" y="205740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10" name="Straight Arrow Connector 9"/>
          <p:cNvCxnSpPr>
            <a:stCxn id="4" idx="0"/>
            <a:endCxn id="8" idx="4"/>
          </p:cNvCxnSpPr>
          <p:nvPr/>
        </p:nvCxnSpPr>
        <p:spPr bwMode="auto">
          <a:xfrm rot="5400000" flipH="1" flipV="1">
            <a:off x="769620" y="2857500"/>
            <a:ext cx="1501140" cy="1181100"/>
          </a:xfrm>
          <a:prstGeom prst="straightConnector1">
            <a:avLst/>
          </a:prstGeom>
          <a:noFill/>
          <a:ln w="28575" cap="flat" cmpd="sng" algn="ctr">
            <a:solidFill>
              <a:srgbClr val="FFFFFF"/>
            </a:solidFill>
            <a:prstDash val="solid"/>
            <a:round/>
            <a:headEnd type="none" w="med" len="med"/>
            <a:tailEnd type="arrow"/>
          </a:ln>
          <a:effectLst/>
        </p:spPr>
      </p:cxnSp>
      <p:cxnSp>
        <p:nvCxnSpPr>
          <p:cNvPr id="11" name="Straight Arrow Connector 10"/>
          <p:cNvCxnSpPr>
            <a:stCxn id="5" idx="0"/>
            <a:endCxn id="8" idx="4"/>
          </p:cNvCxnSpPr>
          <p:nvPr/>
        </p:nvCxnSpPr>
        <p:spPr bwMode="auto">
          <a:xfrm rot="5400000" flipH="1" flipV="1">
            <a:off x="1150620" y="3238500"/>
            <a:ext cx="1501140" cy="419100"/>
          </a:xfrm>
          <a:prstGeom prst="straightConnector1">
            <a:avLst/>
          </a:prstGeom>
          <a:noFill/>
          <a:ln w="28575" cap="flat" cmpd="sng" algn="ctr">
            <a:solidFill>
              <a:srgbClr val="FFFFFF"/>
            </a:solidFill>
            <a:prstDash val="solid"/>
            <a:round/>
            <a:headEnd type="none" w="med" len="med"/>
            <a:tailEnd type="arrow"/>
          </a:ln>
          <a:effectLst/>
        </p:spPr>
      </p:cxnSp>
      <p:cxnSp>
        <p:nvCxnSpPr>
          <p:cNvPr id="12" name="Straight Arrow Connector 11"/>
          <p:cNvCxnSpPr>
            <a:stCxn id="7" idx="0"/>
            <a:endCxn id="8" idx="4"/>
          </p:cNvCxnSpPr>
          <p:nvPr/>
        </p:nvCxnSpPr>
        <p:spPr bwMode="auto">
          <a:xfrm rot="16200000" flipV="1">
            <a:off x="1531620" y="3276600"/>
            <a:ext cx="1501140" cy="342900"/>
          </a:xfrm>
          <a:prstGeom prst="straightConnector1">
            <a:avLst/>
          </a:prstGeom>
          <a:noFill/>
          <a:ln w="28575" cap="flat" cmpd="sng" algn="ctr">
            <a:solidFill>
              <a:srgbClr val="FFFFFF"/>
            </a:solidFill>
            <a:prstDash val="solid"/>
            <a:round/>
            <a:headEnd type="none" w="med" len="med"/>
            <a:tailEnd type="arrow"/>
          </a:ln>
          <a:effectLst/>
        </p:spPr>
      </p:cxnSp>
      <p:cxnSp>
        <p:nvCxnSpPr>
          <p:cNvPr id="13" name="Straight Arrow Connector 12"/>
          <p:cNvCxnSpPr>
            <a:stCxn id="6" idx="0"/>
            <a:endCxn id="8" idx="4"/>
          </p:cNvCxnSpPr>
          <p:nvPr/>
        </p:nvCxnSpPr>
        <p:spPr bwMode="auto">
          <a:xfrm rot="16200000" flipV="1">
            <a:off x="1916430" y="2891790"/>
            <a:ext cx="1493520" cy="1104900"/>
          </a:xfrm>
          <a:prstGeom prst="straightConnector1">
            <a:avLst/>
          </a:prstGeom>
          <a:noFill/>
          <a:ln w="28575" cap="flat" cmpd="sng" algn="ctr">
            <a:solidFill>
              <a:srgbClr val="FFFFFF"/>
            </a:solidFill>
            <a:prstDash val="solid"/>
            <a:round/>
            <a:headEnd type="none" w="med" len="med"/>
            <a:tailEnd type="arrow"/>
          </a:ln>
          <a:effectLst/>
        </p:spPr>
      </p:cxnSp>
      <p:sp>
        <p:nvSpPr>
          <p:cNvPr id="20" name="TextBox 19"/>
          <p:cNvSpPr txBox="1"/>
          <p:nvPr/>
        </p:nvSpPr>
        <p:spPr>
          <a:xfrm>
            <a:off x="2286000" y="4953000"/>
            <a:ext cx="423514" cy="369332"/>
          </a:xfrm>
          <a:prstGeom prst="rect">
            <a:avLst/>
          </a:prstGeom>
          <a:noFill/>
        </p:spPr>
        <p:txBody>
          <a:bodyPr wrap="none" rtlCol="0">
            <a:spAutoFit/>
          </a:bodyPr>
          <a:lstStyle/>
          <a:p>
            <a:r>
              <a:rPr lang="en-US" dirty="0" smtClean="0">
                <a:solidFill>
                  <a:srgbClr val="FFFFFF"/>
                </a:solidFill>
                <a:latin typeface="Times"/>
              </a:rPr>
              <a:t>X</a:t>
            </a:r>
            <a:r>
              <a:rPr lang="en-US" baseline="-25000" dirty="0" smtClean="0">
                <a:solidFill>
                  <a:srgbClr val="FFFFFF"/>
                </a:solidFill>
                <a:latin typeface="Helvetica"/>
              </a:rPr>
              <a:t>3</a:t>
            </a:r>
            <a:endParaRPr lang="en-US" baseline="-25000" dirty="0">
              <a:solidFill>
                <a:srgbClr val="FFFFFF"/>
              </a:solidFill>
              <a:latin typeface="Helvetica"/>
            </a:endParaRPr>
          </a:p>
        </p:txBody>
      </p:sp>
      <p:sp>
        <p:nvSpPr>
          <p:cNvPr id="21" name="TextBox 20"/>
          <p:cNvSpPr txBox="1"/>
          <p:nvPr/>
        </p:nvSpPr>
        <p:spPr>
          <a:xfrm>
            <a:off x="762000" y="4953000"/>
            <a:ext cx="423514" cy="369332"/>
          </a:xfrm>
          <a:prstGeom prst="rect">
            <a:avLst/>
          </a:prstGeom>
          <a:noFill/>
        </p:spPr>
        <p:txBody>
          <a:bodyPr wrap="none" rtlCol="0">
            <a:spAutoFit/>
          </a:bodyPr>
          <a:lstStyle/>
          <a:p>
            <a:r>
              <a:rPr lang="en-US" dirty="0" smtClean="0">
                <a:solidFill>
                  <a:srgbClr val="FFFFFF"/>
                </a:solidFill>
                <a:latin typeface="Times"/>
              </a:rPr>
              <a:t>X</a:t>
            </a:r>
            <a:r>
              <a:rPr lang="en-US" baseline="-25000" dirty="0" smtClean="0">
                <a:solidFill>
                  <a:srgbClr val="FFFFFF"/>
                </a:solidFill>
                <a:latin typeface="Helvetica"/>
              </a:rPr>
              <a:t>1</a:t>
            </a:r>
            <a:endParaRPr lang="en-US" baseline="-25000" dirty="0">
              <a:solidFill>
                <a:srgbClr val="FFFFFF"/>
              </a:solidFill>
              <a:latin typeface="Helvetica"/>
            </a:endParaRPr>
          </a:p>
        </p:txBody>
      </p:sp>
      <p:sp>
        <p:nvSpPr>
          <p:cNvPr id="22" name="TextBox 21"/>
          <p:cNvSpPr txBox="1"/>
          <p:nvPr/>
        </p:nvSpPr>
        <p:spPr>
          <a:xfrm>
            <a:off x="1481486" y="4953000"/>
            <a:ext cx="423514" cy="369332"/>
          </a:xfrm>
          <a:prstGeom prst="rect">
            <a:avLst/>
          </a:prstGeom>
          <a:noFill/>
        </p:spPr>
        <p:txBody>
          <a:bodyPr wrap="none" rtlCol="0">
            <a:spAutoFit/>
          </a:bodyPr>
          <a:lstStyle/>
          <a:p>
            <a:r>
              <a:rPr lang="en-US" dirty="0" smtClean="0">
                <a:solidFill>
                  <a:srgbClr val="FFFFFF"/>
                </a:solidFill>
                <a:latin typeface="Times"/>
              </a:rPr>
              <a:t>X</a:t>
            </a:r>
            <a:r>
              <a:rPr lang="en-US" baseline="-25000" dirty="0" smtClean="0">
                <a:solidFill>
                  <a:srgbClr val="FFFFFF"/>
                </a:solidFill>
                <a:latin typeface="Helvetica"/>
              </a:rPr>
              <a:t>2</a:t>
            </a:r>
            <a:endParaRPr lang="en-US" baseline="-25000" dirty="0">
              <a:solidFill>
                <a:srgbClr val="FFFFFF"/>
              </a:solidFill>
              <a:latin typeface="Helvetica"/>
            </a:endParaRPr>
          </a:p>
        </p:txBody>
      </p:sp>
      <p:sp>
        <p:nvSpPr>
          <p:cNvPr id="24" name="TextBox 23"/>
          <p:cNvSpPr txBox="1"/>
          <p:nvPr/>
        </p:nvSpPr>
        <p:spPr>
          <a:xfrm>
            <a:off x="3009900" y="4953000"/>
            <a:ext cx="423514" cy="369332"/>
          </a:xfrm>
          <a:prstGeom prst="rect">
            <a:avLst/>
          </a:prstGeom>
          <a:noFill/>
        </p:spPr>
        <p:txBody>
          <a:bodyPr wrap="none" rtlCol="0">
            <a:spAutoFit/>
          </a:bodyPr>
          <a:lstStyle/>
          <a:p>
            <a:r>
              <a:rPr lang="en-US" dirty="0" smtClean="0">
                <a:solidFill>
                  <a:srgbClr val="FFFFFF"/>
                </a:solidFill>
                <a:latin typeface="Times"/>
              </a:rPr>
              <a:t>X</a:t>
            </a:r>
            <a:r>
              <a:rPr lang="en-US" baseline="-25000" dirty="0" smtClean="0">
                <a:solidFill>
                  <a:srgbClr val="FFFFFF"/>
                </a:solidFill>
                <a:latin typeface="Helvetica"/>
              </a:rPr>
              <a:t>4</a:t>
            </a:r>
            <a:endParaRPr lang="en-US" baseline="-25000" dirty="0">
              <a:solidFill>
                <a:srgbClr val="FFFFFF"/>
              </a:solidFill>
              <a:latin typeface="Helvetica"/>
            </a:endParaRPr>
          </a:p>
        </p:txBody>
      </p:sp>
      <p:sp>
        <p:nvSpPr>
          <p:cNvPr id="25" name="TextBox 24"/>
          <p:cNvSpPr txBox="1"/>
          <p:nvPr/>
        </p:nvSpPr>
        <p:spPr>
          <a:xfrm>
            <a:off x="1104900" y="1600200"/>
            <a:ext cx="2068195" cy="369332"/>
          </a:xfrm>
          <a:prstGeom prst="rect">
            <a:avLst/>
          </a:prstGeom>
          <a:noFill/>
        </p:spPr>
        <p:txBody>
          <a:bodyPr wrap="none" rtlCol="0">
            <a:spAutoFit/>
          </a:bodyPr>
          <a:lstStyle/>
          <a:p>
            <a:r>
              <a:rPr lang="en-US" dirty="0" smtClean="0">
                <a:solidFill>
                  <a:srgbClr val="FFFFFF"/>
                </a:solidFill>
                <a:latin typeface="Times"/>
              </a:rPr>
              <a:t>max {x</a:t>
            </a:r>
            <a:r>
              <a:rPr lang="en-US" baseline="-25000" dirty="0" smtClean="0">
                <a:solidFill>
                  <a:srgbClr val="FFFFFF"/>
                </a:solidFill>
                <a:latin typeface="Helvetica"/>
              </a:rPr>
              <a:t>1</a:t>
            </a:r>
            <a:r>
              <a:rPr lang="en-US" dirty="0" smtClean="0">
                <a:solidFill>
                  <a:srgbClr val="FFFFFF"/>
                </a:solidFill>
                <a:latin typeface="Times"/>
              </a:rPr>
              <a:t>, x</a:t>
            </a:r>
            <a:r>
              <a:rPr lang="en-US" baseline="-25000" dirty="0" smtClean="0">
                <a:solidFill>
                  <a:srgbClr val="FFFFFF"/>
                </a:solidFill>
                <a:latin typeface="Times"/>
              </a:rPr>
              <a:t>2</a:t>
            </a:r>
            <a:r>
              <a:rPr lang="en-US" dirty="0" smtClean="0">
                <a:solidFill>
                  <a:srgbClr val="FFFFFF"/>
                </a:solidFill>
                <a:latin typeface="Times"/>
              </a:rPr>
              <a:t>, x</a:t>
            </a:r>
            <a:r>
              <a:rPr lang="en-US" baseline="-25000" dirty="0" smtClean="0">
                <a:solidFill>
                  <a:srgbClr val="FFFFFF"/>
                </a:solidFill>
                <a:latin typeface="Times"/>
              </a:rPr>
              <a:t>3</a:t>
            </a:r>
            <a:r>
              <a:rPr lang="en-US" dirty="0" smtClean="0">
                <a:solidFill>
                  <a:srgbClr val="FFFFFF"/>
                </a:solidFill>
                <a:latin typeface="Times"/>
              </a:rPr>
              <a:t>, x</a:t>
            </a:r>
            <a:r>
              <a:rPr lang="en-US" baseline="-25000" dirty="0" smtClean="0">
                <a:solidFill>
                  <a:srgbClr val="FFFFFF"/>
                </a:solidFill>
                <a:latin typeface="Times"/>
              </a:rPr>
              <a:t>4</a:t>
            </a:r>
            <a:r>
              <a:rPr lang="en-US" dirty="0" smtClean="0">
                <a:solidFill>
                  <a:srgbClr val="FFFFFF"/>
                </a:solidFill>
                <a:latin typeface="Times"/>
              </a:rPr>
              <a:t>}</a:t>
            </a:r>
            <a:endParaRPr lang="en-US" baseline="-25000" dirty="0">
              <a:solidFill>
                <a:srgbClr val="FFFFFF"/>
              </a:solidFill>
              <a:latin typeface="Helvetica"/>
            </a:endParaRPr>
          </a:p>
        </p:txBody>
      </p:sp>
      <p:sp>
        <p:nvSpPr>
          <p:cNvPr id="26" name="TextBox 25"/>
          <p:cNvSpPr txBox="1"/>
          <p:nvPr/>
        </p:nvSpPr>
        <p:spPr>
          <a:xfrm>
            <a:off x="723900" y="990600"/>
            <a:ext cx="2775119" cy="369332"/>
          </a:xfrm>
          <a:prstGeom prst="rect">
            <a:avLst/>
          </a:prstGeom>
          <a:noFill/>
        </p:spPr>
        <p:txBody>
          <a:bodyPr wrap="none" rtlCol="0">
            <a:spAutoFit/>
          </a:bodyPr>
          <a:lstStyle/>
          <a:p>
            <a:r>
              <a:rPr lang="en-US" dirty="0" smtClean="0">
                <a:solidFill>
                  <a:srgbClr val="FFFFFF"/>
                </a:solidFill>
              </a:rPr>
              <a:t>Convolutional Neural net:</a:t>
            </a:r>
            <a:endParaRPr lang="en-US" dirty="0">
              <a:solidFill>
                <a:srgbClr val="FFFFFF"/>
              </a:solidFill>
            </a:endParaRPr>
          </a:p>
        </p:txBody>
      </p:sp>
      <p:cxnSp>
        <p:nvCxnSpPr>
          <p:cNvPr id="28" name="Straight Connector 27"/>
          <p:cNvCxnSpPr/>
          <p:nvPr/>
        </p:nvCxnSpPr>
        <p:spPr bwMode="auto">
          <a:xfrm rot="5400000">
            <a:off x="1981200" y="3314700"/>
            <a:ext cx="4953000" cy="1588"/>
          </a:xfrm>
          <a:prstGeom prst="line">
            <a:avLst/>
          </a:prstGeom>
          <a:noFill/>
          <a:ln w="38100" cap="flat" cmpd="sng" algn="ctr">
            <a:solidFill>
              <a:schemeClr val="bg1"/>
            </a:solidFill>
            <a:prstDash val="solid"/>
            <a:round/>
            <a:headEnd type="none" w="med" len="med"/>
            <a:tailEnd type="none" w="med" len="med"/>
          </a:ln>
          <a:effectLst/>
        </p:spPr>
      </p:cxnSp>
      <p:sp>
        <p:nvSpPr>
          <p:cNvPr id="31" name="TextBox 30"/>
          <p:cNvSpPr txBox="1"/>
          <p:nvPr/>
        </p:nvSpPr>
        <p:spPr>
          <a:xfrm>
            <a:off x="4914900" y="723900"/>
            <a:ext cx="2198039" cy="369332"/>
          </a:xfrm>
          <a:prstGeom prst="rect">
            <a:avLst/>
          </a:prstGeom>
          <a:noFill/>
        </p:spPr>
        <p:txBody>
          <a:bodyPr wrap="none" rtlCol="0">
            <a:spAutoFit/>
          </a:bodyPr>
          <a:lstStyle/>
          <a:p>
            <a:r>
              <a:rPr lang="en-US" dirty="0" smtClean="0">
                <a:solidFill>
                  <a:srgbClr val="FFFFFF"/>
                </a:solidFill>
              </a:rPr>
              <a:t>Convolutional DBN:</a:t>
            </a:r>
            <a:endParaRPr lang="en-US" dirty="0">
              <a:solidFill>
                <a:srgbClr val="FFFFFF"/>
              </a:solidFill>
            </a:endParaRPr>
          </a:p>
        </p:txBody>
      </p:sp>
      <p:grpSp>
        <p:nvGrpSpPr>
          <p:cNvPr id="3" name="Group 47"/>
          <p:cNvGrpSpPr/>
          <p:nvPr/>
        </p:nvGrpSpPr>
        <p:grpSpPr>
          <a:xfrm>
            <a:off x="5219700" y="1143000"/>
            <a:ext cx="2417851" cy="1447670"/>
            <a:chOff x="5257800" y="2058157"/>
            <a:chExt cx="6189699" cy="3626367"/>
          </a:xfrm>
        </p:grpSpPr>
        <p:sp>
          <p:nvSpPr>
            <p:cNvPr id="32" name="Oval 31"/>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33" name="Oval 32"/>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34" name="Oval 33"/>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35" name="Oval 34"/>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36" name="Oval 35"/>
            <p:cNvSpPr/>
            <p:nvPr/>
          </p:nvSpPr>
          <p:spPr bwMode="auto">
            <a:xfrm>
              <a:off x="6438900" y="213360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37" name="Straight Arrow Connector 36"/>
            <p:cNvCxnSpPr>
              <a:stCxn id="32" idx="0"/>
              <a:endCxn id="36"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38" name="Straight Arrow Connector 37"/>
            <p:cNvCxnSpPr>
              <a:stCxn id="33" idx="0"/>
              <a:endCxn id="36"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39" name="Straight Arrow Connector 38"/>
            <p:cNvCxnSpPr>
              <a:stCxn id="35" idx="0"/>
              <a:endCxn id="36"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40" name="Straight Arrow Connector 39"/>
            <p:cNvCxnSpPr>
              <a:stCxn id="34" idx="0"/>
              <a:endCxn id="36"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sp>
          <p:nvSpPr>
            <p:cNvPr id="41" name="TextBox 40"/>
            <p:cNvSpPr txBox="1"/>
            <p:nvPr/>
          </p:nvSpPr>
          <p:spPr>
            <a:xfrm>
              <a:off x="6781801" y="5029199"/>
              <a:ext cx="850284" cy="655325"/>
            </a:xfrm>
            <a:prstGeom prst="rect">
              <a:avLst/>
            </a:prstGeom>
            <a:noFill/>
          </p:spPr>
          <p:txBody>
            <a:bodyPr wrap="none" rtlCol="0">
              <a:spAutoFit/>
            </a:bodyPr>
            <a:lstStyle/>
            <a:p>
              <a:r>
                <a:rPr lang="en-US" sz="1100" dirty="0" smtClean="0">
                  <a:solidFill>
                    <a:srgbClr val="FFFFFF"/>
                  </a:solidFill>
                  <a:latin typeface="Times"/>
                </a:rPr>
                <a:t>X</a:t>
              </a:r>
              <a:r>
                <a:rPr lang="en-US" sz="1100" baseline="-25000" dirty="0" smtClean="0">
                  <a:solidFill>
                    <a:srgbClr val="FFFFFF"/>
                  </a:solidFill>
                  <a:latin typeface="Helvetica"/>
                </a:rPr>
                <a:t>3</a:t>
              </a:r>
              <a:endParaRPr lang="en-US" sz="1100" baseline="-25000" dirty="0">
                <a:solidFill>
                  <a:srgbClr val="FFFFFF"/>
                </a:solidFill>
                <a:latin typeface="Helvetica"/>
              </a:endParaRPr>
            </a:p>
          </p:txBody>
        </p:sp>
        <p:sp>
          <p:nvSpPr>
            <p:cNvPr id="42" name="TextBox 41"/>
            <p:cNvSpPr txBox="1"/>
            <p:nvPr/>
          </p:nvSpPr>
          <p:spPr>
            <a:xfrm>
              <a:off x="5257800" y="5029199"/>
              <a:ext cx="850284" cy="655325"/>
            </a:xfrm>
            <a:prstGeom prst="rect">
              <a:avLst/>
            </a:prstGeom>
            <a:noFill/>
          </p:spPr>
          <p:txBody>
            <a:bodyPr wrap="none" rtlCol="0">
              <a:spAutoFit/>
            </a:bodyPr>
            <a:lstStyle/>
            <a:p>
              <a:r>
                <a:rPr lang="en-US" sz="1100" dirty="0" smtClean="0">
                  <a:solidFill>
                    <a:srgbClr val="FFFFFF"/>
                  </a:solidFill>
                  <a:latin typeface="Times"/>
                </a:rPr>
                <a:t>X</a:t>
              </a:r>
              <a:r>
                <a:rPr lang="en-US" sz="1100" baseline="-25000" dirty="0" smtClean="0">
                  <a:solidFill>
                    <a:srgbClr val="FFFFFF"/>
                  </a:solidFill>
                  <a:latin typeface="Helvetica"/>
                </a:rPr>
                <a:t>1</a:t>
              </a:r>
              <a:endParaRPr lang="en-US" sz="1100" baseline="-25000" dirty="0">
                <a:solidFill>
                  <a:srgbClr val="FFFFFF"/>
                </a:solidFill>
                <a:latin typeface="Helvetica"/>
              </a:endParaRPr>
            </a:p>
          </p:txBody>
        </p:sp>
        <p:sp>
          <p:nvSpPr>
            <p:cNvPr id="43" name="TextBox 42"/>
            <p:cNvSpPr txBox="1"/>
            <p:nvPr/>
          </p:nvSpPr>
          <p:spPr>
            <a:xfrm>
              <a:off x="5977286" y="5029199"/>
              <a:ext cx="850284" cy="655325"/>
            </a:xfrm>
            <a:prstGeom prst="rect">
              <a:avLst/>
            </a:prstGeom>
            <a:noFill/>
          </p:spPr>
          <p:txBody>
            <a:bodyPr wrap="none" rtlCol="0">
              <a:spAutoFit/>
            </a:bodyPr>
            <a:lstStyle/>
            <a:p>
              <a:r>
                <a:rPr lang="en-US" sz="1100" dirty="0" smtClean="0">
                  <a:solidFill>
                    <a:srgbClr val="FFFFFF"/>
                  </a:solidFill>
                  <a:latin typeface="Times"/>
                </a:rPr>
                <a:t>X</a:t>
              </a:r>
              <a:r>
                <a:rPr lang="en-US" sz="1100" baseline="-25000" dirty="0" smtClean="0">
                  <a:solidFill>
                    <a:srgbClr val="FFFFFF"/>
                  </a:solidFill>
                  <a:latin typeface="Helvetica"/>
                </a:rPr>
                <a:t>2</a:t>
              </a:r>
              <a:endParaRPr lang="en-US" sz="1100" baseline="-25000" dirty="0">
                <a:solidFill>
                  <a:srgbClr val="FFFFFF"/>
                </a:solidFill>
                <a:latin typeface="Helvetica"/>
              </a:endParaRPr>
            </a:p>
          </p:txBody>
        </p:sp>
        <p:sp>
          <p:nvSpPr>
            <p:cNvPr id="44" name="TextBox 43"/>
            <p:cNvSpPr txBox="1"/>
            <p:nvPr/>
          </p:nvSpPr>
          <p:spPr>
            <a:xfrm>
              <a:off x="7505700" y="5029199"/>
              <a:ext cx="850284" cy="655325"/>
            </a:xfrm>
            <a:prstGeom prst="rect">
              <a:avLst/>
            </a:prstGeom>
            <a:noFill/>
          </p:spPr>
          <p:txBody>
            <a:bodyPr wrap="none" rtlCol="0">
              <a:spAutoFit/>
            </a:bodyPr>
            <a:lstStyle/>
            <a:p>
              <a:r>
                <a:rPr lang="en-US" sz="1100" dirty="0" smtClean="0">
                  <a:solidFill>
                    <a:srgbClr val="FFFFFF"/>
                  </a:solidFill>
                  <a:latin typeface="Times"/>
                </a:rPr>
                <a:t>X</a:t>
              </a:r>
              <a:r>
                <a:rPr lang="en-US" sz="1100" baseline="-25000" dirty="0" smtClean="0">
                  <a:solidFill>
                    <a:srgbClr val="FFFFFF"/>
                  </a:solidFill>
                  <a:latin typeface="Helvetica"/>
                </a:rPr>
                <a:t>4</a:t>
              </a:r>
              <a:endParaRPr lang="en-US" sz="1100" baseline="-25000" dirty="0">
                <a:solidFill>
                  <a:srgbClr val="FFFFFF"/>
                </a:solidFill>
                <a:latin typeface="Helvetica"/>
              </a:endParaRPr>
            </a:p>
          </p:txBody>
        </p:sp>
        <p:sp>
          <p:nvSpPr>
            <p:cNvPr id="45" name="TextBox 44"/>
            <p:cNvSpPr txBox="1"/>
            <p:nvPr/>
          </p:nvSpPr>
          <p:spPr>
            <a:xfrm>
              <a:off x="7306056" y="2058157"/>
              <a:ext cx="4141443" cy="770972"/>
            </a:xfrm>
            <a:prstGeom prst="rect">
              <a:avLst/>
            </a:prstGeom>
            <a:noFill/>
          </p:spPr>
          <p:txBody>
            <a:bodyPr wrap="none" rtlCol="0">
              <a:spAutoFit/>
            </a:bodyPr>
            <a:lstStyle/>
            <a:p>
              <a:r>
                <a:rPr lang="en-US" sz="1400" dirty="0" smtClean="0">
                  <a:solidFill>
                    <a:srgbClr val="FFFFFF"/>
                  </a:solidFill>
                  <a:latin typeface="Times"/>
                </a:rPr>
                <a:t>max {x</a:t>
              </a:r>
              <a:r>
                <a:rPr lang="en-US" sz="1400" baseline="-25000" dirty="0" smtClean="0">
                  <a:solidFill>
                    <a:srgbClr val="FFFFFF"/>
                  </a:solidFill>
                  <a:latin typeface="Helvetica"/>
                </a:rPr>
                <a:t>1</a:t>
              </a:r>
              <a:r>
                <a:rPr lang="en-US" sz="1400" dirty="0" smtClean="0">
                  <a:solidFill>
                    <a:srgbClr val="FFFFFF"/>
                  </a:solidFill>
                  <a:latin typeface="Times"/>
                </a:rPr>
                <a:t>, x</a:t>
              </a:r>
              <a:r>
                <a:rPr lang="en-US" sz="1400" baseline="-25000" dirty="0" smtClean="0">
                  <a:solidFill>
                    <a:srgbClr val="FFFFFF"/>
                  </a:solidFill>
                  <a:latin typeface="Times"/>
                </a:rPr>
                <a:t>2</a:t>
              </a:r>
              <a:r>
                <a:rPr lang="en-US" sz="1400" dirty="0" smtClean="0">
                  <a:solidFill>
                    <a:srgbClr val="FFFFFF"/>
                  </a:solidFill>
                  <a:latin typeface="Times"/>
                </a:rPr>
                <a:t>, x</a:t>
              </a:r>
              <a:r>
                <a:rPr lang="en-US" sz="1400" baseline="-25000" dirty="0" smtClean="0">
                  <a:solidFill>
                    <a:srgbClr val="FFFFFF"/>
                  </a:solidFill>
                  <a:latin typeface="Times"/>
                </a:rPr>
                <a:t>3</a:t>
              </a:r>
              <a:r>
                <a:rPr lang="en-US" sz="1400" dirty="0" smtClean="0">
                  <a:solidFill>
                    <a:srgbClr val="FFFFFF"/>
                  </a:solidFill>
                  <a:latin typeface="Times"/>
                </a:rPr>
                <a:t>, x</a:t>
              </a:r>
              <a:r>
                <a:rPr lang="en-US" sz="1400" baseline="-25000" dirty="0" smtClean="0">
                  <a:solidFill>
                    <a:srgbClr val="FFFFFF"/>
                  </a:solidFill>
                  <a:latin typeface="Times"/>
                </a:rPr>
                <a:t>4</a:t>
              </a:r>
              <a:r>
                <a:rPr lang="en-US" sz="1400" dirty="0" smtClean="0">
                  <a:solidFill>
                    <a:srgbClr val="FFFFFF"/>
                  </a:solidFill>
                  <a:latin typeface="Times"/>
                </a:rPr>
                <a:t>}</a:t>
              </a:r>
              <a:endParaRPr lang="en-US" sz="1400" baseline="-25000" dirty="0">
                <a:solidFill>
                  <a:srgbClr val="FFFFFF"/>
                </a:solidFill>
                <a:latin typeface="Helvetica"/>
              </a:endParaRPr>
            </a:p>
          </p:txBody>
        </p:sp>
      </p:grpSp>
      <p:sp>
        <p:nvSpPr>
          <p:cNvPr id="46" name="TextBox 45"/>
          <p:cNvSpPr txBox="1"/>
          <p:nvPr/>
        </p:nvSpPr>
        <p:spPr>
          <a:xfrm>
            <a:off x="762000" y="5600700"/>
            <a:ext cx="2949846" cy="369332"/>
          </a:xfrm>
          <a:prstGeom prst="rect">
            <a:avLst/>
          </a:prstGeom>
          <a:noFill/>
        </p:spPr>
        <p:txBody>
          <a:bodyPr wrap="none" rtlCol="0">
            <a:spAutoFit/>
          </a:bodyPr>
          <a:lstStyle/>
          <a:p>
            <a:r>
              <a:rPr lang="en-US" dirty="0" smtClean="0">
                <a:solidFill>
                  <a:srgbClr val="FFFFFF"/>
                </a:solidFill>
                <a:latin typeface="Times"/>
              </a:rPr>
              <a:t>Where x</a:t>
            </a:r>
            <a:r>
              <a:rPr lang="en-US" baseline="-25000" dirty="0" smtClean="0">
                <a:solidFill>
                  <a:srgbClr val="FFFFFF"/>
                </a:solidFill>
                <a:latin typeface="Times"/>
              </a:rPr>
              <a:t>i</a:t>
            </a:r>
            <a:r>
              <a:rPr lang="en-US" dirty="0" smtClean="0">
                <a:solidFill>
                  <a:srgbClr val="FFFFFF"/>
                </a:solidFill>
                <a:latin typeface="Times"/>
              </a:rPr>
              <a:t> are real numbers.</a:t>
            </a:r>
          </a:p>
        </p:txBody>
      </p:sp>
      <p:sp>
        <p:nvSpPr>
          <p:cNvPr id="47" name="TextBox 46"/>
          <p:cNvSpPr txBox="1"/>
          <p:nvPr/>
        </p:nvSpPr>
        <p:spPr>
          <a:xfrm>
            <a:off x="4838700" y="2628900"/>
            <a:ext cx="3924300" cy="646331"/>
          </a:xfrm>
          <a:prstGeom prst="rect">
            <a:avLst/>
          </a:prstGeom>
          <a:noFill/>
        </p:spPr>
        <p:txBody>
          <a:bodyPr wrap="square" rtlCol="0">
            <a:spAutoFit/>
          </a:bodyPr>
          <a:lstStyle/>
          <a:p>
            <a:pPr algn="l">
              <a:spcBef>
                <a:spcPts val="0"/>
              </a:spcBef>
            </a:pPr>
            <a:r>
              <a:rPr lang="en-US" dirty="0" smtClean="0">
                <a:solidFill>
                  <a:srgbClr val="FFFFFF"/>
                </a:solidFill>
                <a:latin typeface="Times"/>
              </a:rPr>
              <a:t>Where x</a:t>
            </a:r>
            <a:r>
              <a:rPr lang="en-US" baseline="-25000" dirty="0" smtClean="0">
                <a:solidFill>
                  <a:srgbClr val="FFFFFF"/>
                </a:solidFill>
                <a:latin typeface="Times"/>
              </a:rPr>
              <a:t>i</a:t>
            </a:r>
            <a:r>
              <a:rPr lang="en-US" dirty="0" smtClean="0">
                <a:solidFill>
                  <a:srgbClr val="FFFFFF"/>
                </a:solidFill>
                <a:latin typeface="Times"/>
              </a:rPr>
              <a:t> are {0,1}, and </a:t>
            </a:r>
            <a:r>
              <a:rPr lang="en-US" i="1" dirty="0" smtClean="0">
                <a:solidFill>
                  <a:srgbClr val="FFFFFF"/>
                </a:solidFill>
                <a:latin typeface="Times"/>
              </a:rPr>
              <a:t>mutually exclusive</a:t>
            </a:r>
            <a:r>
              <a:rPr lang="en-US" dirty="0" smtClean="0">
                <a:solidFill>
                  <a:srgbClr val="FFFFFF"/>
                </a:solidFill>
                <a:latin typeface="Times"/>
              </a:rPr>
              <a:t>.  Thus, 5 possible cases:</a:t>
            </a:r>
          </a:p>
        </p:txBody>
      </p:sp>
      <p:grpSp>
        <p:nvGrpSpPr>
          <p:cNvPr id="9" name="Group 48"/>
          <p:cNvGrpSpPr/>
          <p:nvPr/>
        </p:nvGrpSpPr>
        <p:grpSpPr>
          <a:xfrm>
            <a:off x="4800600" y="3467100"/>
            <a:ext cx="1143000" cy="1110314"/>
            <a:chOff x="5257800" y="2133600"/>
            <a:chExt cx="2926080" cy="2781300"/>
          </a:xfrm>
        </p:grpSpPr>
        <p:sp>
          <p:nvSpPr>
            <p:cNvPr id="50" name="Oval 49"/>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1" name="Oval 50"/>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2" name="Oval 51"/>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3" name="Oval 52"/>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4" name="Oval 53"/>
            <p:cNvSpPr/>
            <p:nvPr/>
          </p:nvSpPr>
          <p:spPr bwMode="auto">
            <a:xfrm>
              <a:off x="6438900" y="21336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55" name="Straight Arrow Connector 54"/>
            <p:cNvCxnSpPr>
              <a:stCxn id="50" idx="0"/>
              <a:endCxn id="54"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56" name="Straight Arrow Connector 55"/>
            <p:cNvCxnSpPr>
              <a:stCxn id="51" idx="0"/>
              <a:endCxn id="54"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57" name="Straight Arrow Connector 56"/>
            <p:cNvCxnSpPr>
              <a:stCxn id="53" idx="0"/>
              <a:endCxn id="54"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58" name="Straight Arrow Connector 57"/>
            <p:cNvCxnSpPr>
              <a:stCxn id="52" idx="0"/>
              <a:endCxn id="54"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grpSp>
        <p:nvGrpSpPr>
          <p:cNvPr id="14" name="Group 63"/>
          <p:cNvGrpSpPr/>
          <p:nvPr/>
        </p:nvGrpSpPr>
        <p:grpSpPr>
          <a:xfrm>
            <a:off x="6096000" y="3429000"/>
            <a:ext cx="1143000" cy="1110314"/>
            <a:chOff x="5257800" y="2133600"/>
            <a:chExt cx="2926080" cy="2781300"/>
          </a:xfrm>
        </p:grpSpPr>
        <p:sp>
          <p:nvSpPr>
            <p:cNvPr id="65" name="Oval 64"/>
            <p:cNvSpPr/>
            <p:nvPr/>
          </p:nvSpPr>
          <p:spPr bwMode="auto">
            <a:xfrm>
              <a:off x="5257800" y="427482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6" name="Oval 65"/>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7" name="Oval 66"/>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8" name="Oval 67"/>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9" name="Oval 68"/>
            <p:cNvSpPr/>
            <p:nvPr/>
          </p:nvSpPr>
          <p:spPr bwMode="auto">
            <a:xfrm>
              <a:off x="6438900" y="21336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70" name="Straight Arrow Connector 69"/>
            <p:cNvCxnSpPr>
              <a:stCxn id="65" idx="0"/>
              <a:endCxn id="69"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71" name="Straight Arrow Connector 70"/>
            <p:cNvCxnSpPr>
              <a:stCxn id="66" idx="0"/>
              <a:endCxn id="69"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72" name="Straight Arrow Connector 71"/>
            <p:cNvCxnSpPr>
              <a:stCxn id="68" idx="0"/>
              <a:endCxn id="69"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73" name="Straight Arrow Connector 72"/>
            <p:cNvCxnSpPr>
              <a:stCxn id="67" idx="0"/>
              <a:endCxn id="69"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grpSp>
        <p:nvGrpSpPr>
          <p:cNvPr id="15" name="Group 73"/>
          <p:cNvGrpSpPr/>
          <p:nvPr/>
        </p:nvGrpSpPr>
        <p:grpSpPr>
          <a:xfrm>
            <a:off x="7391400" y="3429000"/>
            <a:ext cx="1143000" cy="1110314"/>
            <a:chOff x="5257800" y="2133600"/>
            <a:chExt cx="2926080" cy="2781300"/>
          </a:xfrm>
        </p:grpSpPr>
        <p:sp>
          <p:nvSpPr>
            <p:cNvPr id="75" name="Oval 74"/>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6" name="Oval 75"/>
            <p:cNvSpPr/>
            <p:nvPr/>
          </p:nvSpPr>
          <p:spPr bwMode="auto">
            <a:xfrm>
              <a:off x="6019800" y="427482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7" name="Oval 76"/>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8" name="Oval 77"/>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9" name="Oval 78"/>
            <p:cNvSpPr/>
            <p:nvPr/>
          </p:nvSpPr>
          <p:spPr bwMode="auto">
            <a:xfrm>
              <a:off x="6438900" y="21336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80" name="Straight Arrow Connector 79"/>
            <p:cNvCxnSpPr>
              <a:stCxn id="75" idx="0"/>
              <a:endCxn id="79"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81" name="Straight Arrow Connector 80"/>
            <p:cNvCxnSpPr>
              <a:stCxn id="76" idx="0"/>
              <a:endCxn id="79"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82" name="Straight Arrow Connector 81"/>
            <p:cNvCxnSpPr>
              <a:stCxn id="78" idx="0"/>
              <a:endCxn id="79"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83" name="Straight Arrow Connector 82"/>
            <p:cNvCxnSpPr>
              <a:stCxn id="77" idx="0"/>
              <a:endCxn id="79"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grpSp>
        <p:nvGrpSpPr>
          <p:cNvPr id="16" name="Group 83"/>
          <p:cNvGrpSpPr/>
          <p:nvPr/>
        </p:nvGrpSpPr>
        <p:grpSpPr>
          <a:xfrm>
            <a:off x="6134100" y="4686300"/>
            <a:ext cx="1143000" cy="1110314"/>
            <a:chOff x="5257800" y="2133600"/>
            <a:chExt cx="2926080" cy="2781300"/>
          </a:xfrm>
        </p:grpSpPr>
        <p:sp>
          <p:nvSpPr>
            <p:cNvPr id="85" name="Oval 84"/>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6" name="Oval 85"/>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7" name="Oval 86"/>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8" name="Oval 87"/>
            <p:cNvSpPr/>
            <p:nvPr/>
          </p:nvSpPr>
          <p:spPr bwMode="auto">
            <a:xfrm>
              <a:off x="6781800" y="427482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9" name="Oval 88"/>
            <p:cNvSpPr/>
            <p:nvPr/>
          </p:nvSpPr>
          <p:spPr bwMode="auto">
            <a:xfrm>
              <a:off x="6438900" y="21336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90" name="Straight Arrow Connector 89"/>
            <p:cNvCxnSpPr>
              <a:stCxn id="85" idx="0"/>
              <a:endCxn id="89"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91" name="Straight Arrow Connector 90"/>
            <p:cNvCxnSpPr>
              <a:stCxn id="86" idx="0"/>
              <a:endCxn id="89"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92" name="Straight Arrow Connector 91"/>
            <p:cNvCxnSpPr>
              <a:stCxn id="88" idx="0"/>
              <a:endCxn id="89"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93" name="Straight Arrow Connector 92"/>
            <p:cNvCxnSpPr>
              <a:stCxn id="87" idx="0"/>
              <a:endCxn id="89"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grpSp>
        <p:nvGrpSpPr>
          <p:cNvPr id="17" name="Group 93"/>
          <p:cNvGrpSpPr/>
          <p:nvPr/>
        </p:nvGrpSpPr>
        <p:grpSpPr>
          <a:xfrm>
            <a:off x="7467600" y="4686300"/>
            <a:ext cx="1143000" cy="1110314"/>
            <a:chOff x="5257800" y="2133600"/>
            <a:chExt cx="2926080" cy="2781300"/>
          </a:xfrm>
        </p:grpSpPr>
        <p:sp>
          <p:nvSpPr>
            <p:cNvPr id="95" name="Oval 94"/>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96" name="Oval 95"/>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97" name="Oval 96"/>
            <p:cNvSpPr/>
            <p:nvPr/>
          </p:nvSpPr>
          <p:spPr bwMode="auto">
            <a:xfrm>
              <a:off x="7543800" y="42672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98" name="Oval 97"/>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99" name="Oval 98"/>
            <p:cNvSpPr/>
            <p:nvPr/>
          </p:nvSpPr>
          <p:spPr bwMode="auto">
            <a:xfrm>
              <a:off x="6438900" y="21336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100" name="Straight Arrow Connector 99"/>
            <p:cNvCxnSpPr>
              <a:stCxn id="95" idx="0"/>
              <a:endCxn id="99"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101" name="Straight Arrow Connector 100"/>
            <p:cNvCxnSpPr>
              <a:stCxn id="96" idx="0"/>
              <a:endCxn id="99"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102" name="Straight Arrow Connector 101"/>
            <p:cNvCxnSpPr>
              <a:stCxn id="98" idx="0"/>
              <a:endCxn id="99"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103" name="Straight Arrow Connector 102"/>
            <p:cNvCxnSpPr>
              <a:stCxn id="97" idx="0"/>
              <a:endCxn id="99"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sp>
        <p:nvSpPr>
          <p:cNvPr id="104" name="TextBox 103"/>
          <p:cNvSpPr txBox="1"/>
          <p:nvPr/>
        </p:nvSpPr>
        <p:spPr>
          <a:xfrm>
            <a:off x="4876800" y="5943600"/>
            <a:ext cx="3924300" cy="923330"/>
          </a:xfrm>
          <a:prstGeom prst="rect">
            <a:avLst/>
          </a:prstGeom>
          <a:noFill/>
        </p:spPr>
        <p:txBody>
          <a:bodyPr wrap="square" rtlCol="0">
            <a:spAutoFit/>
          </a:bodyPr>
          <a:lstStyle/>
          <a:p>
            <a:pPr algn="l">
              <a:spcBef>
                <a:spcPts val="0"/>
              </a:spcBef>
            </a:pPr>
            <a:r>
              <a:rPr lang="en-US" dirty="0" smtClean="0">
                <a:solidFill>
                  <a:srgbClr val="FFFFFF"/>
                </a:solidFill>
                <a:latin typeface="Times"/>
              </a:rPr>
              <a:t>Collapse 2</a:t>
            </a:r>
            <a:r>
              <a:rPr lang="en-US" baseline="30000" dirty="0" smtClean="0">
                <a:solidFill>
                  <a:srgbClr val="FFFFFF"/>
                </a:solidFill>
                <a:latin typeface="Times"/>
              </a:rPr>
              <a:t>n</a:t>
            </a:r>
            <a:r>
              <a:rPr lang="en-US" dirty="0" smtClean="0">
                <a:solidFill>
                  <a:srgbClr val="FFFFFF"/>
                </a:solidFill>
                <a:latin typeface="Times"/>
              </a:rPr>
              <a:t> configurations into n+1 configurations. Permits bottom up and top down inference.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38" name="Straight Arrow Connector 37"/>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40" name="Minus 39"/>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Minus 42"/>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Plus 43"/>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5" name="Plus 44"/>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6" name="Plus 45"/>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7" name="Plus 46"/>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p:bldP spid="5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Dictionary of bases </a:t>
            </a:r>
            <a:r>
              <a:rPr lang="en-US" dirty="0" err="1" smtClean="0">
                <a:latin typeface="Symbol" pitchFamily="18" charset="2"/>
              </a:rPr>
              <a:t>f</a:t>
            </a:r>
            <a:r>
              <a:rPr lang="en-US" baseline="-25000" dirty="0" err="1" smtClean="0"/>
              <a:t>i</a:t>
            </a:r>
            <a:r>
              <a:rPr lang="en-US" dirty="0" smtClean="0"/>
              <a:t> learned for speech</a:t>
            </a:r>
            <a:endParaRPr lang="en-US" dirty="0"/>
          </a:p>
        </p:txBody>
      </p:sp>
      <p:pic>
        <p:nvPicPr>
          <p:cNvPr id="2370562" name="Picture 2"/>
          <p:cNvPicPr>
            <a:picLocks noChangeAspect="1" noChangeArrowheads="1"/>
          </p:cNvPicPr>
          <p:nvPr/>
        </p:nvPicPr>
        <p:blipFill>
          <a:blip r:embed="rId3" cstate="print"/>
          <a:srcRect l="10924" t="2622" r="36102"/>
          <a:stretch>
            <a:fillRect/>
          </a:stretch>
        </p:blipFill>
        <p:spPr bwMode="auto">
          <a:xfrm>
            <a:off x="365098" y="990600"/>
            <a:ext cx="8469857" cy="4152900"/>
          </a:xfrm>
          <a:prstGeom prst="rect">
            <a:avLst/>
          </a:prstGeom>
          <a:noFill/>
          <a:ln w="9525">
            <a:noFill/>
            <a:miter lim="800000"/>
            <a:headEnd/>
            <a:tailEnd/>
          </a:ln>
        </p:spPr>
      </p:pic>
      <p:sp>
        <p:nvSpPr>
          <p:cNvPr id="6" name="TextBox 5"/>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
        <p:nvSpPr>
          <p:cNvPr id="7" name="TextBox 6"/>
          <p:cNvSpPr txBox="1"/>
          <p:nvPr/>
        </p:nvSpPr>
        <p:spPr>
          <a:xfrm>
            <a:off x="2037270" y="5464465"/>
            <a:ext cx="5116272"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Many bases seem to correspond to phonemes.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bases seem to be detecting phonemes</a:t>
            </a:r>
            <a:endParaRPr lang="en-US" dirty="0"/>
          </a:p>
        </p:txBody>
      </p:sp>
      <p:grpSp>
        <p:nvGrpSpPr>
          <p:cNvPr id="3" name="Group 12"/>
          <p:cNvGrpSpPr/>
          <p:nvPr/>
        </p:nvGrpSpPr>
        <p:grpSpPr>
          <a:xfrm>
            <a:off x="11620500" y="-1638300"/>
            <a:ext cx="2576196" cy="5019058"/>
            <a:chOff x="205104" y="886442"/>
            <a:chExt cx="2576196" cy="5019058"/>
          </a:xfrm>
        </p:grpSpPr>
        <p:pic>
          <p:nvPicPr>
            <p:cNvPr id="2371586" name="Picture 2"/>
            <p:cNvPicPr>
              <a:picLocks noChangeAspect="1" noChangeArrowheads="1"/>
            </p:cNvPicPr>
            <p:nvPr/>
          </p:nvPicPr>
          <p:blipFill>
            <a:blip r:embed="rId3" cstate="print"/>
            <a:srcRect/>
            <a:stretch>
              <a:fillRect/>
            </a:stretch>
          </p:blipFill>
          <p:spPr bwMode="auto">
            <a:xfrm>
              <a:off x="205104" y="3434071"/>
              <a:ext cx="2538096" cy="2471429"/>
            </a:xfrm>
            <a:prstGeom prst="rect">
              <a:avLst/>
            </a:prstGeom>
            <a:noFill/>
            <a:ln w="9525">
              <a:noFill/>
              <a:miter lim="800000"/>
              <a:headEnd/>
              <a:tailEnd/>
            </a:ln>
          </p:spPr>
        </p:pic>
        <p:pic>
          <p:nvPicPr>
            <p:cNvPr id="2371587" name="Picture 3"/>
            <p:cNvPicPr>
              <a:picLocks noChangeAspect="1" noChangeArrowheads="1"/>
            </p:cNvPicPr>
            <p:nvPr/>
          </p:nvPicPr>
          <p:blipFill>
            <a:blip r:embed="rId4" cstate="print"/>
            <a:srcRect/>
            <a:stretch>
              <a:fillRect/>
            </a:stretch>
          </p:blipFill>
          <p:spPr bwMode="auto">
            <a:xfrm>
              <a:off x="233681" y="886442"/>
              <a:ext cx="2547619" cy="2471429"/>
            </a:xfrm>
            <a:prstGeom prst="rect">
              <a:avLst/>
            </a:prstGeom>
            <a:noFill/>
            <a:ln w="9525">
              <a:noFill/>
              <a:miter lim="800000"/>
              <a:headEnd/>
              <a:tailEnd/>
            </a:ln>
          </p:spPr>
        </p:pic>
      </p:grpSp>
      <p:grpSp>
        <p:nvGrpSpPr>
          <p:cNvPr id="4" name="Group 13"/>
          <p:cNvGrpSpPr/>
          <p:nvPr/>
        </p:nvGrpSpPr>
        <p:grpSpPr>
          <a:xfrm>
            <a:off x="609600" y="1071870"/>
            <a:ext cx="2633334" cy="5024130"/>
            <a:chOff x="3195966" y="881370"/>
            <a:chExt cx="2633334" cy="5024130"/>
          </a:xfrm>
        </p:grpSpPr>
        <p:pic>
          <p:nvPicPr>
            <p:cNvPr id="2371588" name="Picture 4"/>
            <p:cNvPicPr>
              <a:picLocks noChangeAspect="1" noChangeArrowheads="1"/>
            </p:cNvPicPr>
            <p:nvPr/>
          </p:nvPicPr>
          <p:blipFill>
            <a:blip r:embed="rId5" cstate="print"/>
            <a:srcRect/>
            <a:stretch>
              <a:fillRect/>
            </a:stretch>
          </p:blipFill>
          <p:spPr bwMode="auto">
            <a:xfrm>
              <a:off x="3195966" y="881370"/>
              <a:ext cx="2633334" cy="2471429"/>
            </a:xfrm>
            <a:prstGeom prst="rect">
              <a:avLst/>
            </a:prstGeom>
            <a:noFill/>
            <a:ln w="9525">
              <a:noFill/>
              <a:miter lim="800000"/>
              <a:headEnd/>
              <a:tailEnd/>
            </a:ln>
          </p:spPr>
        </p:pic>
        <p:pic>
          <p:nvPicPr>
            <p:cNvPr id="2371589" name="Picture 5"/>
            <p:cNvPicPr>
              <a:picLocks noChangeAspect="1" noChangeArrowheads="1"/>
            </p:cNvPicPr>
            <p:nvPr/>
          </p:nvPicPr>
          <p:blipFill>
            <a:blip r:embed="rId6" cstate="print"/>
            <a:srcRect/>
            <a:stretch>
              <a:fillRect/>
            </a:stretch>
          </p:blipFill>
          <p:spPr bwMode="auto">
            <a:xfrm>
              <a:off x="3238500" y="3434071"/>
              <a:ext cx="2547619" cy="2471429"/>
            </a:xfrm>
            <a:prstGeom prst="rect">
              <a:avLst/>
            </a:prstGeom>
            <a:noFill/>
            <a:ln w="9525">
              <a:noFill/>
              <a:miter lim="800000"/>
              <a:headEnd/>
              <a:tailEnd/>
            </a:ln>
          </p:spPr>
        </p:pic>
      </p:grpSp>
      <p:grpSp>
        <p:nvGrpSpPr>
          <p:cNvPr id="5" name="Group 14"/>
          <p:cNvGrpSpPr/>
          <p:nvPr/>
        </p:nvGrpSpPr>
        <p:grpSpPr>
          <a:xfrm>
            <a:off x="6286500" y="1071871"/>
            <a:ext cx="2547619" cy="5024129"/>
            <a:chOff x="6177281" y="881371"/>
            <a:chExt cx="2547619" cy="5024129"/>
          </a:xfrm>
        </p:grpSpPr>
        <p:pic>
          <p:nvPicPr>
            <p:cNvPr id="2371590" name="Picture 6"/>
            <p:cNvPicPr>
              <a:picLocks noChangeAspect="1" noChangeArrowheads="1"/>
            </p:cNvPicPr>
            <p:nvPr/>
          </p:nvPicPr>
          <p:blipFill>
            <a:blip r:embed="rId7" cstate="print"/>
            <a:srcRect/>
            <a:stretch>
              <a:fillRect/>
            </a:stretch>
          </p:blipFill>
          <p:spPr bwMode="auto">
            <a:xfrm>
              <a:off x="6177281" y="881371"/>
              <a:ext cx="2547619" cy="2471429"/>
            </a:xfrm>
            <a:prstGeom prst="rect">
              <a:avLst/>
            </a:prstGeom>
            <a:noFill/>
            <a:ln w="9525">
              <a:noFill/>
              <a:miter lim="800000"/>
              <a:headEnd/>
              <a:tailEnd/>
            </a:ln>
          </p:spPr>
        </p:pic>
        <p:pic>
          <p:nvPicPr>
            <p:cNvPr id="2371591" name="Picture 7"/>
            <p:cNvPicPr>
              <a:picLocks noChangeAspect="1" noChangeArrowheads="1"/>
            </p:cNvPicPr>
            <p:nvPr/>
          </p:nvPicPr>
          <p:blipFill>
            <a:blip r:embed="rId8" cstate="print"/>
            <a:srcRect/>
            <a:stretch>
              <a:fillRect/>
            </a:stretch>
          </p:blipFill>
          <p:spPr bwMode="auto">
            <a:xfrm>
              <a:off x="6186804" y="3434071"/>
              <a:ext cx="2538096" cy="2471429"/>
            </a:xfrm>
            <a:prstGeom prst="rect">
              <a:avLst/>
            </a:prstGeom>
            <a:noFill/>
            <a:ln w="9525">
              <a:noFill/>
              <a:miter lim="800000"/>
              <a:headEnd/>
              <a:tailEnd/>
            </a:ln>
          </p:spPr>
        </p:pic>
      </p:grpSp>
      <p:grpSp>
        <p:nvGrpSpPr>
          <p:cNvPr id="6" name="Group 15"/>
          <p:cNvGrpSpPr/>
          <p:nvPr/>
        </p:nvGrpSpPr>
        <p:grpSpPr>
          <a:xfrm>
            <a:off x="3505200" y="1066800"/>
            <a:ext cx="2538096" cy="5024128"/>
            <a:chOff x="10125141" y="4386571"/>
            <a:chExt cx="2538096" cy="5024128"/>
          </a:xfrm>
        </p:grpSpPr>
        <p:pic>
          <p:nvPicPr>
            <p:cNvPr id="2371592" name="Picture 8"/>
            <p:cNvPicPr>
              <a:picLocks noChangeAspect="1" noChangeArrowheads="1"/>
            </p:cNvPicPr>
            <p:nvPr/>
          </p:nvPicPr>
          <p:blipFill>
            <a:blip r:embed="rId9" cstate="print"/>
            <a:srcRect/>
            <a:stretch>
              <a:fillRect/>
            </a:stretch>
          </p:blipFill>
          <p:spPr bwMode="auto">
            <a:xfrm>
              <a:off x="10134600" y="4386571"/>
              <a:ext cx="2519048" cy="2471429"/>
            </a:xfrm>
            <a:prstGeom prst="rect">
              <a:avLst/>
            </a:prstGeom>
            <a:noFill/>
            <a:ln w="9525">
              <a:noFill/>
              <a:miter lim="800000"/>
              <a:headEnd/>
              <a:tailEnd/>
            </a:ln>
          </p:spPr>
        </p:pic>
        <p:pic>
          <p:nvPicPr>
            <p:cNvPr id="2371593" name="Picture 9"/>
            <p:cNvPicPr>
              <a:picLocks noChangeAspect="1" noChangeArrowheads="1"/>
            </p:cNvPicPr>
            <p:nvPr/>
          </p:nvPicPr>
          <p:blipFill>
            <a:blip r:embed="rId10" cstate="print"/>
            <a:srcRect/>
            <a:stretch>
              <a:fillRect/>
            </a:stretch>
          </p:blipFill>
          <p:spPr bwMode="auto">
            <a:xfrm>
              <a:off x="10125141" y="6939270"/>
              <a:ext cx="2538096" cy="2471429"/>
            </a:xfrm>
            <a:prstGeom prst="rect">
              <a:avLst/>
            </a:prstGeom>
            <a:noFill/>
            <a:ln w="9525">
              <a:noFill/>
              <a:miter lim="800000"/>
              <a:headEnd/>
              <a:tailEnd/>
            </a:ln>
          </p:spPr>
        </p:pic>
      </p:grpSp>
      <p:sp>
        <p:nvSpPr>
          <p:cNvPr id="17" name="Rectangle 16"/>
          <p:cNvSpPr/>
          <p:nvPr/>
        </p:nvSpPr>
        <p:spPr>
          <a:xfrm>
            <a:off x="152400" y="1643597"/>
            <a:ext cx="461665" cy="1079783"/>
          </a:xfrm>
          <a:prstGeom prst="rect">
            <a:avLst/>
          </a:prstGeom>
        </p:spPr>
        <p:txBody>
          <a:bodyPr vert="vert270" wrap="none">
            <a:spAutoFit/>
          </a:bodyPr>
          <a:lstStyle/>
          <a:p>
            <a:r>
              <a:rPr lang="en-US" dirty="0" smtClean="0">
                <a:solidFill>
                  <a:srgbClr val="FFFFFF"/>
                </a:solidFill>
              </a:rPr>
              <a:t>Phoneme</a:t>
            </a:r>
          </a:p>
        </p:txBody>
      </p:sp>
      <p:sp>
        <p:nvSpPr>
          <p:cNvPr id="18" name="Rectangle 17"/>
          <p:cNvSpPr/>
          <p:nvPr/>
        </p:nvSpPr>
        <p:spPr>
          <a:xfrm>
            <a:off x="152400" y="4044195"/>
            <a:ext cx="461665" cy="1785105"/>
          </a:xfrm>
          <a:prstGeom prst="rect">
            <a:avLst/>
          </a:prstGeom>
        </p:spPr>
        <p:txBody>
          <a:bodyPr vert="vert270" wrap="none">
            <a:spAutoFit/>
          </a:bodyPr>
          <a:lstStyle/>
          <a:p>
            <a:r>
              <a:rPr lang="en-US" dirty="0" smtClean="0">
                <a:solidFill>
                  <a:srgbClr val="FFFFFF"/>
                </a:solidFill>
              </a:rPr>
              <a:t>First layer bases</a:t>
            </a:r>
          </a:p>
        </p:txBody>
      </p:sp>
      <p:sp>
        <p:nvSpPr>
          <p:cNvPr id="19" name="Rectangle 18"/>
          <p:cNvSpPr/>
          <p:nvPr/>
        </p:nvSpPr>
        <p:spPr>
          <a:xfrm>
            <a:off x="1533760" y="685800"/>
            <a:ext cx="582211" cy="369332"/>
          </a:xfrm>
          <a:prstGeom prst="rect">
            <a:avLst/>
          </a:prstGeom>
        </p:spPr>
        <p:txBody>
          <a:bodyPr wrap="none">
            <a:spAutoFit/>
          </a:bodyPr>
          <a:lstStyle/>
          <a:p>
            <a:r>
              <a:rPr lang="en-US" dirty="0" smtClean="0">
                <a:solidFill>
                  <a:srgbClr val="FFFFFF"/>
                </a:solidFill>
              </a:rPr>
              <a:t>“</a:t>
            </a:r>
            <a:r>
              <a:rPr lang="en-US" dirty="0" err="1" smtClean="0">
                <a:solidFill>
                  <a:srgbClr val="FFFFFF"/>
                </a:solidFill>
              </a:rPr>
              <a:t>oy</a:t>
            </a:r>
            <a:r>
              <a:rPr lang="en-US" dirty="0" smtClean="0">
                <a:solidFill>
                  <a:srgbClr val="FFFFFF"/>
                </a:solidFill>
              </a:rPr>
              <a:t>”</a:t>
            </a:r>
          </a:p>
        </p:txBody>
      </p:sp>
      <p:sp>
        <p:nvSpPr>
          <p:cNvPr id="20" name="Rectangle 19"/>
          <p:cNvSpPr/>
          <p:nvPr/>
        </p:nvSpPr>
        <p:spPr>
          <a:xfrm>
            <a:off x="4460455" y="685800"/>
            <a:ext cx="518092" cy="369332"/>
          </a:xfrm>
          <a:prstGeom prst="rect">
            <a:avLst/>
          </a:prstGeom>
        </p:spPr>
        <p:txBody>
          <a:bodyPr wrap="none">
            <a:spAutoFit/>
          </a:bodyPr>
          <a:lstStyle/>
          <a:p>
            <a:r>
              <a:rPr lang="en-US" dirty="0" smtClean="0">
                <a:solidFill>
                  <a:srgbClr val="FFFFFF"/>
                </a:solidFill>
              </a:rPr>
              <a:t>“el”</a:t>
            </a:r>
          </a:p>
        </p:txBody>
      </p:sp>
      <p:sp>
        <p:nvSpPr>
          <p:cNvPr id="21" name="Rectangle 20"/>
          <p:cNvSpPr/>
          <p:nvPr/>
        </p:nvSpPr>
        <p:spPr>
          <a:xfrm>
            <a:off x="7286369" y="697468"/>
            <a:ext cx="453970" cy="369332"/>
          </a:xfrm>
          <a:prstGeom prst="rect">
            <a:avLst/>
          </a:prstGeom>
        </p:spPr>
        <p:txBody>
          <a:bodyPr wrap="none">
            <a:spAutoFit/>
          </a:bodyPr>
          <a:lstStyle/>
          <a:p>
            <a:r>
              <a:rPr lang="en-US" dirty="0" smtClean="0">
                <a:solidFill>
                  <a:srgbClr val="FFFFFF"/>
                </a:solidFill>
              </a:rPr>
              <a:t>“s”</a:t>
            </a:r>
          </a:p>
        </p:txBody>
      </p:sp>
      <p:sp>
        <p:nvSpPr>
          <p:cNvPr id="22" name="TextBox 21"/>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bases to gender (“</a:t>
            </a:r>
            <a:r>
              <a:rPr lang="en-US" dirty="0" err="1" smtClean="0"/>
              <a:t>ae</a:t>
            </a:r>
            <a:r>
              <a:rPr lang="en-US" dirty="0" smtClean="0"/>
              <a:t>” phoneme)</a:t>
            </a:r>
            <a:endParaRPr lang="en-US" dirty="0"/>
          </a:p>
        </p:txBody>
      </p:sp>
      <p:pic>
        <p:nvPicPr>
          <p:cNvPr id="2372612" name="Picture 4"/>
          <p:cNvPicPr>
            <a:picLocks noChangeAspect="1" noChangeArrowheads="1"/>
          </p:cNvPicPr>
          <p:nvPr/>
        </p:nvPicPr>
        <p:blipFill>
          <a:blip r:embed="rId3" cstate="print"/>
          <a:srcRect t="10030"/>
          <a:stretch>
            <a:fillRect/>
          </a:stretch>
        </p:blipFill>
        <p:spPr bwMode="auto">
          <a:xfrm>
            <a:off x="3434104" y="1485900"/>
            <a:ext cx="2547619" cy="2223544"/>
          </a:xfrm>
          <a:prstGeom prst="rect">
            <a:avLst/>
          </a:prstGeom>
          <a:noFill/>
          <a:ln w="9525">
            <a:noFill/>
            <a:miter lim="800000"/>
            <a:headEnd/>
            <a:tailEnd/>
          </a:ln>
        </p:spPr>
      </p:pic>
      <p:pic>
        <p:nvPicPr>
          <p:cNvPr id="2372613" name="Picture 5"/>
          <p:cNvPicPr>
            <a:picLocks noChangeAspect="1" noChangeArrowheads="1"/>
          </p:cNvPicPr>
          <p:nvPr/>
        </p:nvPicPr>
        <p:blipFill>
          <a:blip r:embed="rId4" cstate="print"/>
          <a:srcRect t="10586"/>
          <a:stretch>
            <a:fillRect/>
          </a:stretch>
        </p:blipFill>
        <p:spPr bwMode="auto">
          <a:xfrm>
            <a:off x="3429000" y="4152900"/>
            <a:ext cx="2547619" cy="2209800"/>
          </a:xfrm>
          <a:prstGeom prst="rect">
            <a:avLst/>
          </a:prstGeom>
          <a:noFill/>
          <a:ln w="9525">
            <a:noFill/>
            <a:miter lim="800000"/>
            <a:headEnd/>
            <a:tailEnd/>
          </a:ln>
        </p:spPr>
      </p:pic>
      <p:pic>
        <p:nvPicPr>
          <p:cNvPr id="2372614" name="Picture 6"/>
          <p:cNvPicPr>
            <a:picLocks noChangeAspect="1" noChangeArrowheads="1"/>
          </p:cNvPicPr>
          <p:nvPr/>
        </p:nvPicPr>
        <p:blipFill>
          <a:blip r:embed="rId5" cstate="print"/>
          <a:srcRect t="11951"/>
          <a:stretch>
            <a:fillRect/>
          </a:stretch>
        </p:blipFill>
        <p:spPr bwMode="auto">
          <a:xfrm>
            <a:off x="6134442" y="1524000"/>
            <a:ext cx="2742858" cy="2171700"/>
          </a:xfrm>
          <a:prstGeom prst="rect">
            <a:avLst/>
          </a:prstGeom>
          <a:noFill/>
          <a:ln w="9525">
            <a:noFill/>
            <a:miter lim="800000"/>
            <a:headEnd/>
            <a:tailEnd/>
          </a:ln>
        </p:spPr>
      </p:pic>
      <p:pic>
        <p:nvPicPr>
          <p:cNvPr id="2372615" name="Picture 7"/>
          <p:cNvPicPr>
            <a:picLocks noChangeAspect="1" noChangeArrowheads="1"/>
          </p:cNvPicPr>
          <p:nvPr/>
        </p:nvPicPr>
        <p:blipFill>
          <a:blip r:embed="rId6" cstate="print"/>
          <a:srcRect t="10769"/>
          <a:stretch>
            <a:fillRect/>
          </a:stretch>
        </p:blipFill>
        <p:spPr bwMode="auto">
          <a:xfrm>
            <a:off x="6134442" y="4152900"/>
            <a:ext cx="2742858" cy="2209800"/>
          </a:xfrm>
          <a:prstGeom prst="rect">
            <a:avLst/>
          </a:prstGeom>
          <a:noFill/>
          <a:ln w="9525">
            <a:noFill/>
            <a:miter lim="800000"/>
            <a:headEnd/>
            <a:tailEnd/>
          </a:ln>
        </p:spPr>
      </p:pic>
      <p:pic>
        <p:nvPicPr>
          <p:cNvPr id="22" name="Picture 2"/>
          <p:cNvPicPr>
            <a:picLocks noChangeAspect="1" noChangeArrowheads="1"/>
          </p:cNvPicPr>
          <p:nvPr/>
        </p:nvPicPr>
        <p:blipFill>
          <a:blip r:embed="rId7" cstate="print"/>
          <a:srcRect t="10235"/>
          <a:stretch>
            <a:fillRect/>
          </a:stretch>
        </p:blipFill>
        <p:spPr bwMode="auto">
          <a:xfrm>
            <a:off x="723900" y="1485900"/>
            <a:ext cx="2566667" cy="2218473"/>
          </a:xfrm>
          <a:prstGeom prst="rect">
            <a:avLst/>
          </a:prstGeom>
          <a:noFill/>
          <a:ln w="9525">
            <a:noFill/>
            <a:miter lim="800000"/>
            <a:headEnd/>
            <a:tailEnd/>
          </a:ln>
        </p:spPr>
      </p:pic>
      <p:pic>
        <p:nvPicPr>
          <p:cNvPr id="23" name="Picture 3"/>
          <p:cNvPicPr>
            <a:picLocks noChangeAspect="1" noChangeArrowheads="1"/>
          </p:cNvPicPr>
          <p:nvPr/>
        </p:nvPicPr>
        <p:blipFill>
          <a:blip r:embed="rId8" cstate="print"/>
          <a:srcRect t="10586"/>
          <a:stretch>
            <a:fillRect/>
          </a:stretch>
        </p:blipFill>
        <p:spPr bwMode="auto">
          <a:xfrm>
            <a:off x="762000" y="4152900"/>
            <a:ext cx="2519048" cy="2209800"/>
          </a:xfrm>
          <a:prstGeom prst="rect">
            <a:avLst/>
          </a:prstGeom>
          <a:noFill/>
          <a:ln w="9525">
            <a:noFill/>
            <a:miter lim="800000"/>
            <a:headEnd/>
            <a:tailEnd/>
          </a:ln>
        </p:spPr>
      </p:pic>
      <p:sp>
        <p:nvSpPr>
          <p:cNvPr id="24" name="Rectangle 23"/>
          <p:cNvSpPr/>
          <p:nvPr/>
        </p:nvSpPr>
        <p:spPr>
          <a:xfrm>
            <a:off x="1295400" y="811768"/>
            <a:ext cx="1287532" cy="369332"/>
          </a:xfrm>
          <a:prstGeom prst="rect">
            <a:avLst/>
          </a:prstGeom>
        </p:spPr>
        <p:txBody>
          <a:bodyPr wrap="none">
            <a:spAutoFit/>
          </a:bodyPr>
          <a:lstStyle/>
          <a:p>
            <a:r>
              <a:rPr lang="en-US" dirty="0" smtClean="0">
                <a:solidFill>
                  <a:srgbClr val="FFFFFF"/>
                </a:solidFill>
              </a:rPr>
              <a:t>Phonemes</a:t>
            </a:r>
          </a:p>
        </p:txBody>
      </p:sp>
      <p:sp>
        <p:nvSpPr>
          <p:cNvPr id="25" name="Rectangle 24"/>
          <p:cNvSpPr/>
          <p:nvPr/>
        </p:nvSpPr>
        <p:spPr>
          <a:xfrm>
            <a:off x="3667450" y="838200"/>
            <a:ext cx="1877438" cy="369332"/>
          </a:xfrm>
          <a:prstGeom prst="rect">
            <a:avLst/>
          </a:prstGeom>
        </p:spPr>
        <p:txBody>
          <a:bodyPr wrap="none">
            <a:spAutoFit/>
          </a:bodyPr>
          <a:lstStyle/>
          <a:p>
            <a:r>
              <a:rPr lang="en-US" dirty="0" smtClean="0">
                <a:solidFill>
                  <a:srgbClr val="FFFFFF"/>
                </a:solidFill>
              </a:rPr>
              <a:t>First layer bases</a:t>
            </a:r>
          </a:p>
        </p:txBody>
      </p:sp>
      <p:sp>
        <p:nvSpPr>
          <p:cNvPr id="26" name="Rectangle 25"/>
          <p:cNvSpPr/>
          <p:nvPr/>
        </p:nvSpPr>
        <p:spPr>
          <a:xfrm>
            <a:off x="6375951" y="838200"/>
            <a:ext cx="2210863" cy="369332"/>
          </a:xfrm>
          <a:prstGeom prst="rect">
            <a:avLst/>
          </a:prstGeom>
        </p:spPr>
        <p:txBody>
          <a:bodyPr wrap="none">
            <a:spAutoFit/>
          </a:bodyPr>
          <a:lstStyle/>
          <a:p>
            <a:r>
              <a:rPr lang="en-US" dirty="0" smtClean="0">
                <a:solidFill>
                  <a:srgbClr val="FFFFFF"/>
                </a:solidFill>
              </a:rPr>
              <a:t>Second layer bases</a:t>
            </a:r>
          </a:p>
        </p:txBody>
      </p:sp>
      <p:sp>
        <p:nvSpPr>
          <p:cNvPr id="27" name="Rectangle 26"/>
          <p:cNvSpPr/>
          <p:nvPr/>
        </p:nvSpPr>
        <p:spPr>
          <a:xfrm>
            <a:off x="152400" y="1981200"/>
            <a:ext cx="461665" cy="861774"/>
          </a:xfrm>
          <a:prstGeom prst="rect">
            <a:avLst/>
          </a:prstGeom>
        </p:spPr>
        <p:txBody>
          <a:bodyPr vert="vert270" wrap="none">
            <a:spAutoFit/>
          </a:bodyPr>
          <a:lstStyle/>
          <a:p>
            <a:r>
              <a:rPr lang="en-US" dirty="0" smtClean="0">
                <a:solidFill>
                  <a:srgbClr val="FFFFFF"/>
                </a:solidFill>
              </a:rPr>
              <a:t>Female</a:t>
            </a:r>
          </a:p>
        </p:txBody>
      </p:sp>
      <p:sp>
        <p:nvSpPr>
          <p:cNvPr id="28" name="Rectangle 27"/>
          <p:cNvSpPr/>
          <p:nvPr/>
        </p:nvSpPr>
        <p:spPr>
          <a:xfrm>
            <a:off x="152400" y="4592351"/>
            <a:ext cx="461665" cy="592471"/>
          </a:xfrm>
          <a:prstGeom prst="rect">
            <a:avLst/>
          </a:prstGeom>
        </p:spPr>
        <p:txBody>
          <a:bodyPr vert="vert270" wrap="none">
            <a:spAutoFit/>
          </a:bodyPr>
          <a:lstStyle/>
          <a:p>
            <a:r>
              <a:rPr lang="en-US" dirty="0" smtClean="0">
                <a:solidFill>
                  <a:srgbClr val="FFFFFF"/>
                </a:solidFill>
              </a:rPr>
              <a:t>Male</a:t>
            </a:r>
          </a:p>
        </p:txBody>
      </p:sp>
      <p:sp>
        <p:nvSpPr>
          <p:cNvPr id="15" name="TextBox 14"/>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DBN for audio</a:t>
            </a:r>
            <a:endParaRPr lang="en-US" dirty="0"/>
          </a:p>
        </p:txBody>
      </p:sp>
      <p:pic>
        <p:nvPicPr>
          <p:cNvPr id="4" name="Picture 2" descr="door"/>
          <p:cNvPicPr>
            <a:picLocks noChangeAspect="1" noChangeArrowheads="1"/>
          </p:cNvPicPr>
          <p:nvPr/>
        </p:nvPicPr>
        <p:blipFill>
          <a:blip r:embed="rId3" cstate="print"/>
          <a:srcRect l="5242" t="54010" r="495"/>
          <a:stretch>
            <a:fillRect/>
          </a:stretch>
        </p:blipFill>
        <p:spPr bwMode="auto">
          <a:xfrm>
            <a:off x="914400" y="3009900"/>
            <a:ext cx="7536868" cy="2628900"/>
          </a:xfrm>
          <a:prstGeom prst="rect">
            <a:avLst/>
          </a:prstGeom>
          <a:noFill/>
          <a:ln w="9525">
            <a:noFill/>
            <a:miter lim="800000"/>
            <a:headEnd/>
            <a:tailEnd/>
          </a:ln>
        </p:spPr>
      </p:pic>
      <p:grpSp>
        <p:nvGrpSpPr>
          <p:cNvPr id="3" name="Group 28"/>
          <p:cNvGrpSpPr/>
          <p:nvPr/>
        </p:nvGrpSpPr>
        <p:grpSpPr>
          <a:xfrm>
            <a:off x="906780" y="1333500"/>
            <a:ext cx="1379220" cy="4305300"/>
            <a:chOff x="906780" y="1333500"/>
            <a:chExt cx="1379220" cy="4305300"/>
          </a:xfrm>
        </p:grpSpPr>
        <p:cxnSp>
          <p:nvCxnSpPr>
            <p:cNvPr id="8" name="Straight Arrow Connector 7"/>
            <p:cNvCxnSpPr>
              <a:stCxn id="6" idx="4"/>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7" name="Group 17"/>
            <p:cNvGrpSpPr/>
            <p:nvPr/>
          </p:nvGrpSpPr>
          <p:grpSpPr>
            <a:xfrm>
              <a:off x="906780" y="2095500"/>
              <a:ext cx="457200" cy="3543300"/>
              <a:chOff x="906780" y="2095500"/>
              <a:chExt cx="457200" cy="3543300"/>
            </a:xfrm>
          </p:grpSpPr>
          <p:sp>
            <p:nvSpPr>
              <p:cNvPr id="5"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 name="Straight Arrow Connector 9"/>
              <p:cNvCxnSpPr>
                <a:stCxn id="6" idx="4"/>
                <a:endCxn id="5" idx="0"/>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9" name="Group 16"/>
            <p:cNvGrpSpPr/>
            <p:nvPr/>
          </p:nvGrpSpPr>
          <p:grpSpPr>
            <a:xfrm>
              <a:off x="1219200" y="2095500"/>
              <a:ext cx="457200" cy="3543300"/>
              <a:chOff x="1219200" y="2095500"/>
              <a:chExt cx="457200" cy="3543300"/>
            </a:xfrm>
          </p:grpSpPr>
          <p:sp>
            <p:nvSpPr>
              <p:cNvPr id="14" name="Rectangle 1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Oval 1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a:endCxn id="1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 name="Group 18"/>
            <p:cNvGrpSpPr/>
            <p:nvPr/>
          </p:nvGrpSpPr>
          <p:grpSpPr>
            <a:xfrm>
              <a:off x="1524000" y="2095500"/>
              <a:ext cx="457200" cy="3543300"/>
              <a:chOff x="1219200" y="2095500"/>
              <a:chExt cx="457200" cy="3543300"/>
            </a:xfrm>
          </p:grpSpPr>
          <p:sp>
            <p:nvSpPr>
              <p:cNvPr id="20" name="Rectangle 1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1" name="Oval 2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2" name="Straight Arrow Connector 21"/>
              <p:cNvCxnSpPr>
                <a:stCxn id="21" idx="4"/>
                <a:endCxn id="2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2" name="Group 31"/>
            <p:cNvGrpSpPr/>
            <p:nvPr/>
          </p:nvGrpSpPr>
          <p:grpSpPr>
            <a:xfrm>
              <a:off x="1828800" y="2095500"/>
              <a:ext cx="457200" cy="3543300"/>
              <a:chOff x="1219200" y="2095500"/>
              <a:chExt cx="457200" cy="3543300"/>
            </a:xfrm>
          </p:grpSpPr>
          <p:sp>
            <p:nvSpPr>
              <p:cNvPr id="33" name="Rectangle 3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Oval 3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5" name="Straight Arrow Connector 34"/>
              <p:cNvCxnSpPr>
                <a:stCxn id="34" idx="4"/>
                <a:endCxn id="3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3" name="Group 40"/>
            <p:cNvGrpSpPr/>
            <p:nvPr/>
          </p:nvGrpSpPr>
          <p:grpSpPr>
            <a:xfrm>
              <a:off x="1138393" y="1333500"/>
              <a:ext cx="922019" cy="762001"/>
              <a:chOff x="1138393" y="1333500"/>
              <a:chExt cx="922019" cy="762001"/>
            </a:xfrm>
          </p:grpSpPr>
          <p:sp>
            <p:nvSpPr>
              <p:cNvPr id="23" name="Oval 22"/>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4" name="Straight Arrow Connector 23"/>
              <p:cNvCxnSpPr>
                <a:stCxn id="23" idx="4"/>
                <a:endCxn id="6" idx="0"/>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27" name="Straight Arrow Connector 26"/>
              <p:cNvCxnSpPr>
                <a:stCxn id="23" idx="4"/>
                <a:endCxn id="2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28" name="Straight Arrow Connector 27"/>
              <p:cNvCxnSpPr>
                <a:stCxn id="23" idx="4"/>
                <a:endCxn id="15"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stCxn id="23" idx="4"/>
                <a:endCxn id="3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grpSp>
        <p:nvGrpSpPr>
          <p:cNvPr id="17" name="Group 29"/>
          <p:cNvGrpSpPr/>
          <p:nvPr/>
        </p:nvGrpSpPr>
        <p:grpSpPr>
          <a:xfrm>
            <a:off x="2133600" y="1333500"/>
            <a:ext cx="1379220" cy="4305300"/>
            <a:chOff x="906780" y="1333500"/>
            <a:chExt cx="1379220" cy="4305300"/>
          </a:xfrm>
        </p:grpSpPr>
        <p:cxnSp>
          <p:nvCxnSpPr>
            <p:cNvPr id="31" name="Straight Arrow Connector 30"/>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8" name="Group 17"/>
            <p:cNvGrpSpPr/>
            <p:nvPr/>
          </p:nvGrpSpPr>
          <p:grpSpPr>
            <a:xfrm>
              <a:off x="906780" y="2095500"/>
              <a:ext cx="457200" cy="3543300"/>
              <a:chOff x="906780" y="2095500"/>
              <a:chExt cx="457200" cy="3543300"/>
            </a:xfrm>
          </p:grpSpPr>
          <p:sp>
            <p:nvSpPr>
              <p:cNvPr id="56"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7"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8" name="Straight Arrow Connector 57"/>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9" name="Group 16"/>
            <p:cNvGrpSpPr/>
            <p:nvPr/>
          </p:nvGrpSpPr>
          <p:grpSpPr>
            <a:xfrm>
              <a:off x="1219200" y="2095500"/>
              <a:ext cx="457200" cy="3543300"/>
              <a:chOff x="1219200" y="2095500"/>
              <a:chExt cx="457200" cy="3543300"/>
            </a:xfrm>
          </p:grpSpPr>
          <p:sp>
            <p:nvSpPr>
              <p:cNvPr id="53" name="Rectangle 5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4" name="Oval 5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5" name="Straight Arrow Connector 54"/>
              <p:cNvCxnSpPr>
                <a:stCxn id="54" idx="4"/>
                <a:endCxn id="5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5" name="Group 18"/>
            <p:cNvGrpSpPr/>
            <p:nvPr/>
          </p:nvGrpSpPr>
          <p:grpSpPr>
            <a:xfrm>
              <a:off x="1524000" y="2095500"/>
              <a:ext cx="457200" cy="3543300"/>
              <a:chOff x="1219200" y="2095500"/>
              <a:chExt cx="457200" cy="3543300"/>
            </a:xfrm>
          </p:grpSpPr>
          <p:sp>
            <p:nvSpPr>
              <p:cNvPr id="50" name="Rectangle 4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1" name="Oval 5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2" name="Straight Arrow Connector 51"/>
              <p:cNvCxnSpPr>
                <a:stCxn id="51" idx="4"/>
                <a:endCxn id="5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6" name="Group 31"/>
            <p:cNvGrpSpPr/>
            <p:nvPr/>
          </p:nvGrpSpPr>
          <p:grpSpPr>
            <a:xfrm>
              <a:off x="1828800" y="2095500"/>
              <a:ext cx="457200" cy="3543300"/>
              <a:chOff x="1219200" y="2095500"/>
              <a:chExt cx="457200" cy="3543300"/>
            </a:xfrm>
          </p:grpSpPr>
          <p:sp>
            <p:nvSpPr>
              <p:cNvPr id="47" name="Rectangle 4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8" name="Oval 4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9" name="Straight Arrow Connector 48"/>
              <p:cNvCxnSpPr>
                <a:stCxn id="48" idx="4"/>
                <a:endCxn id="4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9" name="Group 40"/>
            <p:cNvGrpSpPr/>
            <p:nvPr/>
          </p:nvGrpSpPr>
          <p:grpSpPr>
            <a:xfrm>
              <a:off x="1138393" y="1333500"/>
              <a:ext cx="922019" cy="762001"/>
              <a:chOff x="1138393" y="1333500"/>
              <a:chExt cx="922019" cy="762001"/>
            </a:xfrm>
          </p:grpSpPr>
          <p:sp>
            <p:nvSpPr>
              <p:cNvPr id="41" name="Oval 40"/>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3" name="Straight Arrow Connector 42"/>
              <p:cNvCxnSpPr>
                <a:stCxn id="41"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44" name="Straight Arrow Connector 43"/>
              <p:cNvCxnSpPr>
                <a:stCxn id="41" idx="4"/>
                <a:endCxn id="5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45" name="Straight Arrow Connector 44"/>
              <p:cNvCxnSpPr>
                <a:stCxn id="41" idx="4"/>
                <a:endCxn id="54"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46" name="Straight Arrow Connector 45"/>
              <p:cNvCxnSpPr>
                <a:stCxn id="41" idx="4"/>
                <a:endCxn id="48"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30" name="Group 58"/>
          <p:cNvGrpSpPr/>
          <p:nvPr/>
        </p:nvGrpSpPr>
        <p:grpSpPr>
          <a:xfrm>
            <a:off x="3383280" y="1333500"/>
            <a:ext cx="1379220" cy="4305300"/>
            <a:chOff x="906780" y="1333500"/>
            <a:chExt cx="1379220" cy="4305300"/>
          </a:xfrm>
        </p:grpSpPr>
        <p:cxnSp>
          <p:nvCxnSpPr>
            <p:cNvPr id="60" name="Straight Arrow Connector 59"/>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32" name="Group 17"/>
            <p:cNvGrpSpPr/>
            <p:nvPr/>
          </p:nvGrpSpPr>
          <p:grpSpPr>
            <a:xfrm>
              <a:off x="906780" y="2095500"/>
              <a:ext cx="457200" cy="3543300"/>
              <a:chOff x="906780" y="2095500"/>
              <a:chExt cx="457200" cy="3543300"/>
            </a:xfrm>
          </p:grpSpPr>
          <p:sp>
            <p:nvSpPr>
              <p:cNvPr id="80"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7" name="Group 16"/>
            <p:cNvGrpSpPr/>
            <p:nvPr/>
          </p:nvGrpSpPr>
          <p:grpSpPr>
            <a:xfrm>
              <a:off x="1219200" y="2095500"/>
              <a:ext cx="457200" cy="3543300"/>
              <a:chOff x="1219200" y="2095500"/>
              <a:chExt cx="457200" cy="3543300"/>
            </a:xfrm>
          </p:grpSpPr>
          <p:sp>
            <p:nvSpPr>
              <p:cNvPr id="77" name="Rectangle 7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8" name="Oval 7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9" name="Straight Arrow Connector 78"/>
              <p:cNvCxnSpPr>
                <a:stCxn id="78" idx="4"/>
                <a:endCxn id="7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8" name="Group 18"/>
            <p:cNvGrpSpPr/>
            <p:nvPr/>
          </p:nvGrpSpPr>
          <p:grpSpPr>
            <a:xfrm>
              <a:off x="1524000" y="2095500"/>
              <a:ext cx="457200" cy="3543300"/>
              <a:chOff x="1219200" y="2095500"/>
              <a:chExt cx="457200" cy="3543300"/>
            </a:xfrm>
          </p:grpSpPr>
          <p:sp>
            <p:nvSpPr>
              <p:cNvPr id="74" name="Rectangle 7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5" name="Oval 7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6" name="Straight Arrow Connector 75"/>
              <p:cNvCxnSpPr>
                <a:stCxn id="75" idx="4"/>
                <a:endCxn id="7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9" name="Group 31"/>
            <p:cNvGrpSpPr/>
            <p:nvPr/>
          </p:nvGrpSpPr>
          <p:grpSpPr>
            <a:xfrm>
              <a:off x="1828800" y="2095500"/>
              <a:ext cx="457200" cy="3543300"/>
              <a:chOff x="1219200" y="2095500"/>
              <a:chExt cx="457200" cy="3543300"/>
            </a:xfrm>
          </p:grpSpPr>
          <p:sp>
            <p:nvSpPr>
              <p:cNvPr id="71" name="Rectangle 7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2" name="Oval 7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3" name="Straight Arrow Connector 72"/>
              <p:cNvCxnSpPr>
                <a:stCxn id="72" idx="4"/>
                <a:endCxn id="7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40" name="Group 40"/>
            <p:cNvGrpSpPr/>
            <p:nvPr/>
          </p:nvGrpSpPr>
          <p:grpSpPr>
            <a:xfrm>
              <a:off x="1138393" y="1333500"/>
              <a:ext cx="922019" cy="762001"/>
              <a:chOff x="1138393" y="1333500"/>
              <a:chExt cx="922019" cy="762001"/>
            </a:xfrm>
          </p:grpSpPr>
          <p:sp>
            <p:nvSpPr>
              <p:cNvPr id="66" name="Oval 65"/>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7" name="Straight Arrow Connector 66"/>
              <p:cNvCxnSpPr>
                <a:stCxn id="66"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68" name="Straight Arrow Connector 67"/>
              <p:cNvCxnSpPr>
                <a:stCxn id="66" idx="4"/>
                <a:endCxn id="75"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69" name="Straight Arrow Connector 68"/>
              <p:cNvCxnSpPr>
                <a:stCxn id="66" idx="4"/>
                <a:endCxn id="78"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70" name="Straight Arrow Connector 69"/>
              <p:cNvCxnSpPr>
                <a:stCxn id="66" idx="4"/>
                <a:endCxn id="72"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59" name="Group 82"/>
          <p:cNvGrpSpPr/>
          <p:nvPr/>
        </p:nvGrpSpPr>
        <p:grpSpPr>
          <a:xfrm>
            <a:off x="4610100" y="1333500"/>
            <a:ext cx="1379220" cy="4305300"/>
            <a:chOff x="906780" y="1333500"/>
            <a:chExt cx="1379220" cy="4305300"/>
          </a:xfrm>
        </p:grpSpPr>
        <p:cxnSp>
          <p:nvCxnSpPr>
            <p:cNvPr id="84" name="Straight Arrow Connector 83"/>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61" name="Group 17"/>
            <p:cNvGrpSpPr/>
            <p:nvPr/>
          </p:nvGrpSpPr>
          <p:grpSpPr>
            <a:xfrm>
              <a:off x="906780" y="2095500"/>
              <a:ext cx="457200" cy="3543300"/>
              <a:chOff x="906780" y="2095500"/>
              <a:chExt cx="457200" cy="3543300"/>
            </a:xfrm>
          </p:grpSpPr>
          <p:sp>
            <p:nvSpPr>
              <p:cNvPr id="104"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5"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6" name="Straight Arrow Connector 105"/>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2" name="Group 16"/>
            <p:cNvGrpSpPr/>
            <p:nvPr/>
          </p:nvGrpSpPr>
          <p:grpSpPr>
            <a:xfrm>
              <a:off x="1219200" y="2095500"/>
              <a:ext cx="457200" cy="3543300"/>
              <a:chOff x="1219200" y="2095500"/>
              <a:chExt cx="457200" cy="3543300"/>
            </a:xfrm>
          </p:grpSpPr>
          <p:sp>
            <p:nvSpPr>
              <p:cNvPr id="101" name="Rectangle 10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2" name="Oval 10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a:stCxn id="102" idx="4"/>
                <a:endCxn id="10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3" name="Group 18"/>
            <p:cNvGrpSpPr/>
            <p:nvPr/>
          </p:nvGrpSpPr>
          <p:grpSpPr>
            <a:xfrm>
              <a:off x="1524000" y="2095500"/>
              <a:ext cx="457200" cy="3543300"/>
              <a:chOff x="1219200" y="2095500"/>
              <a:chExt cx="457200" cy="3543300"/>
            </a:xfrm>
          </p:grpSpPr>
          <p:sp>
            <p:nvSpPr>
              <p:cNvPr id="98" name="Rectangle 97"/>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9" name="Oval 98"/>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a:stCxn id="99" idx="4"/>
                <a:endCxn id="98"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4" name="Group 31"/>
            <p:cNvGrpSpPr/>
            <p:nvPr/>
          </p:nvGrpSpPr>
          <p:grpSpPr>
            <a:xfrm>
              <a:off x="1828800" y="2095500"/>
              <a:ext cx="457200" cy="3543300"/>
              <a:chOff x="1219200" y="2095500"/>
              <a:chExt cx="457200" cy="3543300"/>
            </a:xfrm>
          </p:grpSpPr>
          <p:sp>
            <p:nvSpPr>
              <p:cNvPr id="95" name="Rectangle 9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6" name="Oval 9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7" name="Straight Arrow Connector 96"/>
              <p:cNvCxnSpPr>
                <a:stCxn id="96" idx="4"/>
                <a:endCxn id="9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5" name="Group 40"/>
            <p:cNvGrpSpPr/>
            <p:nvPr/>
          </p:nvGrpSpPr>
          <p:grpSpPr>
            <a:xfrm>
              <a:off x="1138393" y="1333500"/>
              <a:ext cx="922019" cy="762001"/>
              <a:chOff x="1138393" y="1333500"/>
              <a:chExt cx="922019" cy="762001"/>
            </a:xfrm>
          </p:grpSpPr>
          <p:sp>
            <p:nvSpPr>
              <p:cNvPr id="90" name="Oval 89"/>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1" name="Straight Arrow Connector 90"/>
              <p:cNvCxnSpPr>
                <a:stCxn id="90"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92" name="Straight Arrow Connector 91"/>
              <p:cNvCxnSpPr>
                <a:stCxn id="90" idx="4"/>
                <a:endCxn id="99"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90" idx="4"/>
                <a:endCxn id="102"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94" name="Straight Arrow Connector 93"/>
              <p:cNvCxnSpPr>
                <a:stCxn id="90" idx="4"/>
                <a:endCxn id="96"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83" name="Group 106"/>
          <p:cNvGrpSpPr/>
          <p:nvPr/>
        </p:nvGrpSpPr>
        <p:grpSpPr>
          <a:xfrm>
            <a:off x="5859780" y="1333500"/>
            <a:ext cx="1379220" cy="4305300"/>
            <a:chOff x="906780" y="1333500"/>
            <a:chExt cx="1379220" cy="4305300"/>
          </a:xfrm>
        </p:grpSpPr>
        <p:cxnSp>
          <p:nvCxnSpPr>
            <p:cNvPr id="108" name="Straight Arrow Connector 107"/>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85" name="Group 17"/>
            <p:cNvGrpSpPr/>
            <p:nvPr/>
          </p:nvGrpSpPr>
          <p:grpSpPr>
            <a:xfrm>
              <a:off x="906780" y="2095500"/>
              <a:ext cx="457200" cy="3543300"/>
              <a:chOff x="906780" y="2095500"/>
              <a:chExt cx="457200" cy="3543300"/>
            </a:xfrm>
          </p:grpSpPr>
          <p:sp>
            <p:nvSpPr>
              <p:cNvPr id="128"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9"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0" name="Straight Arrow Connector 129"/>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6" name="Group 16"/>
            <p:cNvGrpSpPr/>
            <p:nvPr/>
          </p:nvGrpSpPr>
          <p:grpSpPr>
            <a:xfrm>
              <a:off x="1219200" y="2095500"/>
              <a:ext cx="457200" cy="3543300"/>
              <a:chOff x="1219200" y="2095500"/>
              <a:chExt cx="457200" cy="3543300"/>
            </a:xfrm>
          </p:grpSpPr>
          <p:sp>
            <p:nvSpPr>
              <p:cNvPr id="125" name="Rectangle 12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6" name="Oval 12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7" name="Straight Arrow Connector 126"/>
              <p:cNvCxnSpPr>
                <a:stCxn id="126" idx="4"/>
                <a:endCxn id="12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7" name="Group 18"/>
            <p:cNvGrpSpPr/>
            <p:nvPr/>
          </p:nvGrpSpPr>
          <p:grpSpPr>
            <a:xfrm>
              <a:off x="1524000" y="2095500"/>
              <a:ext cx="457200" cy="3543300"/>
              <a:chOff x="1219200" y="2095500"/>
              <a:chExt cx="457200" cy="3543300"/>
            </a:xfrm>
          </p:grpSpPr>
          <p:sp>
            <p:nvSpPr>
              <p:cNvPr id="122" name="Rectangle 121"/>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3" name="Oval 122"/>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4" name="Straight Arrow Connector 123"/>
              <p:cNvCxnSpPr>
                <a:stCxn id="123" idx="4"/>
                <a:endCxn id="122"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8" name="Group 31"/>
            <p:cNvGrpSpPr/>
            <p:nvPr/>
          </p:nvGrpSpPr>
          <p:grpSpPr>
            <a:xfrm>
              <a:off x="1828800" y="2095500"/>
              <a:ext cx="457200" cy="3543300"/>
              <a:chOff x="1219200" y="2095500"/>
              <a:chExt cx="457200" cy="3543300"/>
            </a:xfrm>
          </p:grpSpPr>
          <p:sp>
            <p:nvSpPr>
              <p:cNvPr id="119" name="Rectangle 11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0" name="Oval 11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a:stCxn id="120" idx="4"/>
                <a:endCxn id="11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9" name="Group 40"/>
            <p:cNvGrpSpPr/>
            <p:nvPr/>
          </p:nvGrpSpPr>
          <p:grpSpPr>
            <a:xfrm>
              <a:off x="1138393" y="1333500"/>
              <a:ext cx="922019" cy="762001"/>
              <a:chOff x="1138393" y="1333500"/>
              <a:chExt cx="922019" cy="762001"/>
            </a:xfrm>
          </p:grpSpPr>
          <p:sp>
            <p:nvSpPr>
              <p:cNvPr id="114" name="Oval 113"/>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5" name="Straight Arrow Connector 114"/>
              <p:cNvCxnSpPr>
                <a:stCxn id="114"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16" name="Straight Arrow Connector 115"/>
              <p:cNvCxnSpPr>
                <a:stCxn id="114" idx="4"/>
                <a:endCxn id="123"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14" idx="4"/>
                <a:endCxn id="126"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18" name="Straight Arrow Connector 117"/>
              <p:cNvCxnSpPr>
                <a:stCxn id="114" idx="4"/>
                <a:endCxn id="120"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107" name="Group 130"/>
          <p:cNvGrpSpPr/>
          <p:nvPr/>
        </p:nvGrpSpPr>
        <p:grpSpPr>
          <a:xfrm>
            <a:off x="7078980" y="1333500"/>
            <a:ext cx="1379220" cy="4305300"/>
            <a:chOff x="906780" y="1333500"/>
            <a:chExt cx="1379220" cy="4305300"/>
          </a:xfrm>
        </p:grpSpPr>
        <p:cxnSp>
          <p:nvCxnSpPr>
            <p:cNvPr id="132" name="Straight Arrow Connector 131"/>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09" name="Group 17"/>
            <p:cNvGrpSpPr/>
            <p:nvPr/>
          </p:nvGrpSpPr>
          <p:grpSpPr>
            <a:xfrm>
              <a:off x="906780" y="2095500"/>
              <a:ext cx="457200" cy="3543300"/>
              <a:chOff x="906780" y="2095500"/>
              <a:chExt cx="457200" cy="3543300"/>
            </a:xfrm>
          </p:grpSpPr>
          <p:sp>
            <p:nvSpPr>
              <p:cNvPr id="152"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3"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4" name="Straight Arrow Connector 153"/>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0" name="Group 16"/>
            <p:cNvGrpSpPr/>
            <p:nvPr/>
          </p:nvGrpSpPr>
          <p:grpSpPr>
            <a:xfrm>
              <a:off x="1219200" y="2095500"/>
              <a:ext cx="457200" cy="3543300"/>
              <a:chOff x="1219200" y="2095500"/>
              <a:chExt cx="457200" cy="3543300"/>
            </a:xfrm>
          </p:grpSpPr>
          <p:sp>
            <p:nvSpPr>
              <p:cNvPr id="149" name="Rectangle 14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0" name="Oval 14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1" name="Straight Arrow Connector 150"/>
              <p:cNvCxnSpPr>
                <a:stCxn id="150" idx="4"/>
                <a:endCxn id="14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1" name="Group 18"/>
            <p:cNvGrpSpPr/>
            <p:nvPr/>
          </p:nvGrpSpPr>
          <p:grpSpPr>
            <a:xfrm>
              <a:off x="1524000" y="2095500"/>
              <a:ext cx="457200" cy="3543300"/>
              <a:chOff x="1219200" y="2095500"/>
              <a:chExt cx="457200" cy="3543300"/>
            </a:xfrm>
          </p:grpSpPr>
          <p:sp>
            <p:nvSpPr>
              <p:cNvPr id="146" name="Rectangle 145"/>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7" name="Oval 146"/>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8" name="Straight Arrow Connector 147"/>
              <p:cNvCxnSpPr>
                <a:stCxn id="147" idx="4"/>
                <a:endCxn id="146"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2" name="Group 31"/>
            <p:cNvGrpSpPr/>
            <p:nvPr/>
          </p:nvGrpSpPr>
          <p:grpSpPr>
            <a:xfrm>
              <a:off x="1828800" y="2095500"/>
              <a:ext cx="457200" cy="3543300"/>
              <a:chOff x="1219200" y="2095500"/>
              <a:chExt cx="457200" cy="3543300"/>
            </a:xfrm>
          </p:grpSpPr>
          <p:sp>
            <p:nvSpPr>
              <p:cNvPr id="143" name="Rectangle 14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4" name="Oval 14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5" name="Straight Arrow Connector 144"/>
              <p:cNvCxnSpPr>
                <a:stCxn id="144" idx="4"/>
                <a:endCxn id="14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3" name="Group 40"/>
            <p:cNvGrpSpPr/>
            <p:nvPr/>
          </p:nvGrpSpPr>
          <p:grpSpPr>
            <a:xfrm>
              <a:off x="1138393" y="1333500"/>
              <a:ext cx="922019" cy="762001"/>
              <a:chOff x="1138393" y="1333500"/>
              <a:chExt cx="922019" cy="762001"/>
            </a:xfrm>
          </p:grpSpPr>
          <p:sp>
            <p:nvSpPr>
              <p:cNvPr id="138" name="Oval 137"/>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9" name="Straight Arrow Connector 138"/>
              <p:cNvCxnSpPr>
                <a:stCxn id="138"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40" name="Straight Arrow Connector 139"/>
              <p:cNvCxnSpPr>
                <a:stCxn id="138" idx="4"/>
                <a:endCxn id="147"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41" name="Straight Arrow Connector 140"/>
              <p:cNvCxnSpPr>
                <a:stCxn id="138" idx="4"/>
                <a:endCxn id="150"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42" name="Straight Arrow Connector 141"/>
              <p:cNvCxnSpPr>
                <a:stCxn id="138" idx="4"/>
                <a:endCxn id="14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sp>
        <p:nvSpPr>
          <p:cNvPr id="155" name="TextBox 154"/>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DBN for audio</a:t>
            </a:r>
            <a:endParaRPr lang="en-US" dirty="0"/>
          </a:p>
        </p:txBody>
      </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sp>
        <p:nvSpPr>
          <p:cNvPr id="155" name="TextBox 154"/>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pic>
        <p:nvPicPr>
          <p:cNvPr id="156" name="Picture 2" descr="door"/>
          <p:cNvPicPr>
            <a:picLocks noChangeAspect="1" noChangeArrowheads="1"/>
          </p:cNvPicPr>
          <p:nvPr/>
        </p:nvPicPr>
        <p:blipFill>
          <a:blip r:embed="rId3" cstate="print"/>
          <a:srcRect l="5242" t="54010" r="495"/>
          <a:stretch>
            <a:fillRect/>
          </a:stretch>
        </p:blipFill>
        <p:spPr bwMode="auto">
          <a:xfrm>
            <a:off x="914400" y="3009900"/>
            <a:ext cx="7536868" cy="2628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DBN for audio</a:t>
            </a:r>
            <a:endParaRPr lang="en-US" dirty="0"/>
          </a:p>
        </p:txBody>
      </p:sp>
      <p:grpSp>
        <p:nvGrpSpPr>
          <p:cNvPr id="3" name="Group 154"/>
          <p:cNvGrpSpPr/>
          <p:nvPr/>
        </p:nvGrpSpPr>
        <p:grpSpPr>
          <a:xfrm>
            <a:off x="906780" y="1333500"/>
            <a:ext cx="7551420" cy="4865132"/>
            <a:chOff x="906780" y="1333500"/>
            <a:chExt cx="7551420" cy="4865132"/>
          </a:xfrm>
        </p:grpSpPr>
        <p:pic>
          <p:nvPicPr>
            <p:cNvPr id="4" name="Picture 2" descr="door"/>
            <p:cNvPicPr>
              <a:picLocks noChangeAspect="1" noChangeArrowheads="1"/>
            </p:cNvPicPr>
            <p:nvPr/>
          </p:nvPicPr>
          <p:blipFill>
            <a:blip r:embed="rId2" cstate="print"/>
            <a:srcRect l="5242" t="54010" r="495"/>
            <a:stretch>
              <a:fillRect/>
            </a:stretch>
          </p:blipFill>
          <p:spPr bwMode="auto">
            <a:xfrm>
              <a:off x="914400" y="3009900"/>
              <a:ext cx="7536868" cy="2628900"/>
            </a:xfrm>
            <a:prstGeom prst="rect">
              <a:avLst/>
            </a:prstGeom>
            <a:noFill/>
            <a:ln w="9525">
              <a:noFill/>
              <a:miter lim="800000"/>
              <a:headEnd/>
              <a:tailEnd/>
            </a:ln>
          </p:spPr>
        </p:pic>
        <p:grpSp>
          <p:nvGrpSpPr>
            <p:cNvPr id="7" name="Group 28"/>
            <p:cNvGrpSpPr/>
            <p:nvPr/>
          </p:nvGrpSpPr>
          <p:grpSpPr>
            <a:xfrm>
              <a:off x="906780" y="1333500"/>
              <a:ext cx="1379220" cy="4305300"/>
              <a:chOff x="906780" y="1333500"/>
              <a:chExt cx="1379220" cy="4305300"/>
            </a:xfrm>
          </p:grpSpPr>
          <p:cxnSp>
            <p:nvCxnSpPr>
              <p:cNvPr id="8" name="Straight Arrow Connector 7"/>
              <p:cNvCxnSpPr>
                <a:stCxn id="6" idx="4"/>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9" name="Group 17"/>
              <p:cNvGrpSpPr/>
              <p:nvPr/>
            </p:nvGrpSpPr>
            <p:grpSpPr>
              <a:xfrm>
                <a:off x="906780" y="2095500"/>
                <a:ext cx="457200" cy="3543300"/>
                <a:chOff x="906780" y="2095500"/>
                <a:chExt cx="457200" cy="3543300"/>
              </a:xfrm>
            </p:grpSpPr>
            <p:sp>
              <p:nvSpPr>
                <p:cNvPr id="5"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 name="Straight Arrow Connector 9"/>
                <p:cNvCxnSpPr>
                  <a:stCxn id="6" idx="4"/>
                  <a:endCxn id="5" idx="0"/>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 name="Group 16"/>
              <p:cNvGrpSpPr/>
              <p:nvPr/>
            </p:nvGrpSpPr>
            <p:grpSpPr>
              <a:xfrm>
                <a:off x="1219200" y="2095500"/>
                <a:ext cx="457200" cy="3543300"/>
                <a:chOff x="1219200" y="2095500"/>
                <a:chExt cx="457200" cy="3543300"/>
              </a:xfrm>
            </p:grpSpPr>
            <p:sp>
              <p:nvSpPr>
                <p:cNvPr id="14" name="Rectangle 1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Oval 1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a:endCxn id="1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2" name="Group 18"/>
              <p:cNvGrpSpPr/>
              <p:nvPr/>
            </p:nvGrpSpPr>
            <p:grpSpPr>
              <a:xfrm>
                <a:off x="1524000" y="2095500"/>
                <a:ext cx="457200" cy="3543300"/>
                <a:chOff x="1219200" y="2095500"/>
                <a:chExt cx="457200" cy="3543300"/>
              </a:xfrm>
            </p:grpSpPr>
            <p:sp>
              <p:nvSpPr>
                <p:cNvPr id="20" name="Rectangle 1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1" name="Oval 2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2" name="Straight Arrow Connector 21"/>
                <p:cNvCxnSpPr>
                  <a:stCxn id="21" idx="4"/>
                  <a:endCxn id="2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3" name="Group 31"/>
              <p:cNvGrpSpPr/>
              <p:nvPr/>
            </p:nvGrpSpPr>
            <p:grpSpPr>
              <a:xfrm>
                <a:off x="1828800" y="2095500"/>
                <a:ext cx="457200" cy="3543300"/>
                <a:chOff x="1219200" y="2095500"/>
                <a:chExt cx="457200" cy="3543300"/>
              </a:xfrm>
            </p:grpSpPr>
            <p:sp>
              <p:nvSpPr>
                <p:cNvPr id="33" name="Rectangle 3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Oval 3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5" name="Straight Arrow Connector 34"/>
                <p:cNvCxnSpPr>
                  <a:stCxn id="34" idx="4"/>
                  <a:endCxn id="3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7" name="Group 40"/>
              <p:cNvGrpSpPr/>
              <p:nvPr/>
            </p:nvGrpSpPr>
            <p:grpSpPr>
              <a:xfrm>
                <a:off x="1138393" y="1333500"/>
                <a:ext cx="922019" cy="762001"/>
                <a:chOff x="1138393" y="1333500"/>
                <a:chExt cx="922019" cy="762001"/>
              </a:xfrm>
            </p:grpSpPr>
            <p:sp>
              <p:nvSpPr>
                <p:cNvPr id="23" name="Oval 22"/>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4" name="Straight Arrow Connector 23"/>
                <p:cNvCxnSpPr>
                  <a:stCxn id="23" idx="4"/>
                  <a:endCxn id="6" idx="0"/>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27" name="Straight Arrow Connector 26"/>
                <p:cNvCxnSpPr>
                  <a:stCxn id="23" idx="4"/>
                  <a:endCxn id="2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28" name="Straight Arrow Connector 27"/>
                <p:cNvCxnSpPr>
                  <a:stCxn id="23" idx="4"/>
                  <a:endCxn id="15"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stCxn id="23" idx="4"/>
                  <a:endCxn id="3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grpSp>
          <p:nvGrpSpPr>
            <p:cNvPr id="18" name="Group 29"/>
            <p:cNvGrpSpPr/>
            <p:nvPr/>
          </p:nvGrpSpPr>
          <p:grpSpPr>
            <a:xfrm>
              <a:off x="2133600" y="1333500"/>
              <a:ext cx="1379220" cy="4305300"/>
              <a:chOff x="906780" y="1333500"/>
              <a:chExt cx="1379220" cy="4305300"/>
            </a:xfrm>
          </p:grpSpPr>
          <p:cxnSp>
            <p:nvCxnSpPr>
              <p:cNvPr id="31" name="Straight Arrow Connector 30"/>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9" name="Group 17"/>
              <p:cNvGrpSpPr/>
              <p:nvPr/>
            </p:nvGrpSpPr>
            <p:grpSpPr>
              <a:xfrm>
                <a:off x="906780" y="2095500"/>
                <a:ext cx="457200" cy="3543300"/>
                <a:chOff x="906780" y="2095500"/>
                <a:chExt cx="457200" cy="3543300"/>
              </a:xfrm>
            </p:grpSpPr>
            <p:sp>
              <p:nvSpPr>
                <p:cNvPr id="56"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7"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8" name="Straight Arrow Connector 57"/>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5" name="Group 16"/>
              <p:cNvGrpSpPr/>
              <p:nvPr/>
            </p:nvGrpSpPr>
            <p:grpSpPr>
              <a:xfrm>
                <a:off x="1219200" y="2095500"/>
                <a:ext cx="457200" cy="3543300"/>
                <a:chOff x="1219200" y="2095500"/>
                <a:chExt cx="457200" cy="3543300"/>
              </a:xfrm>
            </p:grpSpPr>
            <p:sp>
              <p:nvSpPr>
                <p:cNvPr id="53" name="Rectangle 5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4" name="Oval 5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5" name="Straight Arrow Connector 54"/>
                <p:cNvCxnSpPr>
                  <a:stCxn id="54" idx="4"/>
                  <a:endCxn id="5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6" name="Group 18"/>
              <p:cNvGrpSpPr/>
              <p:nvPr/>
            </p:nvGrpSpPr>
            <p:grpSpPr>
              <a:xfrm>
                <a:off x="1524000" y="2095500"/>
                <a:ext cx="457200" cy="3543300"/>
                <a:chOff x="1219200" y="2095500"/>
                <a:chExt cx="457200" cy="3543300"/>
              </a:xfrm>
            </p:grpSpPr>
            <p:sp>
              <p:nvSpPr>
                <p:cNvPr id="50" name="Rectangle 4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1" name="Oval 5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2" name="Straight Arrow Connector 51"/>
                <p:cNvCxnSpPr>
                  <a:stCxn id="51" idx="4"/>
                  <a:endCxn id="5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9" name="Group 31"/>
              <p:cNvGrpSpPr/>
              <p:nvPr/>
            </p:nvGrpSpPr>
            <p:grpSpPr>
              <a:xfrm>
                <a:off x="1828800" y="2095500"/>
                <a:ext cx="457200" cy="3543300"/>
                <a:chOff x="1219200" y="2095500"/>
                <a:chExt cx="457200" cy="3543300"/>
              </a:xfrm>
            </p:grpSpPr>
            <p:sp>
              <p:nvSpPr>
                <p:cNvPr id="47" name="Rectangle 4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8" name="Oval 4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9" name="Straight Arrow Connector 48"/>
                <p:cNvCxnSpPr>
                  <a:stCxn id="48" idx="4"/>
                  <a:endCxn id="4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0" name="Group 40"/>
              <p:cNvGrpSpPr/>
              <p:nvPr/>
            </p:nvGrpSpPr>
            <p:grpSpPr>
              <a:xfrm>
                <a:off x="1138393" y="1333500"/>
                <a:ext cx="922019" cy="762001"/>
                <a:chOff x="1138393" y="1333500"/>
                <a:chExt cx="922019" cy="762001"/>
              </a:xfrm>
            </p:grpSpPr>
            <p:sp>
              <p:nvSpPr>
                <p:cNvPr id="41" name="Oval 40"/>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3" name="Straight Arrow Connector 42"/>
                <p:cNvCxnSpPr>
                  <a:stCxn id="41"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44" name="Straight Arrow Connector 43"/>
                <p:cNvCxnSpPr>
                  <a:stCxn id="41" idx="4"/>
                  <a:endCxn id="5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45" name="Straight Arrow Connector 44"/>
                <p:cNvCxnSpPr>
                  <a:stCxn id="41" idx="4"/>
                  <a:endCxn id="54"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46" name="Straight Arrow Connector 45"/>
                <p:cNvCxnSpPr>
                  <a:stCxn id="41" idx="4"/>
                  <a:endCxn id="48"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32" name="Group 58"/>
            <p:cNvGrpSpPr/>
            <p:nvPr/>
          </p:nvGrpSpPr>
          <p:grpSpPr>
            <a:xfrm>
              <a:off x="3383280" y="1333500"/>
              <a:ext cx="1379220" cy="4305300"/>
              <a:chOff x="906780" y="1333500"/>
              <a:chExt cx="1379220" cy="4305300"/>
            </a:xfrm>
          </p:grpSpPr>
          <p:cxnSp>
            <p:nvCxnSpPr>
              <p:cNvPr id="60" name="Straight Arrow Connector 59"/>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37" name="Group 17"/>
              <p:cNvGrpSpPr/>
              <p:nvPr/>
            </p:nvGrpSpPr>
            <p:grpSpPr>
              <a:xfrm>
                <a:off x="906780" y="2095500"/>
                <a:ext cx="457200" cy="3543300"/>
                <a:chOff x="906780" y="2095500"/>
                <a:chExt cx="457200" cy="3543300"/>
              </a:xfrm>
            </p:grpSpPr>
            <p:sp>
              <p:nvSpPr>
                <p:cNvPr id="80"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8" name="Group 16"/>
              <p:cNvGrpSpPr/>
              <p:nvPr/>
            </p:nvGrpSpPr>
            <p:grpSpPr>
              <a:xfrm>
                <a:off x="1219200" y="2095500"/>
                <a:ext cx="457200" cy="3543300"/>
                <a:chOff x="1219200" y="2095500"/>
                <a:chExt cx="457200" cy="3543300"/>
              </a:xfrm>
            </p:grpSpPr>
            <p:sp>
              <p:nvSpPr>
                <p:cNvPr id="77" name="Rectangle 7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8" name="Oval 7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9" name="Straight Arrow Connector 78"/>
                <p:cNvCxnSpPr>
                  <a:stCxn id="78" idx="4"/>
                  <a:endCxn id="7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9" name="Group 18"/>
              <p:cNvGrpSpPr/>
              <p:nvPr/>
            </p:nvGrpSpPr>
            <p:grpSpPr>
              <a:xfrm>
                <a:off x="1524000" y="2095500"/>
                <a:ext cx="457200" cy="3543300"/>
                <a:chOff x="1219200" y="2095500"/>
                <a:chExt cx="457200" cy="3543300"/>
              </a:xfrm>
            </p:grpSpPr>
            <p:sp>
              <p:nvSpPr>
                <p:cNvPr id="74" name="Rectangle 7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5" name="Oval 7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6" name="Straight Arrow Connector 75"/>
                <p:cNvCxnSpPr>
                  <a:stCxn id="75" idx="4"/>
                  <a:endCxn id="7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40" name="Group 31"/>
              <p:cNvGrpSpPr/>
              <p:nvPr/>
            </p:nvGrpSpPr>
            <p:grpSpPr>
              <a:xfrm>
                <a:off x="1828800" y="2095500"/>
                <a:ext cx="457200" cy="3543300"/>
                <a:chOff x="1219200" y="2095500"/>
                <a:chExt cx="457200" cy="3543300"/>
              </a:xfrm>
            </p:grpSpPr>
            <p:sp>
              <p:nvSpPr>
                <p:cNvPr id="71" name="Rectangle 7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2" name="Oval 7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3" name="Straight Arrow Connector 72"/>
                <p:cNvCxnSpPr>
                  <a:stCxn id="72" idx="4"/>
                  <a:endCxn id="7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59" name="Group 40"/>
              <p:cNvGrpSpPr/>
              <p:nvPr/>
            </p:nvGrpSpPr>
            <p:grpSpPr>
              <a:xfrm>
                <a:off x="1138393" y="1333500"/>
                <a:ext cx="922019" cy="762001"/>
                <a:chOff x="1138393" y="1333500"/>
                <a:chExt cx="922019" cy="762001"/>
              </a:xfrm>
            </p:grpSpPr>
            <p:sp>
              <p:nvSpPr>
                <p:cNvPr id="66" name="Oval 65"/>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7" name="Straight Arrow Connector 66"/>
                <p:cNvCxnSpPr>
                  <a:stCxn id="66"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68" name="Straight Arrow Connector 67"/>
                <p:cNvCxnSpPr>
                  <a:stCxn id="66" idx="4"/>
                  <a:endCxn id="75"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69" name="Straight Arrow Connector 68"/>
                <p:cNvCxnSpPr>
                  <a:stCxn id="66" idx="4"/>
                  <a:endCxn id="78"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70" name="Straight Arrow Connector 69"/>
                <p:cNvCxnSpPr>
                  <a:stCxn id="66" idx="4"/>
                  <a:endCxn id="72"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61" name="Group 82"/>
            <p:cNvGrpSpPr/>
            <p:nvPr/>
          </p:nvGrpSpPr>
          <p:grpSpPr>
            <a:xfrm>
              <a:off x="4610100" y="1333500"/>
              <a:ext cx="1379220" cy="4305300"/>
              <a:chOff x="906780" y="1333500"/>
              <a:chExt cx="1379220" cy="4305300"/>
            </a:xfrm>
          </p:grpSpPr>
          <p:cxnSp>
            <p:nvCxnSpPr>
              <p:cNvPr id="84" name="Straight Arrow Connector 83"/>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62" name="Group 17"/>
              <p:cNvGrpSpPr/>
              <p:nvPr/>
            </p:nvGrpSpPr>
            <p:grpSpPr>
              <a:xfrm>
                <a:off x="906780" y="2095500"/>
                <a:ext cx="457200" cy="3543300"/>
                <a:chOff x="906780" y="2095500"/>
                <a:chExt cx="457200" cy="3543300"/>
              </a:xfrm>
            </p:grpSpPr>
            <p:sp>
              <p:nvSpPr>
                <p:cNvPr id="104"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5"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6" name="Straight Arrow Connector 105"/>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3" name="Group 16"/>
              <p:cNvGrpSpPr/>
              <p:nvPr/>
            </p:nvGrpSpPr>
            <p:grpSpPr>
              <a:xfrm>
                <a:off x="1219200" y="2095500"/>
                <a:ext cx="457200" cy="3543300"/>
                <a:chOff x="1219200" y="2095500"/>
                <a:chExt cx="457200" cy="3543300"/>
              </a:xfrm>
            </p:grpSpPr>
            <p:sp>
              <p:nvSpPr>
                <p:cNvPr id="101" name="Rectangle 10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2" name="Oval 10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a:stCxn id="102" idx="4"/>
                  <a:endCxn id="10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4" name="Group 18"/>
              <p:cNvGrpSpPr/>
              <p:nvPr/>
            </p:nvGrpSpPr>
            <p:grpSpPr>
              <a:xfrm>
                <a:off x="1524000" y="2095500"/>
                <a:ext cx="457200" cy="3543300"/>
                <a:chOff x="1219200" y="2095500"/>
                <a:chExt cx="457200" cy="3543300"/>
              </a:xfrm>
            </p:grpSpPr>
            <p:sp>
              <p:nvSpPr>
                <p:cNvPr id="98" name="Rectangle 97"/>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9" name="Oval 98"/>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a:stCxn id="99" idx="4"/>
                  <a:endCxn id="98"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5" name="Group 31"/>
              <p:cNvGrpSpPr/>
              <p:nvPr/>
            </p:nvGrpSpPr>
            <p:grpSpPr>
              <a:xfrm>
                <a:off x="1828800" y="2095500"/>
                <a:ext cx="457200" cy="3543300"/>
                <a:chOff x="1219200" y="2095500"/>
                <a:chExt cx="457200" cy="3543300"/>
              </a:xfrm>
            </p:grpSpPr>
            <p:sp>
              <p:nvSpPr>
                <p:cNvPr id="95" name="Rectangle 9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6" name="Oval 9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7" name="Straight Arrow Connector 96"/>
                <p:cNvCxnSpPr>
                  <a:stCxn id="96" idx="4"/>
                  <a:endCxn id="9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3" name="Group 40"/>
              <p:cNvGrpSpPr/>
              <p:nvPr/>
            </p:nvGrpSpPr>
            <p:grpSpPr>
              <a:xfrm>
                <a:off x="1138393" y="1333500"/>
                <a:ext cx="922019" cy="762001"/>
                <a:chOff x="1138393" y="1333500"/>
                <a:chExt cx="922019" cy="762001"/>
              </a:xfrm>
            </p:grpSpPr>
            <p:sp>
              <p:nvSpPr>
                <p:cNvPr id="90" name="Oval 89"/>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1" name="Straight Arrow Connector 90"/>
                <p:cNvCxnSpPr>
                  <a:stCxn id="90"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92" name="Straight Arrow Connector 91"/>
                <p:cNvCxnSpPr>
                  <a:stCxn id="90" idx="4"/>
                  <a:endCxn id="99"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90" idx="4"/>
                  <a:endCxn id="102"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94" name="Straight Arrow Connector 93"/>
                <p:cNvCxnSpPr>
                  <a:stCxn id="90" idx="4"/>
                  <a:endCxn id="96"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85" name="Group 106"/>
            <p:cNvGrpSpPr/>
            <p:nvPr/>
          </p:nvGrpSpPr>
          <p:grpSpPr>
            <a:xfrm>
              <a:off x="5859780" y="1333500"/>
              <a:ext cx="1379220" cy="4305300"/>
              <a:chOff x="906780" y="1333500"/>
              <a:chExt cx="1379220" cy="4305300"/>
            </a:xfrm>
          </p:grpSpPr>
          <p:cxnSp>
            <p:nvCxnSpPr>
              <p:cNvPr id="108" name="Straight Arrow Connector 107"/>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86" name="Group 17"/>
              <p:cNvGrpSpPr/>
              <p:nvPr/>
            </p:nvGrpSpPr>
            <p:grpSpPr>
              <a:xfrm>
                <a:off x="906780" y="2095500"/>
                <a:ext cx="457200" cy="3543300"/>
                <a:chOff x="906780" y="2095500"/>
                <a:chExt cx="457200" cy="3543300"/>
              </a:xfrm>
            </p:grpSpPr>
            <p:sp>
              <p:nvSpPr>
                <p:cNvPr id="128"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9"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0" name="Straight Arrow Connector 129"/>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7" name="Group 16"/>
              <p:cNvGrpSpPr/>
              <p:nvPr/>
            </p:nvGrpSpPr>
            <p:grpSpPr>
              <a:xfrm>
                <a:off x="1219200" y="2095500"/>
                <a:ext cx="457200" cy="3543300"/>
                <a:chOff x="1219200" y="2095500"/>
                <a:chExt cx="457200" cy="3543300"/>
              </a:xfrm>
            </p:grpSpPr>
            <p:sp>
              <p:nvSpPr>
                <p:cNvPr id="125" name="Rectangle 12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6" name="Oval 12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7" name="Straight Arrow Connector 126"/>
                <p:cNvCxnSpPr>
                  <a:stCxn id="126" idx="4"/>
                  <a:endCxn id="12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8" name="Group 18"/>
              <p:cNvGrpSpPr/>
              <p:nvPr/>
            </p:nvGrpSpPr>
            <p:grpSpPr>
              <a:xfrm>
                <a:off x="1524000" y="2095500"/>
                <a:ext cx="457200" cy="3543300"/>
                <a:chOff x="1219200" y="2095500"/>
                <a:chExt cx="457200" cy="3543300"/>
              </a:xfrm>
            </p:grpSpPr>
            <p:sp>
              <p:nvSpPr>
                <p:cNvPr id="122" name="Rectangle 121"/>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3" name="Oval 122"/>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4" name="Straight Arrow Connector 123"/>
                <p:cNvCxnSpPr>
                  <a:stCxn id="123" idx="4"/>
                  <a:endCxn id="122"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9" name="Group 31"/>
              <p:cNvGrpSpPr/>
              <p:nvPr/>
            </p:nvGrpSpPr>
            <p:grpSpPr>
              <a:xfrm>
                <a:off x="1828800" y="2095500"/>
                <a:ext cx="457200" cy="3543300"/>
                <a:chOff x="1219200" y="2095500"/>
                <a:chExt cx="457200" cy="3543300"/>
              </a:xfrm>
            </p:grpSpPr>
            <p:sp>
              <p:nvSpPr>
                <p:cNvPr id="119" name="Rectangle 11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0" name="Oval 11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a:stCxn id="120" idx="4"/>
                  <a:endCxn id="11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07" name="Group 40"/>
              <p:cNvGrpSpPr/>
              <p:nvPr/>
            </p:nvGrpSpPr>
            <p:grpSpPr>
              <a:xfrm>
                <a:off x="1138393" y="1333500"/>
                <a:ext cx="922019" cy="762001"/>
                <a:chOff x="1138393" y="1333500"/>
                <a:chExt cx="922019" cy="762001"/>
              </a:xfrm>
            </p:grpSpPr>
            <p:sp>
              <p:nvSpPr>
                <p:cNvPr id="114" name="Oval 113"/>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5" name="Straight Arrow Connector 114"/>
                <p:cNvCxnSpPr>
                  <a:stCxn id="114"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16" name="Straight Arrow Connector 115"/>
                <p:cNvCxnSpPr>
                  <a:stCxn id="114" idx="4"/>
                  <a:endCxn id="123"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14" idx="4"/>
                  <a:endCxn id="126"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18" name="Straight Arrow Connector 117"/>
                <p:cNvCxnSpPr>
                  <a:stCxn id="114" idx="4"/>
                  <a:endCxn id="120"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109" name="Group 130"/>
            <p:cNvGrpSpPr/>
            <p:nvPr/>
          </p:nvGrpSpPr>
          <p:grpSpPr>
            <a:xfrm>
              <a:off x="7078980" y="1333500"/>
              <a:ext cx="1379220" cy="4305300"/>
              <a:chOff x="906780" y="1333500"/>
              <a:chExt cx="1379220" cy="4305300"/>
            </a:xfrm>
          </p:grpSpPr>
          <p:cxnSp>
            <p:nvCxnSpPr>
              <p:cNvPr id="132" name="Straight Arrow Connector 131"/>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10" name="Group 17"/>
              <p:cNvGrpSpPr/>
              <p:nvPr/>
            </p:nvGrpSpPr>
            <p:grpSpPr>
              <a:xfrm>
                <a:off x="906780" y="2095500"/>
                <a:ext cx="457200" cy="3543300"/>
                <a:chOff x="906780" y="2095500"/>
                <a:chExt cx="457200" cy="3543300"/>
              </a:xfrm>
            </p:grpSpPr>
            <p:sp>
              <p:nvSpPr>
                <p:cNvPr id="152"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3"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4" name="Straight Arrow Connector 153"/>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1" name="Group 16"/>
              <p:cNvGrpSpPr/>
              <p:nvPr/>
            </p:nvGrpSpPr>
            <p:grpSpPr>
              <a:xfrm>
                <a:off x="1219200" y="2095500"/>
                <a:ext cx="457200" cy="3543300"/>
                <a:chOff x="1219200" y="2095500"/>
                <a:chExt cx="457200" cy="3543300"/>
              </a:xfrm>
            </p:grpSpPr>
            <p:sp>
              <p:nvSpPr>
                <p:cNvPr id="149" name="Rectangle 14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0" name="Oval 14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1" name="Straight Arrow Connector 150"/>
                <p:cNvCxnSpPr>
                  <a:stCxn id="150" idx="4"/>
                  <a:endCxn id="14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2" name="Group 18"/>
              <p:cNvGrpSpPr/>
              <p:nvPr/>
            </p:nvGrpSpPr>
            <p:grpSpPr>
              <a:xfrm>
                <a:off x="1524000" y="2095500"/>
                <a:ext cx="457200" cy="3543300"/>
                <a:chOff x="1219200" y="2095500"/>
                <a:chExt cx="457200" cy="3543300"/>
              </a:xfrm>
            </p:grpSpPr>
            <p:sp>
              <p:nvSpPr>
                <p:cNvPr id="146" name="Rectangle 145"/>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7" name="Oval 146"/>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8" name="Straight Arrow Connector 147"/>
                <p:cNvCxnSpPr>
                  <a:stCxn id="147" idx="4"/>
                  <a:endCxn id="146"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3" name="Group 31"/>
              <p:cNvGrpSpPr/>
              <p:nvPr/>
            </p:nvGrpSpPr>
            <p:grpSpPr>
              <a:xfrm>
                <a:off x="1828800" y="2095500"/>
                <a:ext cx="457200" cy="3543300"/>
                <a:chOff x="1219200" y="2095500"/>
                <a:chExt cx="457200" cy="3543300"/>
              </a:xfrm>
            </p:grpSpPr>
            <p:sp>
              <p:nvSpPr>
                <p:cNvPr id="143" name="Rectangle 14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4" name="Oval 14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5" name="Straight Arrow Connector 144"/>
                <p:cNvCxnSpPr>
                  <a:stCxn id="144" idx="4"/>
                  <a:endCxn id="14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31" name="Group 40"/>
              <p:cNvGrpSpPr/>
              <p:nvPr/>
            </p:nvGrpSpPr>
            <p:grpSpPr>
              <a:xfrm>
                <a:off x="1138393" y="1333500"/>
                <a:ext cx="922019" cy="762001"/>
                <a:chOff x="1138393" y="1333500"/>
                <a:chExt cx="922019" cy="762001"/>
              </a:xfrm>
            </p:grpSpPr>
            <p:sp>
              <p:nvSpPr>
                <p:cNvPr id="138" name="Oval 137"/>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9" name="Straight Arrow Connector 138"/>
                <p:cNvCxnSpPr>
                  <a:stCxn id="138"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40" name="Straight Arrow Connector 139"/>
                <p:cNvCxnSpPr>
                  <a:stCxn id="138" idx="4"/>
                  <a:endCxn id="147"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41" name="Straight Arrow Connector 140"/>
                <p:cNvCxnSpPr>
                  <a:stCxn id="138" idx="4"/>
                  <a:endCxn id="150"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42" name="Straight Arrow Connector 141"/>
                <p:cNvCxnSpPr>
                  <a:stCxn id="138" idx="4"/>
                  <a:endCxn id="14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sp>
        <p:nvSpPr>
          <p:cNvPr id="155" name="TextBox 154"/>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60000" y="60000"/>
                                    </p:animScale>
                                  </p:childTnLst>
                                </p:cTn>
                              </p:par>
                              <p:par>
                                <p:cTn id="7" presetID="42" presetClass="path" presetSubtype="0" accel="50000" decel="50000" fill="hold" nodeType="withEffect">
                                  <p:stCondLst>
                                    <p:cond delay="0"/>
                                  </p:stCondLst>
                                  <p:childTnLst>
                                    <p:animMotion origin="layout" path="M 8.33333E-7 -4.07407E-6 L 8.33333E-7 0.15255 " pathEditMode="relative" rAng="0" ptsTypes="AA">
                                      <p:cBhvr>
                                        <p:cTn id="8" dur="1000" fill="hold"/>
                                        <p:tgtEl>
                                          <p:spTgt spid="3"/>
                                        </p:tgtEl>
                                        <p:attrNameLst>
                                          <p:attrName>ppt_x</p:attrName>
                                          <p:attrName>ppt_y</p:attrName>
                                        </p:attrNameLst>
                                      </p:cBhvr>
                                      <p:rCtr x="0" y="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DBN for audio</a:t>
            </a:r>
            <a:endParaRPr lang="en-US" dirty="0"/>
          </a:p>
        </p:txBody>
      </p:sp>
      <p:pic>
        <p:nvPicPr>
          <p:cNvPr id="1511426" name="Picture 2" descr="C:\Users\ang\Desktop\foo2.jpg"/>
          <p:cNvPicPr>
            <a:picLocks noChangeAspect="1" noChangeArrowheads="1"/>
          </p:cNvPicPr>
          <p:nvPr/>
        </p:nvPicPr>
        <p:blipFill>
          <a:blip r:embed="rId3" cstate="print"/>
          <a:srcRect/>
          <a:stretch>
            <a:fillRect/>
          </a:stretch>
        </p:blipFill>
        <p:spPr bwMode="auto">
          <a:xfrm>
            <a:off x="2295525" y="3265170"/>
            <a:ext cx="4772025" cy="3068955"/>
          </a:xfrm>
          <a:prstGeom prst="rect">
            <a:avLst/>
          </a:prstGeom>
          <a:noFill/>
        </p:spPr>
      </p:pic>
      <p:sp>
        <p:nvSpPr>
          <p:cNvPr id="5" name="Right Brace 4"/>
          <p:cNvSpPr/>
          <p:nvPr/>
        </p:nvSpPr>
        <p:spPr bwMode="auto">
          <a:xfrm>
            <a:off x="6972300" y="3276600"/>
            <a:ext cx="228600" cy="822960"/>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TextBox 5"/>
          <p:cNvSpPr txBox="1"/>
          <p:nvPr/>
        </p:nvSpPr>
        <p:spPr>
          <a:xfrm>
            <a:off x="7315200" y="3390900"/>
            <a:ext cx="1402948" cy="646331"/>
          </a:xfrm>
          <a:prstGeom prst="rect">
            <a:avLst/>
          </a:prstGeom>
          <a:noFill/>
        </p:spPr>
        <p:txBody>
          <a:bodyPr wrap="none" rtlCol="0">
            <a:spAutoFit/>
          </a:bodyPr>
          <a:lstStyle/>
          <a:p>
            <a:pPr>
              <a:spcBef>
                <a:spcPts val="0"/>
              </a:spcBef>
            </a:pPr>
            <a:r>
              <a:rPr lang="en-US" dirty="0" smtClean="0">
                <a:solidFill>
                  <a:schemeClr val="bg1"/>
                </a:solidFill>
              </a:rPr>
              <a:t>One CDBN </a:t>
            </a:r>
          </a:p>
          <a:p>
            <a:pPr>
              <a:spcBef>
                <a:spcPts val="0"/>
              </a:spcBef>
            </a:pPr>
            <a:r>
              <a:rPr lang="en-US" dirty="0" smtClean="0">
                <a:solidFill>
                  <a:schemeClr val="bg1"/>
                </a:solidFill>
              </a:rPr>
              <a:t>layer</a:t>
            </a:r>
            <a:endParaRPr lang="en-US" dirty="0">
              <a:solidFill>
                <a:schemeClr val="bg1"/>
              </a:solidFill>
            </a:endParaRPr>
          </a:p>
        </p:txBody>
      </p:sp>
      <p:cxnSp>
        <p:nvCxnSpPr>
          <p:cNvPr id="8" name="Straight Arrow Connector 7"/>
          <p:cNvCxnSpPr/>
          <p:nvPr/>
        </p:nvCxnSpPr>
        <p:spPr bwMode="auto">
          <a:xfrm>
            <a:off x="1828800" y="38862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cxnSp>
        <p:nvCxnSpPr>
          <p:cNvPr id="9" name="Straight Arrow Connector 8"/>
          <p:cNvCxnSpPr/>
          <p:nvPr/>
        </p:nvCxnSpPr>
        <p:spPr bwMode="auto">
          <a:xfrm>
            <a:off x="1828800" y="34290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10" name="TextBox 9"/>
          <p:cNvSpPr txBox="1"/>
          <p:nvPr/>
        </p:nvSpPr>
        <p:spPr>
          <a:xfrm>
            <a:off x="152400" y="3695700"/>
            <a:ext cx="1710726" cy="369332"/>
          </a:xfrm>
          <a:prstGeom prst="rect">
            <a:avLst/>
          </a:prstGeom>
          <a:noFill/>
        </p:spPr>
        <p:txBody>
          <a:bodyPr wrap="none" rtlCol="0">
            <a:spAutoFit/>
          </a:bodyPr>
          <a:lstStyle/>
          <a:p>
            <a:r>
              <a:rPr lang="en-US" dirty="0" smtClean="0">
                <a:solidFill>
                  <a:schemeClr val="bg1"/>
                </a:solidFill>
              </a:rPr>
              <a:t>Detection units</a:t>
            </a:r>
            <a:endParaRPr lang="en-US" dirty="0">
              <a:solidFill>
                <a:schemeClr val="bg1"/>
              </a:solidFill>
            </a:endParaRPr>
          </a:p>
        </p:txBody>
      </p:sp>
      <p:sp>
        <p:nvSpPr>
          <p:cNvPr id="11" name="TextBox 10"/>
          <p:cNvSpPr txBox="1"/>
          <p:nvPr/>
        </p:nvSpPr>
        <p:spPr>
          <a:xfrm>
            <a:off x="190500" y="3238500"/>
            <a:ext cx="1428596" cy="369332"/>
          </a:xfrm>
          <a:prstGeom prst="rect">
            <a:avLst/>
          </a:prstGeom>
          <a:noFill/>
        </p:spPr>
        <p:txBody>
          <a:bodyPr wrap="none" rtlCol="0">
            <a:spAutoFit/>
          </a:bodyPr>
          <a:lstStyle/>
          <a:p>
            <a:r>
              <a:rPr lang="en-US" dirty="0" smtClean="0">
                <a:solidFill>
                  <a:schemeClr val="bg1"/>
                </a:solidFill>
              </a:rPr>
              <a:t>Max pooling</a:t>
            </a:r>
            <a:endParaRPr lang="en-US" dirty="0">
              <a:solidFill>
                <a:schemeClr val="bg1"/>
              </a:solidFill>
            </a:endParaRPr>
          </a:p>
        </p:txBody>
      </p:sp>
      <p:grpSp>
        <p:nvGrpSpPr>
          <p:cNvPr id="3" name="Group 40"/>
          <p:cNvGrpSpPr/>
          <p:nvPr/>
        </p:nvGrpSpPr>
        <p:grpSpPr>
          <a:xfrm>
            <a:off x="2819400" y="2628900"/>
            <a:ext cx="1485898" cy="723901"/>
            <a:chOff x="376394" y="1333500"/>
            <a:chExt cx="2476502" cy="1206501"/>
          </a:xfrm>
        </p:grpSpPr>
        <p:sp>
          <p:nvSpPr>
            <p:cNvPr id="15" name="Oval 14"/>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17" name="Straight Arrow Connector 16"/>
            <p:cNvCxnSpPr>
              <a:stCxn id="15"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18" name="Straight Arrow Connector 17"/>
            <p:cNvCxnSpPr>
              <a:stCxn id="15"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cxnSp>
        <p:nvCxnSpPr>
          <p:cNvPr id="24" name="Straight Arrow Connector 23"/>
          <p:cNvCxnSpPr/>
          <p:nvPr/>
        </p:nvCxnSpPr>
        <p:spPr bwMode="auto">
          <a:xfrm>
            <a:off x="1828800" y="27051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25" name="TextBox 24"/>
          <p:cNvSpPr txBox="1"/>
          <p:nvPr/>
        </p:nvSpPr>
        <p:spPr>
          <a:xfrm>
            <a:off x="152400" y="2514600"/>
            <a:ext cx="1710726" cy="369332"/>
          </a:xfrm>
          <a:prstGeom prst="rect">
            <a:avLst/>
          </a:prstGeom>
          <a:noFill/>
        </p:spPr>
        <p:txBody>
          <a:bodyPr wrap="none" rtlCol="0">
            <a:spAutoFit/>
          </a:bodyPr>
          <a:lstStyle/>
          <a:p>
            <a:r>
              <a:rPr lang="en-US" dirty="0" smtClean="0">
                <a:solidFill>
                  <a:schemeClr val="bg1"/>
                </a:solidFill>
              </a:rPr>
              <a:t>Detection units</a:t>
            </a:r>
            <a:endParaRPr lang="en-US" dirty="0">
              <a:solidFill>
                <a:schemeClr val="bg1"/>
              </a:solidFill>
            </a:endParaRPr>
          </a:p>
        </p:txBody>
      </p:sp>
      <p:grpSp>
        <p:nvGrpSpPr>
          <p:cNvPr id="4" name="Group 40"/>
          <p:cNvGrpSpPr/>
          <p:nvPr/>
        </p:nvGrpSpPr>
        <p:grpSpPr>
          <a:xfrm>
            <a:off x="3581402" y="2628900"/>
            <a:ext cx="1485898" cy="723901"/>
            <a:chOff x="376394" y="1333500"/>
            <a:chExt cx="2476502" cy="1206501"/>
          </a:xfrm>
        </p:grpSpPr>
        <p:sp>
          <p:nvSpPr>
            <p:cNvPr id="27" name="Oval 2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8" name="Straight Arrow Connector 27"/>
            <p:cNvCxnSpPr>
              <a:stCxn id="2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29" name="Straight Arrow Connector 28"/>
            <p:cNvCxnSpPr>
              <a:stCxn id="2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0" name="Straight Arrow Connector 29"/>
            <p:cNvCxnSpPr>
              <a:stCxn id="2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7" name="Group 40"/>
          <p:cNvGrpSpPr/>
          <p:nvPr/>
        </p:nvGrpSpPr>
        <p:grpSpPr>
          <a:xfrm>
            <a:off x="4305302" y="2628899"/>
            <a:ext cx="1485898" cy="723901"/>
            <a:chOff x="376394" y="1333500"/>
            <a:chExt cx="2476502" cy="1206501"/>
          </a:xfrm>
        </p:grpSpPr>
        <p:sp>
          <p:nvSpPr>
            <p:cNvPr id="32" name="Oval 31"/>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3" name="Straight Arrow Connector 32"/>
            <p:cNvCxnSpPr>
              <a:stCxn id="32"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4" name="Straight Arrow Connector 33"/>
            <p:cNvCxnSpPr>
              <a:stCxn id="32"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5" name="Straight Arrow Connector 34"/>
            <p:cNvCxnSpPr>
              <a:stCxn id="32"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2" name="Group 40"/>
          <p:cNvGrpSpPr/>
          <p:nvPr/>
        </p:nvGrpSpPr>
        <p:grpSpPr>
          <a:xfrm>
            <a:off x="5029200" y="2628900"/>
            <a:ext cx="1485898" cy="723901"/>
            <a:chOff x="376394" y="1333500"/>
            <a:chExt cx="2476502" cy="1206501"/>
          </a:xfrm>
        </p:grpSpPr>
        <p:sp>
          <p:nvSpPr>
            <p:cNvPr id="37" name="Oval 3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8" name="Straight Arrow Connector 37"/>
            <p:cNvCxnSpPr>
              <a:stCxn id="3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9" name="Straight Arrow Connector 38"/>
            <p:cNvCxnSpPr>
              <a:stCxn id="3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40" name="Straight Arrow Connector 39"/>
            <p:cNvCxnSpPr>
              <a:stCxn id="3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cxnSp>
        <p:nvCxnSpPr>
          <p:cNvPr id="41" name="Straight Arrow Connector 40"/>
          <p:cNvCxnSpPr/>
          <p:nvPr/>
        </p:nvCxnSpPr>
        <p:spPr bwMode="auto">
          <a:xfrm>
            <a:off x="1828800" y="22098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42" name="TextBox 41"/>
          <p:cNvSpPr txBox="1"/>
          <p:nvPr/>
        </p:nvSpPr>
        <p:spPr>
          <a:xfrm>
            <a:off x="190500" y="2019300"/>
            <a:ext cx="1428596" cy="369332"/>
          </a:xfrm>
          <a:prstGeom prst="rect">
            <a:avLst/>
          </a:prstGeom>
          <a:noFill/>
        </p:spPr>
        <p:txBody>
          <a:bodyPr wrap="none" rtlCol="0">
            <a:spAutoFit/>
          </a:bodyPr>
          <a:lstStyle/>
          <a:p>
            <a:r>
              <a:rPr lang="en-US" dirty="0" smtClean="0">
                <a:solidFill>
                  <a:schemeClr val="bg1"/>
                </a:solidFill>
              </a:rPr>
              <a:t>Max pooling</a:t>
            </a:r>
            <a:endParaRPr lang="en-US" dirty="0">
              <a:solidFill>
                <a:schemeClr val="bg1"/>
              </a:solidFill>
            </a:endParaRPr>
          </a:p>
        </p:txBody>
      </p:sp>
      <p:grpSp>
        <p:nvGrpSpPr>
          <p:cNvPr id="13" name="Group 40"/>
          <p:cNvGrpSpPr/>
          <p:nvPr/>
        </p:nvGrpSpPr>
        <p:grpSpPr>
          <a:xfrm>
            <a:off x="3539968" y="2045208"/>
            <a:ext cx="703808" cy="607796"/>
            <a:chOff x="307334" y="1630678"/>
            <a:chExt cx="1173014" cy="1012990"/>
          </a:xfrm>
        </p:grpSpPr>
        <p:sp>
          <p:nvSpPr>
            <p:cNvPr id="44" name="Oval 43"/>
            <p:cNvSpPr/>
            <p:nvPr/>
          </p:nvSpPr>
          <p:spPr bwMode="auto">
            <a:xfrm>
              <a:off x="757389" y="1630678"/>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5" name="Straight Arrow Connector 44"/>
            <p:cNvCxnSpPr>
              <a:stCxn id="44" idx="4"/>
              <a:endCxn id="15" idx="0"/>
            </p:cNvCxnSpPr>
            <p:nvPr/>
          </p:nvCxnSpPr>
          <p:spPr bwMode="auto">
            <a:xfrm rot="5400000">
              <a:off x="251693" y="1960639"/>
              <a:ext cx="698498" cy="587215"/>
            </a:xfrm>
            <a:prstGeom prst="straightConnector1">
              <a:avLst/>
            </a:prstGeom>
            <a:noFill/>
            <a:ln w="12700" cap="flat" cmpd="sng" algn="ctr">
              <a:solidFill>
                <a:schemeClr val="bg1"/>
              </a:solidFill>
              <a:prstDash val="solid"/>
              <a:round/>
              <a:headEnd type="none" w="med" len="med"/>
              <a:tailEnd type="arrow"/>
            </a:ln>
            <a:effectLst/>
          </p:spPr>
        </p:cxnSp>
        <p:cxnSp>
          <p:nvCxnSpPr>
            <p:cNvPr id="47" name="Straight Arrow Connector 46"/>
            <p:cNvCxnSpPr>
              <a:stCxn id="44" idx="4"/>
              <a:endCxn id="27" idx="1"/>
            </p:cNvCxnSpPr>
            <p:nvPr/>
          </p:nvCxnSpPr>
          <p:spPr bwMode="auto">
            <a:xfrm rot="16200000" flipH="1">
              <a:off x="818112" y="1981433"/>
              <a:ext cx="738671" cy="585800"/>
            </a:xfrm>
            <a:prstGeom prst="straightConnector1">
              <a:avLst/>
            </a:prstGeom>
            <a:noFill/>
            <a:ln w="12700" cap="flat" cmpd="sng" algn="ctr">
              <a:solidFill>
                <a:schemeClr val="bg1"/>
              </a:solidFill>
              <a:prstDash val="solid"/>
              <a:round/>
              <a:headEnd type="none" w="med" len="med"/>
              <a:tailEnd type="arrow"/>
            </a:ln>
            <a:effectLst/>
          </p:spPr>
        </p:cxnSp>
      </p:grpSp>
      <p:grpSp>
        <p:nvGrpSpPr>
          <p:cNvPr id="14" name="Group 40"/>
          <p:cNvGrpSpPr/>
          <p:nvPr/>
        </p:nvGrpSpPr>
        <p:grpSpPr>
          <a:xfrm>
            <a:off x="5025869" y="2007108"/>
            <a:ext cx="723897" cy="621792"/>
            <a:chOff x="331800" y="1607354"/>
            <a:chExt cx="1206496" cy="1036318"/>
          </a:xfrm>
        </p:grpSpPr>
        <p:sp>
          <p:nvSpPr>
            <p:cNvPr id="52" name="Oval 51"/>
            <p:cNvSpPr/>
            <p:nvPr/>
          </p:nvSpPr>
          <p:spPr bwMode="auto">
            <a:xfrm>
              <a:off x="781852" y="1607354"/>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3" name="Straight Arrow Connector 52"/>
            <p:cNvCxnSpPr>
              <a:stCxn id="52" idx="4"/>
              <a:endCxn id="32" idx="0"/>
            </p:cNvCxnSpPr>
            <p:nvPr/>
          </p:nvCxnSpPr>
          <p:spPr bwMode="auto">
            <a:xfrm rot="5400000">
              <a:off x="244408" y="1969064"/>
              <a:ext cx="761997" cy="587214"/>
            </a:xfrm>
            <a:prstGeom prst="straightConnector1">
              <a:avLst/>
            </a:prstGeom>
            <a:noFill/>
            <a:ln w="12700" cap="flat" cmpd="sng" algn="ctr">
              <a:solidFill>
                <a:schemeClr val="bg1"/>
              </a:solidFill>
              <a:prstDash val="solid"/>
              <a:round/>
              <a:headEnd type="none" w="med" len="med"/>
              <a:tailEnd type="arrow"/>
            </a:ln>
            <a:effectLst/>
          </p:spPr>
        </p:cxnSp>
        <p:cxnSp>
          <p:nvCxnSpPr>
            <p:cNvPr id="54" name="Straight Arrow Connector 53"/>
            <p:cNvCxnSpPr>
              <a:stCxn id="52" idx="4"/>
              <a:endCxn id="37" idx="0"/>
            </p:cNvCxnSpPr>
            <p:nvPr/>
          </p:nvCxnSpPr>
          <p:spPr bwMode="auto">
            <a:xfrm rot="16200000" flipH="1">
              <a:off x="847655" y="1953031"/>
              <a:ext cx="761998" cy="619284"/>
            </a:xfrm>
            <a:prstGeom prst="straightConnector1">
              <a:avLst/>
            </a:prstGeom>
            <a:noFill/>
            <a:ln w="12700" cap="flat" cmpd="sng" algn="ctr">
              <a:solidFill>
                <a:schemeClr val="bg1"/>
              </a:solidFill>
              <a:prstDash val="solid"/>
              <a:round/>
              <a:headEnd type="none" w="med" len="med"/>
              <a:tailEnd type="arrow"/>
            </a:ln>
            <a:effectLst/>
          </p:spPr>
        </p:cxnSp>
      </p:grpSp>
      <p:sp>
        <p:nvSpPr>
          <p:cNvPr id="55" name="Right Brace 54"/>
          <p:cNvSpPr/>
          <p:nvPr/>
        </p:nvSpPr>
        <p:spPr bwMode="auto">
          <a:xfrm>
            <a:off x="6934200" y="2057400"/>
            <a:ext cx="228600" cy="914400"/>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6" name="TextBox 55"/>
          <p:cNvSpPr txBox="1"/>
          <p:nvPr/>
        </p:nvSpPr>
        <p:spPr>
          <a:xfrm>
            <a:off x="7103976" y="2171700"/>
            <a:ext cx="1749198" cy="646331"/>
          </a:xfrm>
          <a:prstGeom prst="rect">
            <a:avLst/>
          </a:prstGeom>
          <a:noFill/>
        </p:spPr>
        <p:txBody>
          <a:bodyPr wrap="none" rtlCol="0">
            <a:spAutoFit/>
          </a:bodyPr>
          <a:lstStyle/>
          <a:p>
            <a:pPr>
              <a:spcBef>
                <a:spcPts val="0"/>
              </a:spcBef>
            </a:pPr>
            <a:r>
              <a:rPr lang="en-US" dirty="0" smtClean="0">
                <a:solidFill>
                  <a:schemeClr val="bg1"/>
                </a:solidFill>
              </a:rPr>
              <a:t>Second CDBN </a:t>
            </a:r>
          </a:p>
          <a:p>
            <a:pPr>
              <a:spcBef>
                <a:spcPts val="0"/>
              </a:spcBef>
            </a:pPr>
            <a:r>
              <a:rPr lang="en-US" dirty="0" smtClean="0">
                <a:solidFill>
                  <a:schemeClr val="bg1"/>
                </a:solidFill>
              </a:rPr>
              <a:t>layer</a:t>
            </a:r>
            <a:endParaRPr lang="en-US" dirty="0">
              <a:solidFill>
                <a:schemeClr val="bg1"/>
              </a:solidFill>
            </a:endParaRPr>
          </a:p>
        </p:txBody>
      </p:sp>
      <p:sp>
        <p:nvSpPr>
          <p:cNvPr id="60" name="TextBox 59"/>
          <p:cNvSpPr txBox="1"/>
          <p:nvPr/>
        </p:nvSpPr>
        <p:spPr>
          <a:xfrm>
            <a:off x="7024766" y="6550223"/>
            <a:ext cx="2119234"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[ICML 2009, NIPS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10" grpId="0"/>
      <p:bldP spid="11" grpId="0"/>
      <p:bldP spid="25" grpId="0"/>
      <p:bldP spid="42" grpId="0"/>
      <p:bldP spid="55" grpId="0" animBg="1"/>
      <p:bldP spid="5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DBN for audio</a:t>
            </a:r>
            <a:endParaRPr lang="en-US" dirty="0"/>
          </a:p>
        </p:txBody>
      </p:sp>
      <p:pic>
        <p:nvPicPr>
          <p:cNvPr id="1511426" name="Picture 2" descr="C:\Users\ang\Desktop\foo2.jpg"/>
          <p:cNvPicPr>
            <a:picLocks noChangeAspect="1" noChangeArrowheads="1"/>
          </p:cNvPicPr>
          <p:nvPr/>
        </p:nvPicPr>
        <p:blipFill>
          <a:blip r:embed="rId3" cstate="print"/>
          <a:srcRect/>
          <a:stretch>
            <a:fillRect/>
          </a:stretch>
        </p:blipFill>
        <p:spPr bwMode="auto">
          <a:xfrm>
            <a:off x="2295525" y="3265170"/>
            <a:ext cx="4772025" cy="3068955"/>
          </a:xfrm>
          <a:prstGeom prst="rect">
            <a:avLst/>
          </a:prstGeom>
          <a:noFill/>
        </p:spPr>
      </p:pic>
      <p:grpSp>
        <p:nvGrpSpPr>
          <p:cNvPr id="3" name="Group 40"/>
          <p:cNvGrpSpPr/>
          <p:nvPr/>
        </p:nvGrpSpPr>
        <p:grpSpPr>
          <a:xfrm>
            <a:off x="2819400" y="2628900"/>
            <a:ext cx="1485898" cy="723901"/>
            <a:chOff x="376394" y="1333500"/>
            <a:chExt cx="2476502" cy="1206501"/>
          </a:xfrm>
        </p:grpSpPr>
        <p:sp>
          <p:nvSpPr>
            <p:cNvPr id="15" name="Oval 14"/>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17" name="Straight Arrow Connector 16"/>
            <p:cNvCxnSpPr>
              <a:stCxn id="15"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18" name="Straight Arrow Connector 17"/>
            <p:cNvCxnSpPr>
              <a:stCxn id="15"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4" name="Group 40"/>
          <p:cNvGrpSpPr/>
          <p:nvPr/>
        </p:nvGrpSpPr>
        <p:grpSpPr>
          <a:xfrm>
            <a:off x="3581402" y="2628900"/>
            <a:ext cx="1485898" cy="723901"/>
            <a:chOff x="376394" y="1333500"/>
            <a:chExt cx="2476502" cy="1206501"/>
          </a:xfrm>
        </p:grpSpPr>
        <p:sp>
          <p:nvSpPr>
            <p:cNvPr id="27" name="Oval 2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8" name="Straight Arrow Connector 27"/>
            <p:cNvCxnSpPr>
              <a:stCxn id="2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29" name="Straight Arrow Connector 28"/>
            <p:cNvCxnSpPr>
              <a:stCxn id="2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0" name="Straight Arrow Connector 29"/>
            <p:cNvCxnSpPr>
              <a:stCxn id="2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7" name="Group 40"/>
          <p:cNvGrpSpPr/>
          <p:nvPr/>
        </p:nvGrpSpPr>
        <p:grpSpPr>
          <a:xfrm>
            <a:off x="4305302" y="2628899"/>
            <a:ext cx="1485898" cy="723901"/>
            <a:chOff x="376394" y="1333500"/>
            <a:chExt cx="2476502" cy="1206501"/>
          </a:xfrm>
        </p:grpSpPr>
        <p:sp>
          <p:nvSpPr>
            <p:cNvPr id="32" name="Oval 31"/>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3" name="Straight Arrow Connector 32"/>
            <p:cNvCxnSpPr>
              <a:stCxn id="32"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4" name="Straight Arrow Connector 33"/>
            <p:cNvCxnSpPr>
              <a:stCxn id="32"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5" name="Straight Arrow Connector 34"/>
            <p:cNvCxnSpPr>
              <a:stCxn id="32"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2" name="Group 40"/>
          <p:cNvGrpSpPr/>
          <p:nvPr/>
        </p:nvGrpSpPr>
        <p:grpSpPr>
          <a:xfrm>
            <a:off x="5029200" y="2628900"/>
            <a:ext cx="1485898" cy="723901"/>
            <a:chOff x="376394" y="1333500"/>
            <a:chExt cx="2476502" cy="1206501"/>
          </a:xfrm>
        </p:grpSpPr>
        <p:sp>
          <p:nvSpPr>
            <p:cNvPr id="37" name="Oval 3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8" name="Straight Arrow Connector 37"/>
            <p:cNvCxnSpPr>
              <a:stCxn id="3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9" name="Straight Arrow Connector 38"/>
            <p:cNvCxnSpPr>
              <a:stCxn id="3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40" name="Straight Arrow Connector 39"/>
            <p:cNvCxnSpPr>
              <a:stCxn id="3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3" name="Group 40"/>
          <p:cNvGrpSpPr/>
          <p:nvPr/>
        </p:nvGrpSpPr>
        <p:grpSpPr>
          <a:xfrm>
            <a:off x="3539968" y="2045208"/>
            <a:ext cx="703808" cy="607796"/>
            <a:chOff x="307334" y="1630678"/>
            <a:chExt cx="1173014" cy="1012990"/>
          </a:xfrm>
        </p:grpSpPr>
        <p:sp>
          <p:nvSpPr>
            <p:cNvPr id="44" name="Oval 43"/>
            <p:cNvSpPr/>
            <p:nvPr/>
          </p:nvSpPr>
          <p:spPr bwMode="auto">
            <a:xfrm>
              <a:off x="757389" y="1630678"/>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5" name="Straight Arrow Connector 44"/>
            <p:cNvCxnSpPr>
              <a:stCxn id="44" idx="4"/>
              <a:endCxn id="15" idx="0"/>
            </p:cNvCxnSpPr>
            <p:nvPr/>
          </p:nvCxnSpPr>
          <p:spPr bwMode="auto">
            <a:xfrm rot="5400000">
              <a:off x="251693" y="1960639"/>
              <a:ext cx="698498" cy="587215"/>
            </a:xfrm>
            <a:prstGeom prst="straightConnector1">
              <a:avLst/>
            </a:prstGeom>
            <a:noFill/>
            <a:ln w="12700" cap="flat" cmpd="sng" algn="ctr">
              <a:solidFill>
                <a:schemeClr val="bg1"/>
              </a:solidFill>
              <a:prstDash val="solid"/>
              <a:round/>
              <a:headEnd type="none" w="med" len="med"/>
              <a:tailEnd type="arrow"/>
            </a:ln>
            <a:effectLst/>
          </p:spPr>
        </p:cxnSp>
        <p:cxnSp>
          <p:nvCxnSpPr>
            <p:cNvPr id="47" name="Straight Arrow Connector 46"/>
            <p:cNvCxnSpPr>
              <a:stCxn id="44" idx="4"/>
              <a:endCxn id="27" idx="1"/>
            </p:cNvCxnSpPr>
            <p:nvPr/>
          </p:nvCxnSpPr>
          <p:spPr bwMode="auto">
            <a:xfrm rot="16200000" flipH="1">
              <a:off x="818112" y="1981433"/>
              <a:ext cx="738671" cy="585800"/>
            </a:xfrm>
            <a:prstGeom prst="straightConnector1">
              <a:avLst/>
            </a:prstGeom>
            <a:noFill/>
            <a:ln w="12700" cap="flat" cmpd="sng" algn="ctr">
              <a:solidFill>
                <a:schemeClr val="bg1"/>
              </a:solidFill>
              <a:prstDash val="solid"/>
              <a:round/>
              <a:headEnd type="none" w="med" len="med"/>
              <a:tailEnd type="arrow"/>
            </a:ln>
            <a:effectLst/>
          </p:spPr>
        </p:cxnSp>
      </p:grpSp>
      <p:grpSp>
        <p:nvGrpSpPr>
          <p:cNvPr id="14" name="Group 40"/>
          <p:cNvGrpSpPr/>
          <p:nvPr/>
        </p:nvGrpSpPr>
        <p:grpSpPr>
          <a:xfrm>
            <a:off x="5025869" y="2007108"/>
            <a:ext cx="723897" cy="621792"/>
            <a:chOff x="331800" y="1607354"/>
            <a:chExt cx="1206496" cy="1036318"/>
          </a:xfrm>
        </p:grpSpPr>
        <p:sp>
          <p:nvSpPr>
            <p:cNvPr id="52" name="Oval 51"/>
            <p:cNvSpPr/>
            <p:nvPr/>
          </p:nvSpPr>
          <p:spPr bwMode="auto">
            <a:xfrm>
              <a:off x="781852" y="1607354"/>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3" name="Straight Arrow Connector 52"/>
            <p:cNvCxnSpPr>
              <a:stCxn id="52" idx="4"/>
              <a:endCxn id="32" idx="0"/>
            </p:cNvCxnSpPr>
            <p:nvPr/>
          </p:nvCxnSpPr>
          <p:spPr bwMode="auto">
            <a:xfrm rot="5400000">
              <a:off x="244408" y="1969064"/>
              <a:ext cx="761997" cy="587214"/>
            </a:xfrm>
            <a:prstGeom prst="straightConnector1">
              <a:avLst/>
            </a:prstGeom>
            <a:noFill/>
            <a:ln w="12700" cap="flat" cmpd="sng" algn="ctr">
              <a:solidFill>
                <a:schemeClr val="bg1"/>
              </a:solidFill>
              <a:prstDash val="solid"/>
              <a:round/>
              <a:headEnd type="none" w="med" len="med"/>
              <a:tailEnd type="arrow"/>
            </a:ln>
            <a:effectLst/>
          </p:spPr>
        </p:cxnSp>
        <p:cxnSp>
          <p:nvCxnSpPr>
            <p:cNvPr id="54" name="Straight Arrow Connector 53"/>
            <p:cNvCxnSpPr>
              <a:stCxn id="52" idx="4"/>
              <a:endCxn id="37" idx="0"/>
            </p:cNvCxnSpPr>
            <p:nvPr/>
          </p:nvCxnSpPr>
          <p:spPr bwMode="auto">
            <a:xfrm rot="16200000" flipH="1">
              <a:off x="847655" y="1953031"/>
              <a:ext cx="761998" cy="619284"/>
            </a:xfrm>
            <a:prstGeom prst="straightConnector1">
              <a:avLst/>
            </a:prstGeom>
            <a:noFill/>
            <a:ln w="12700" cap="flat" cmpd="sng" algn="ctr">
              <a:solidFill>
                <a:schemeClr val="bg1"/>
              </a:solidFill>
              <a:prstDash val="solid"/>
              <a:round/>
              <a:headEnd type="none" w="med" len="med"/>
              <a:tailEnd type="arrow"/>
            </a:ln>
            <a:effectLst/>
          </p:spPr>
        </p:cxnSp>
      </p:grpSp>
      <p:sp>
        <p:nvSpPr>
          <p:cNvPr id="60" name="TextBox 59"/>
          <p:cNvSpPr txBox="1"/>
          <p:nvPr/>
        </p:nvSpPr>
        <p:spPr>
          <a:xfrm>
            <a:off x="6377035" y="6462995"/>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to speech recognition tasks</a:t>
            </a:r>
            <a:endParaRPr lang="en-US" dirty="0"/>
          </a:p>
        </p:txBody>
      </p:sp>
      <p:sp>
        <p:nvSpPr>
          <p:cNvPr id="3" name="Content Placeholder 2"/>
          <p:cNvSpPr>
            <a:spLocks noGrp="1"/>
          </p:cNvSpPr>
          <p:nvPr>
            <p:ph idx="1"/>
          </p:nvPr>
        </p:nvSpPr>
        <p:spPr>
          <a:xfrm>
            <a:off x="457200" y="800100"/>
            <a:ext cx="8229600" cy="4570412"/>
          </a:xfrm>
        </p:spPr>
        <p:txBody>
          <a:bodyPr/>
          <a:lstStyle/>
          <a:p>
            <a:endParaRPr lang="en-US" sz="2800" b="0" dirty="0" smtClean="0"/>
          </a:p>
          <a:p>
            <a:r>
              <a:rPr lang="en-US" sz="2800" b="0" dirty="0" smtClean="0"/>
              <a:t>Speaker identification</a:t>
            </a:r>
          </a:p>
          <a:p>
            <a:r>
              <a:rPr lang="en-US" sz="2800" b="0" dirty="0" smtClean="0"/>
              <a:t>Phone classification</a:t>
            </a:r>
          </a:p>
          <a:p>
            <a:r>
              <a:rPr lang="en-US" sz="2800" b="0" dirty="0" smtClean="0"/>
              <a:t>Gender classification</a:t>
            </a:r>
          </a:p>
          <a:p>
            <a:r>
              <a:rPr lang="en-US" sz="2800" b="0" dirty="0" smtClean="0"/>
              <a:t>Music classification</a:t>
            </a:r>
          </a:p>
        </p:txBody>
      </p:sp>
      <p:sp>
        <p:nvSpPr>
          <p:cNvPr id="4" name="Right Brace 3"/>
          <p:cNvSpPr/>
          <p:nvPr/>
        </p:nvSpPr>
        <p:spPr bwMode="auto">
          <a:xfrm>
            <a:off x="4572000" y="1562100"/>
            <a:ext cx="266700" cy="2476500"/>
          </a:xfrm>
          <a:prstGeom prst="rightBrac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 name="TextBox 4"/>
          <p:cNvSpPr txBox="1"/>
          <p:nvPr/>
        </p:nvSpPr>
        <p:spPr>
          <a:xfrm>
            <a:off x="5105400" y="2171700"/>
            <a:ext cx="3162300" cy="1200329"/>
          </a:xfrm>
          <a:prstGeom prst="rect">
            <a:avLst/>
          </a:prstGeom>
          <a:noFill/>
        </p:spPr>
        <p:txBody>
          <a:bodyPr wrap="square" rtlCol="0">
            <a:spAutoFit/>
          </a:bodyPr>
          <a:lstStyle/>
          <a:p>
            <a:pPr algn="l"/>
            <a:r>
              <a:rPr lang="en-US" sz="2400" dirty="0" smtClean="0">
                <a:solidFill>
                  <a:schemeClr val="bg1"/>
                </a:solidFill>
              </a:rPr>
              <a:t>Use same set of learned features for all three tasks.</a:t>
            </a:r>
            <a:endParaRPr lang="en-US" sz="2400" dirty="0">
              <a:solidFill>
                <a:schemeClr val="bg1"/>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Phoneme Classification (TIMIT benchmark)</a:t>
            </a:r>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xmlns="" val="1982408334"/>
              </p:ext>
            </p:extLst>
          </p:nvPr>
        </p:nvGraphicFramePr>
        <p:xfrm>
          <a:off x="577880" y="2430470"/>
          <a:ext cx="7757810" cy="2966720"/>
        </p:xfrm>
        <a:graphic>
          <a:graphicData uri="http://schemas.openxmlformats.org/drawingml/2006/table">
            <a:tbl>
              <a:tblPr firstRow="1" bandRow="1"/>
              <a:tblGrid>
                <a:gridCol w="6586820"/>
                <a:gridCol w="1170990"/>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Clarkson</a:t>
                      </a:r>
                      <a:r>
                        <a:rPr lang="en-US" b="0" baseline="0" dirty="0" smtClean="0"/>
                        <a:t> and Moreno (1999)</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77.6%</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Gunawardana</a:t>
                      </a:r>
                      <a:r>
                        <a:rPr lang="en-US" b="0" dirty="0" smtClean="0"/>
                        <a:t> et al. (2005)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78.3%</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Sung et al. (2007)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Petrov</a:t>
                      </a:r>
                      <a:r>
                        <a:rPr lang="en-US" b="0" baseline="0" dirty="0" smtClean="0"/>
                        <a:t> et al. (2007)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Sha</a:t>
                      </a:r>
                      <a:r>
                        <a:rPr lang="en-US" b="0" dirty="0" smtClean="0"/>
                        <a:t> and Saul (2006)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Yu et al. (2006)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79.2%</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Unsupervised feature learning (our method</a:t>
                      </a:r>
                      <a:r>
                        <a:rPr lang="en-US" b="1" baseline="0" dirty="0" smtClean="0"/>
                        <a:t>)</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80.3%</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bl>
          </a:graphicData>
        </a:graphic>
      </p:graphicFrame>
      <p:sp>
        <p:nvSpPr>
          <p:cNvPr id="9" name="Rectangle 8"/>
          <p:cNvSpPr/>
          <p:nvPr/>
        </p:nvSpPr>
        <p:spPr>
          <a:xfrm>
            <a:off x="1614815" y="5656490"/>
            <a:ext cx="6248400" cy="707886"/>
          </a:xfrm>
          <a:prstGeom prst="rect">
            <a:avLst/>
          </a:prstGeom>
        </p:spPr>
        <p:txBody>
          <a:bodyPr wrap="square">
            <a:spAutoFit/>
          </a:bodyPr>
          <a:lstStyle/>
          <a:p>
            <a:r>
              <a:rPr lang="en-US" sz="2000" dirty="0" smtClean="0">
                <a:solidFill>
                  <a:srgbClr val="FFC000"/>
                </a:solidFill>
              </a:rPr>
              <a:t>Unsupervised feature learning significantly improves on the previous state-of-the-art. </a:t>
            </a:r>
          </a:p>
        </p:txBody>
      </p:sp>
      <p:sp>
        <p:nvSpPr>
          <p:cNvPr id="6" name="Rectangle 5"/>
          <p:cNvSpPr/>
          <p:nvPr/>
        </p:nvSpPr>
        <p:spPr>
          <a:xfrm>
            <a:off x="9295815" y="3928265"/>
            <a:ext cx="4572000" cy="1569660"/>
          </a:xfrm>
          <a:prstGeom prst="rect">
            <a:avLst/>
          </a:prstGeom>
        </p:spPr>
        <p:txBody>
          <a:bodyPr wrap="square">
            <a:spAutoFit/>
          </a:bodyPr>
          <a:lstStyle/>
          <a:p>
            <a:pPr algn="r">
              <a:spcBef>
                <a:spcPts val="0"/>
              </a:spcBef>
            </a:pPr>
            <a:r>
              <a:rPr lang="en-US" sz="1600" dirty="0" smtClean="0">
                <a:solidFill>
                  <a:srgbClr val="FFFFFF"/>
                </a:solidFill>
              </a:rPr>
              <a:t> Clarkson and Moreno (1999): 77.6%</a:t>
            </a:r>
          </a:p>
          <a:p>
            <a:pPr algn="r">
              <a:spcBef>
                <a:spcPts val="0"/>
              </a:spcBef>
            </a:pPr>
            <a:r>
              <a:rPr lang="en-US" sz="1600" dirty="0" err="1" smtClean="0">
                <a:solidFill>
                  <a:srgbClr val="FFFFFF"/>
                </a:solidFill>
              </a:rPr>
              <a:t>Gunawardana</a:t>
            </a:r>
            <a:r>
              <a:rPr lang="en-US" sz="1600" dirty="0" smtClean="0">
                <a:solidFill>
                  <a:srgbClr val="FFFFFF"/>
                </a:solidFill>
              </a:rPr>
              <a:t> et al. (2005): 78.3%</a:t>
            </a:r>
          </a:p>
          <a:p>
            <a:pPr algn="r">
              <a:spcBef>
                <a:spcPts val="0"/>
              </a:spcBef>
            </a:pPr>
            <a:r>
              <a:rPr lang="en-US" sz="1600" dirty="0" smtClean="0">
                <a:solidFill>
                  <a:srgbClr val="FFFFFF"/>
                </a:solidFill>
              </a:rPr>
              <a:t>Sung et al. (2007): 78.5%</a:t>
            </a:r>
          </a:p>
          <a:p>
            <a:pPr algn="r">
              <a:spcBef>
                <a:spcPts val="0"/>
              </a:spcBef>
            </a:pPr>
            <a:r>
              <a:rPr lang="en-US" sz="1600" dirty="0" err="1" smtClean="0">
                <a:solidFill>
                  <a:srgbClr val="FFFFFF"/>
                </a:solidFill>
              </a:rPr>
              <a:t>Petrov</a:t>
            </a:r>
            <a:r>
              <a:rPr lang="en-US" sz="1600" dirty="0" smtClean="0">
                <a:solidFill>
                  <a:srgbClr val="FFFFFF"/>
                </a:solidFill>
              </a:rPr>
              <a:t> et al. (2007): 78.6%</a:t>
            </a:r>
          </a:p>
          <a:p>
            <a:pPr algn="r">
              <a:spcBef>
                <a:spcPts val="0"/>
              </a:spcBef>
            </a:pPr>
            <a:r>
              <a:rPr lang="en-US" sz="1600" dirty="0" err="1" smtClean="0">
                <a:solidFill>
                  <a:srgbClr val="FFFFFF"/>
                </a:solidFill>
              </a:rPr>
              <a:t>Sha</a:t>
            </a:r>
            <a:r>
              <a:rPr lang="en-US" sz="1600" dirty="0" smtClean="0">
                <a:solidFill>
                  <a:srgbClr val="FFFFFF"/>
                </a:solidFill>
              </a:rPr>
              <a:t> and Saul (2006): 78.9%</a:t>
            </a:r>
          </a:p>
          <a:p>
            <a:pPr algn="r">
              <a:spcBef>
                <a:spcPts val="0"/>
              </a:spcBef>
            </a:pPr>
            <a:r>
              <a:rPr lang="en-US" sz="1600" dirty="0" smtClean="0">
                <a:solidFill>
                  <a:srgbClr val="FFFFFF"/>
                </a:solidFill>
              </a:rPr>
              <a:t>Yu et al. (2009): 79.2%</a:t>
            </a:r>
          </a:p>
        </p:txBody>
      </p:sp>
      <p:pic>
        <p:nvPicPr>
          <p:cNvPr id="7" name="Picture 2" descr="door"/>
          <p:cNvPicPr>
            <a:picLocks noChangeAspect="1" noChangeArrowheads="1"/>
          </p:cNvPicPr>
          <p:nvPr/>
        </p:nvPicPr>
        <p:blipFill>
          <a:blip r:embed="rId3" cstate="print"/>
          <a:srcRect l="5242" t="54010" r="495"/>
          <a:stretch>
            <a:fillRect/>
          </a:stretch>
        </p:blipFill>
        <p:spPr bwMode="auto">
          <a:xfrm>
            <a:off x="616285" y="971080"/>
            <a:ext cx="7719405" cy="1152149"/>
          </a:xfrm>
          <a:prstGeom prst="rect">
            <a:avLst/>
          </a:prstGeom>
          <a:noFill/>
          <a:ln w="9525">
            <a:noFill/>
            <a:miter lim="800000"/>
            <a:headEnd/>
            <a:tailEnd/>
          </a:ln>
        </p:spPr>
      </p:pic>
      <p:sp>
        <p:nvSpPr>
          <p:cNvPr id="10" name="TextBox 9"/>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cxnSp>
        <p:nvCxnSpPr>
          <p:cNvPr id="11" name="Straight Arrow Connector 10"/>
          <p:cNvCxnSpPr/>
          <p:nvPr/>
        </p:nvCxnSpPr>
        <p:spPr bwMode="auto">
          <a:xfrm rot="10800000">
            <a:off x="8450905" y="5224205"/>
            <a:ext cx="460860" cy="1588"/>
          </a:xfrm>
          <a:prstGeom prst="straightConnector1">
            <a:avLst/>
          </a:prstGeom>
          <a:noFill/>
          <a:ln w="28575"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96"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97"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98" name="Straight Arrow Connector 97"/>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0"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sp>
        <p:nvSpPr>
          <p:cNvPr id="101" name="Text Box 572"/>
          <p:cNvSpPr txBox="1">
            <a:spLocks noChangeArrowheads="1"/>
          </p:cNvSpPr>
          <p:nvPr/>
        </p:nvSpPr>
        <p:spPr bwMode="auto">
          <a:xfrm>
            <a:off x="5989239" y="3515381"/>
            <a:ext cx="221191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Feature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103" name="Straight Arrow Connector 102"/>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04" name="Straight Arrow Connector 103"/>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05" name="Minus 104"/>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 name="Minus 105"/>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7" name="Minus 106"/>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Minus 107"/>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9" name="Plus 108"/>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0" name="Plus 109"/>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1" name="Plus 110"/>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2" name="Plus 111"/>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4"/>
          <p:cNvGrpSpPr/>
          <p:nvPr/>
        </p:nvGrpSpPr>
        <p:grpSpPr>
          <a:xfrm>
            <a:off x="5619750" y="4114802"/>
            <a:ext cx="2743200" cy="2204711"/>
            <a:chOff x="5562600" y="3853190"/>
            <a:chExt cx="2743200" cy="2204710"/>
          </a:xfrm>
        </p:grpSpPr>
        <p:cxnSp>
          <p:nvCxnSpPr>
            <p:cNvPr id="114" name="Straight Arrow Connector 113"/>
            <p:cNvCxnSpPr/>
            <p:nvPr/>
          </p:nvCxnSpPr>
          <p:spPr>
            <a:xfrm rot="5400000" flipH="1" flipV="1">
              <a:off x="4704556" y="50855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15" name="Straight Arrow Connector 114"/>
            <p:cNvCxnSpPr/>
            <p:nvPr/>
          </p:nvCxnSpPr>
          <p:spPr>
            <a:xfrm>
              <a:off x="5562600" y="59817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16" name="Minus 115"/>
            <p:cNvSpPr/>
            <p:nvPr/>
          </p:nvSpPr>
          <p:spPr>
            <a:xfrm>
              <a:off x="7124700" y="52197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Minus 116"/>
            <p:cNvSpPr/>
            <p:nvPr/>
          </p:nvSpPr>
          <p:spPr>
            <a:xfrm>
              <a:off x="6667500" y="56388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Minus 117"/>
            <p:cNvSpPr/>
            <p:nvPr/>
          </p:nvSpPr>
          <p:spPr>
            <a:xfrm>
              <a:off x="6324600" y="4800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Minus 118"/>
            <p:cNvSpPr/>
            <p:nvPr/>
          </p:nvSpPr>
          <p:spPr>
            <a:xfrm>
              <a:off x="5943600" y="52959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0" name="Straight Connector 119"/>
            <p:cNvCxnSpPr/>
            <p:nvPr/>
          </p:nvCxnSpPr>
          <p:spPr>
            <a:xfrm>
              <a:off x="5867400" y="3924300"/>
              <a:ext cx="2247900" cy="1866900"/>
            </a:xfrm>
            <a:prstGeom prst="line">
              <a:avLst/>
            </a:prstGeom>
            <a:noFill/>
            <a:ln w="25400" cap="flat" cmpd="sng" algn="ctr">
              <a:solidFill>
                <a:sysClr val="windowText" lastClr="000000"/>
              </a:solidFill>
              <a:prstDash val="dash"/>
            </a:ln>
            <a:effectLst/>
          </p:spPr>
        </p:cxnSp>
        <p:sp>
          <p:nvSpPr>
            <p:cNvPr id="121" name="Plus 120"/>
            <p:cNvSpPr>
              <a:spLocks/>
            </p:cNvSpPr>
            <p:nvPr/>
          </p:nvSpPr>
          <p:spPr>
            <a:xfrm>
              <a:off x="7063200" y="43962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2" name="Plus 121"/>
            <p:cNvSpPr>
              <a:spLocks/>
            </p:cNvSpPr>
            <p:nvPr/>
          </p:nvSpPr>
          <p:spPr>
            <a:xfrm>
              <a:off x="6705600" y="385319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3" name="Plus 122"/>
            <p:cNvSpPr>
              <a:spLocks/>
            </p:cNvSpPr>
            <p:nvPr/>
          </p:nvSpPr>
          <p:spPr>
            <a:xfrm>
              <a:off x="7520400" y="47010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4" name="Plus 123"/>
            <p:cNvSpPr>
              <a:spLocks/>
            </p:cNvSpPr>
            <p:nvPr/>
          </p:nvSpPr>
          <p:spPr>
            <a:xfrm>
              <a:off x="8053800" y="4472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5" name="Group 50"/>
          <p:cNvGrpSpPr/>
          <p:nvPr/>
        </p:nvGrpSpPr>
        <p:grpSpPr>
          <a:xfrm>
            <a:off x="3181350" y="3200397"/>
            <a:ext cx="2438400" cy="838200"/>
            <a:chOff x="2743200" y="2785240"/>
            <a:chExt cx="2438400" cy="838200"/>
          </a:xfrm>
        </p:grpSpPr>
        <p:sp>
          <p:nvSpPr>
            <p:cNvPr id="126" name="Plus 125"/>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7"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28" name="Minus 127"/>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30" name="Rectangle 129"/>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31"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
        <p:nvSpPr>
          <p:cNvPr id="132"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133"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134"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
        <p:nvSpPr>
          <p:cNvPr id="135" name="Text Box 572"/>
          <p:cNvSpPr txBox="1">
            <a:spLocks noChangeArrowheads="1"/>
          </p:cNvSpPr>
          <p:nvPr/>
        </p:nvSpPr>
        <p:spPr bwMode="auto">
          <a:xfrm>
            <a:off x="7254097" y="6262362"/>
            <a:ext cx="103261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a:t>
            </a:r>
            <a:endParaRPr kumimoji="0" lang="en-US" sz="2000" b="0" i="0" u="none" strike="noStrike" kern="0" cap="none" spc="0" normalizeH="0" baseline="0" noProof="0" dirty="0">
              <a:ln>
                <a:noFill/>
              </a:ln>
              <a:solidFill>
                <a:sysClr val="window" lastClr="FFFFFF"/>
              </a:solidFill>
              <a:effectLst/>
              <a:uLnTx/>
              <a:uFillTx/>
            </a:endParaRPr>
          </a:p>
        </p:txBody>
      </p:sp>
      <p:sp>
        <p:nvSpPr>
          <p:cNvPr id="136" name="Text Box 572"/>
          <p:cNvSpPr txBox="1">
            <a:spLocks noChangeArrowheads="1"/>
          </p:cNvSpPr>
          <p:nvPr/>
        </p:nvSpPr>
        <p:spPr bwMode="auto">
          <a:xfrm>
            <a:off x="5216208" y="4252983"/>
            <a:ext cx="492400" cy="10220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a:t>
            </a:r>
          </a:p>
        </p:txBody>
      </p:sp>
      <p:grpSp>
        <p:nvGrpSpPr>
          <p:cNvPr id="6" name="Group 82"/>
          <p:cNvGrpSpPr/>
          <p:nvPr/>
        </p:nvGrpSpPr>
        <p:grpSpPr>
          <a:xfrm>
            <a:off x="1189518" y="1431940"/>
            <a:ext cx="1543037" cy="1289996"/>
            <a:chOff x="1284767" y="1431938"/>
            <a:chExt cx="1543036" cy="1289996"/>
          </a:xfrm>
        </p:grpSpPr>
        <p:sp>
          <p:nvSpPr>
            <p:cNvPr id="138" name="Rectangle 137"/>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39" name="Rectangle 138"/>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40" name="Rectangle 139"/>
            <p:cNvSpPr/>
            <p:nvPr/>
          </p:nvSpPr>
          <p:spPr>
            <a:xfrm>
              <a:off x="1958000" y="1431938"/>
              <a:ext cx="788998"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141" name="Rectangle 140"/>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35" grpId="0"/>
      <p:bldP spid="136"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problems</a:t>
            </a:r>
            <a:endParaRPr lang="en-US" dirty="0"/>
          </a:p>
        </p:txBody>
      </p:sp>
      <p:pic>
        <p:nvPicPr>
          <p:cNvPr id="2375682" name="Picture 2"/>
          <p:cNvPicPr>
            <a:picLocks noChangeAspect="1" noChangeArrowheads="1"/>
          </p:cNvPicPr>
          <p:nvPr/>
        </p:nvPicPr>
        <p:blipFill>
          <a:blip r:embed="rId3" cstate="print"/>
          <a:srcRect t="17250"/>
          <a:stretch>
            <a:fillRect/>
          </a:stretch>
        </p:blipFill>
        <p:spPr bwMode="auto">
          <a:xfrm>
            <a:off x="1409700" y="1219200"/>
            <a:ext cx="5905500" cy="1279400"/>
          </a:xfrm>
          <a:prstGeom prst="rect">
            <a:avLst/>
          </a:prstGeom>
          <a:noFill/>
          <a:ln w="9525">
            <a:noFill/>
            <a:miter lim="800000"/>
            <a:headEnd/>
            <a:tailEnd/>
          </a:ln>
        </p:spPr>
      </p:pic>
      <p:sp>
        <p:nvSpPr>
          <p:cNvPr id="9" name="Rectangle 8"/>
          <p:cNvSpPr/>
          <p:nvPr/>
        </p:nvSpPr>
        <p:spPr>
          <a:xfrm>
            <a:off x="1257300" y="6324600"/>
            <a:ext cx="6553200" cy="307777"/>
          </a:xfrm>
          <a:prstGeom prst="rect">
            <a:avLst/>
          </a:prstGeom>
        </p:spPr>
        <p:txBody>
          <a:bodyPr wrap="square">
            <a:spAutoFit/>
          </a:bodyPr>
          <a:lstStyle/>
          <a:p>
            <a:pPr algn="l"/>
            <a:r>
              <a:rPr lang="en-US" sz="1400" dirty="0" smtClean="0">
                <a:solidFill>
                  <a:srgbClr val="FFC000"/>
                </a:solidFill>
              </a:rPr>
              <a:t>Outperforms MFCC baselines.  Having a deeper network generally does better.  </a:t>
            </a:r>
          </a:p>
        </p:txBody>
      </p:sp>
      <p:sp>
        <p:nvSpPr>
          <p:cNvPr id="6" name="TextBox 5"/>
          <p:cNvSpPr txBox="1"/>
          <p:nvPr/>
        </p:nvSpPr>
        <p:spPr>
          <a:xfrm>
            <a:off x="304800" y="800100"/>
            <a:ext cx="2390399" cy="369332"/>
          </a:xfrm>
          <a:prstGeom prst="rect">
            <a:avLst/>
          </a:prstGeom>
          <a:noFill/>
        </p:spPr>
        <p:txBody>
          <a:bodyPr wrap="none" rtlCol="0">
            <a:spAutoFit/>
          </a:bodyPr>
          <a:lstStyle/>
          <a:p>
            <a:r>
              <a:rPr lang="en-US" dirty="0" smtClean="0">
                <a:solidFill>
                  <a:schemeClr val="bg1"/>
                </a:solidFill>
              </a:rPr>
              <a:t>Gender classification:</a:t>
            </a:r>
            <a:endParaRPr lang="en-US" dirty="0">
              <a:solidFill>
                <a:schemeClr val="bg1"/>
              </a:solidFill>
            </a:endParaRPr>
          </a:p>
        </p:txBody>
      </p:sp>
      <p:pic>
        <p:nvPicPr>
          <p:cNvPr id="7" name="Picture 1"/>
          <p:cNvPicPr>
            <a:picLocks noChangeAspect="1" noChangeArrowheads="1"/>
          </p:cNvPicPr>
          <p:nvPr/>
        </p:nvPicPr>
        <p:blipFill>
          <a:blip r:embed="rId4" cstate="print"/>
          <a:srcRect t="23672"/>
          <a:stretch>
            <a:fillRect/>
          </a:stretch>
        </p:blipFill>
        <p:spPr bwMode="auto">
          <a:xfrm>
            <a:off x="1523999" y="3162300"/>
            <a:ext cx="5624547" cy="106680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t="22496"/>
          <a:stretch>
            <a:fillRect/>
          </a:stretch>
        </p:blipFill>
        <p:spPr bwMode="auto">
          <a:xfrm>
            <a:off x="1562100" y="4876800"/>
            <a:ext cx="5600700" cy="1050100"/>
          </a:xfrm>
          <a:prstGeom prst="rect">
            <a:avLst/>
          </a:prstGeom>
          <a:noFill/>
          <a:ln w="9525">
            <a:noFill/>
            <a:miter lim="800000"/>
            <a:headEnd/>
            <a:tailEnd/>
          </a:ln>
        </p:spPr>
      </p:pic>
      <p:sp>
        <p:nvSpPr>
          <p:cNvPr id="10" name="TextBox 9"/>
          <p:cNvSpPr txBox="1"/>
          <p:nvPr/>
        </p:nvSpPr>
        <p:spPr>
          <a:xfrm>
            <a:off x="304800" y="2781300"/>
            <a:ext cx="2877712" cy="369332"/>
          </a:xfrm>
          <a:prstGeom prst="rect">
            <a:avLst/>
          </a:prstGeom>
          <a:noFill/>
        </p:spPr>
        <p:txBody>
          <a:bodyPr wrap="none" rtlCol="0">
            <a:spAutoFit/>
          </a:bodyPr>
          <a:lstStyle/>
          <a:p>
            <a:r>
              <a:rPr lang="en-US" dirty="0" smtClean="0">
                <a:solidFill>
                  <a:schemeClr val="bg1"/>
                </a:solidFill>
              </a:rPr>
              <a:t>Music genre classification:</a:t>
            </a:r>
            <a:endParaRPr lang="en-US" dirty="0">
              <a:solidFill>
                <a:schemeClr val="bg1"/>
              </a:solidFill>
            </a:endParaRPr>
          </a:p>
        </p:txBody>
      </p:sp>
      <p:sp>
        <p:nvSpPr>
          <p:cNvPr id="11" name="TextBox 10"/>
          <p:cNvSpPr txBox="1"/>
          <p:nvPr/>
        </p:nvSpPr>
        <p:spPr>
          <a:xfrm>
            <a:off x="266700" y="4495800"/>
            <a:ext cx="2787943" cy="369332"/>
          </a:xfrm>
          <a:prstGeom prst="rect">
            <a:avLst/>
          </a:prstGeom>
          <a:noFill/>
        </p:spPr>
        <p:txBody>
          <a:bodyPr wrap="none" rtlCol="0">
            <a:spAutoFit/>
          </a:bodyPr>
          <a:lstStyle/>
          <a:p>
            <a:r>
              <a:rPr lang="en-US" dirty="0" smtClean="0">
                <a:solidFill>
                  <a:schemeClr val="bg1"/>
                </a:solidFill>
              </a:rPr>
              <a:t>Music artist classification:</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Speaker Identification</a:t>
            </a:r>
            <a:endParaRPr lang="en-US" dirty="0"/>
          </a:p>
        </p:txBody>
      </p:sp>
      <p:pic>
        <p:nvPicPr>
          <p:cNvPr id="2373637" name="Picture 5"/>
          <p:cNvPicPr>
            <a:picLocks noChangeAspect="1" noChangeArrowheads="1"/>
          </p:cNvPicPr>
          <p:nvPr/>
        </p:nvPicPr>
        <p:blipFill>
          <a:blip r:embed="rId3" cstate="print"/>
          <a:srcRect t="17647"/>
          <a:stretch>
            <a:fillRect/>
          </a:stretch>
        </p:blipFill>
        <p:spPr bwMode="auto">
          <a:xfrm>
            <a:off x="342900" y="1714500"/>
            <a:ext cx="8443027" cy="1600200"/>
          </a:xfrm>
          <a:prstGeom prst="rect">
            <a:avLst/>
          </a:prstGeom>
          <a:noFill/>
          <a:ln w="9525">
            <a:noFill/>
            <a:miter lim="800000"/>
            <a:headEnd/>
            <a:tailEnd/>
          </a:ln>
        </p:spPr>
      </p:pic>
      <p:sp>
        <p:nvSpPr>
          <p:cNvPr id="8" name="Rectangle 7"/>
          <p:cNvSpPr/>
          <p:nvPr/>
        </p:nvSpPr>
        <p:spPr>
          <a:xfrm>
            <a:off x="1104900" y="4229100"/>
            <a:ext cx="7124700" cy="707886"/>
          </a:xfrm>
          <a:prstGeom prst="rect">
            <a:avLst/>
          </a:prstGeom>
        </p:spPr>
        <p:txBody>
          <a:bodyPr wrap="square">
            <a:spAutoFit/>
          </a:bodyPr>
          <a:lstStyle/>
          <a:p>
            <a:r>
              <a:rPr lang="en-US" sz="2000" dirty="0" smtClean="0">
                <a:solidFill>
                  <a:srgbClr val="FFC000"/>
                </a:solidFill>
              </a:rPr>
              <a:t>The CDBN features outperform the MFCC features, especially when the number of training examples is small.</a:t>
            </a:r>
          </a:p>
        </p:txBody>
      </p:sp>
      <p:sp>
        <p:nvSpPr>
          <p:cNvPr id="9" name="Rectangle 8"/>
          <p:cNvSpPr/>
          <p:nvPr/>
        </p:nvSpPr>
        <p:spPr>
          <a:xfrm>
            <a:off x="4572000" y="3505200"/>
            <a:ext cx="4419600" cy="338554"/>
          </a:xfrm>
          <a:prstGeom prst="rect">
            <a:avLst/>
          </a:prstGeom>
        </p:spPr>
        <p:txBody>
          <a:bodyPr wrap="square">
            <a:spAutoFit/>
          </a:bodyPr>
          <a:lstStyle/>
          <a:p>
            <a:r>
              <a:rPr lang="en-US" sz="1600" dirty="0" smtClean="0">
                <a:solidFill>
                  <a:srgbClr val="FFFFFF"/>
                </a:solidFill>
              </a:rPr>
              <a:t>[16]  D. A. Reynolds. </a:t>
            </a:r>
            <a:r>
              <a:rPr lang="en-US" sz="1600" i="1" dirty="0" smtClean="0">
                <a:solidFill>
                  <a:srgbClr val="FFFFFF"/>
                </a:solidFill>
              </a:rPr>
              <a:t>Speech Commun</a:t>
            </a:r>
            <a:r>
              <a:rPr lang="en-US" sz="1600" dirty="0" smtClean="0">
                <a:solidFill>
                  <a:srgbClr val="FFFFFF"/>
                </a:solidFill>
              </a:rPr>
              <a:t>,1995.</a:t>
            </a:r>
            <a:endParaRPr lang="en-US" sz="1600" dirty="0">
              <a:solidFill>
                <a:srgbClr val="FFFFFF"/>
              </a:solidFill>
            </a:endParaRPr>
          </a:p>
        </p:txBody>
      </p:sp>
      <p:sp>
        <p:nvSpPr>
          <p:cNvPr id="7" name="TextBox 6"/>
          <p:cNvSpPr txBox="1"/>
          <p:nvPr/>
        </p:nvSpPr>
        <p:spPr>
          <a:xfrm>
            <a:off x="419100" y="1219200"/>
            <a:ext cx="2095510" cy="369332"/>
          </a:xfrm>
          <a:prstGeom prst="rect">
            <a:avLst/>
          </a:prstGeom>
          <a:noFill/>
        </p:spPr>
        <p:txBody>
          <a:bodyPr wrap="none" rtlCol="0">
            <a:spAutoFit/>
          </a:bodyPr>
          <a:lstStyle/>
          <a:p>
            <a:r>
              <a:rPr lang="en-US" dirty="0" smtClean="0">
                <a:solidFill>
                  <a:schemeClr val="bg1"/>
                </a:solidFill>
              </a:rPr>
              <a:t>Test set accuracy: </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4" name="Rectangle 2"/>
          <p:cNvSpPr>
            <a:spLocks noGrp="1" noChangeArrowheads="1"/>
          </p:cNvSpPr>
          <p:nvPr>
            <p:ph type="ctrTitle"/>
          </p:nvPr>
        </p:nvSpPr>
        <p:spPr>
          <a:xfrm>
            <a:off x="654690" y="1969610"/>
            <a:ext cx="7772400" cy="2360612"/>
          </a:xfrm>
        </p:spPr>
        <p:txBody>
          <a:bodyPr/>
          <a:lstStyle/>
          <a:p>
            <a:pPr eaLnBrk="1" hangingPunct="1"/>
            <a:r>
              <a:rPr lang="en-US" sz="6000" dirty="0" smtClean="0">
                <a:solidFill>
                  <a:srgbClr val="0070C0"/>
                </a:solidFill>
              </a:rPr>
              <a:t>Technical challenge: Scaling up</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and classification accuracy (CIFAR-10)</a:t>
            </a:r>
            <a:endParaRPr lang="en-US" dirty="0"/>
          </a:p>
        </p:txBody>
      </p:sp>
      <p:sp>
        <p:nvSpPr>
          <p:cNvPr id="3" name="Content Placeholder 2"/>
          <p:cNvSpPr>
            <a:spLocks noGrp="1"/>
          </p:cNvSpPr>
          <p:nvPr>
            <p:ph idx="1"/>
          </p:nvPr>
        </p:nvSpPr>
        <p:spPr>
          <a:xfrm>
            <a:off x="457200" y="702245"/>
            <a:ext cx="8229600" cy="6155755"/>
          </a:xfrm>
        </p:spPr>
        <p:txBody>
          <a:bodyPr/>
          <a:lstStyle/>
          <a:p>
            <a:pPr>
              <a:buNone/>
            </a:pPr>
            <a:r>
              <a:rPr lang="en-US" sz="1800" b="0" dirty="0" smtClean="0"/>
              <a:t>Large numbers of features is critical. Algorithms that can scale to many features have a big advantage.</a:t>
            </a:r>
            <a:endParaRPr lang="en-US" sz="1800" b="0" dirty="0"/>
          </a:p>
        </p:txBody>
      </p:sp>
      <p:pic>
        <p:nvPicPr>
          <p:cNvPr id="6" name="Picture 5" descr="whiteningcv.png"/>
          <p:cNvPicPr>
            <a:picLocks noChangeAspect="1"/>
          </p:cNvPicPr>
          <p:nvPr/>
        </p:nvPicPr>
        <p:blipFill>
          <a:blip r:embed="rId3" cstate="print"/>
          <a:srcRect t="6348"/>
          <a:stretch>
            <a:fillRect/>
          </a:stretch>
        </p:blipFill>
        <p:spPr>
          <a:xfrm>
            <a:off x="693095" y="1470345"/>
            <a:ext cx="7260350" cy="5099619"/>
          </a:xfrm>
          <a:prstGeom prst="rect">
            <a:avLst/>
          </a:prstGeom>
        </p:spPr>
      </p:pic>
      <p:sp>
        <p:nvSpPr>
          <p:cNvPr id="5" name="TextBox 4"/>
          <p:cNvSpPr txBox="1"/>
          <p:nvPr/>
        </p:nvSpPr>
        <p:spPr>
          <a:xfrm>
            <a:off x="7312714" y="6596390"/>
            <a:ext cx="1906291" cy="261610"/>
          </a:xfrm>
          <a:prstGeom prst="rect">
            <a:avLst/>
          </a:prstGeom>
          <a:solidFill>
            <a:schemeClr val="tx1"/>
          </a:solidFill>
        </p:spPr>
        <p:txBody>
          <a:bodyPr wrap="none" rtlCol="0">
            <a:spAutoFit/>
          </a:bodyPr>
          <a:lstStyle/>
          <a:p>
            <a:pPr algn="l">
              <a:spcBef>
                <a:spcPts val="0"/>
              </a:spcBef>
            </a:pPr>
            <a:r>
              <a:rPr lang="en-US" sz="1100" dirty="0" smtClean="0">
                <a:solidFill>
                  <a:schemeClr val="bg1"/>
                </a:solidFill>
                <a:latin typeface="+mn-lt"/>
              </a:rPr>
              <a:t>[Coates, Lee and Ng, 2010]</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scaling up</a:t>
            </a:r>
            <a:endParaRPr lang="en-US" dirty="0"/>
          </a:p>
        </p:txBody>
      </p:sp>
      <p:sp>
        <p:nvSpPr>
          <p:cNvPr id="3" name="Content Placeholder 2"/>
          <p:cNvSpPr>
            <a:spLocks noGrp="1"/>
          </p:cNvSpPr>
          <p:nvPr>
            <p:ph idx="1"/>
          </p:nvPr>
        </p:nvSpPr>
        <p:spPr>
          <a:xfrm>
            <a:off x="385854" y="1086295"/>
            <a:ext cx="8641125" cy="3994120"/>
          </a:xfrm>
        </p:spPr>
        <p:txBody>
          <a:bodyPr/>
          <a:lstStyle/>
          <a:p>
            <a:r>
              <a:rPr lang="en-US" sz="2000" b="0" dirty="0" smtClean="0"/>
              <a:t>Efficient sparse coding algorithms. (Lee et al., NIPS 2006)</a:t>
            </a:r>
          </a:p>
          <a:p>
            <a:r>
              <a:rPr lang="en-US" sz="2000" b="0" dirty="0" smtClean="0"/>
              <a:t>Parallel implementations via Map-Reduce (Chu et al., NIPS 2006) </a:t>
            </a:r>
          </a:p>
          <a:p>
            <a:r>
              <a:rPr lang="en-US" sz="2000" b="0" dirty="0" smtClean="0"/>
              <a:t>GPUs for deep learning. (Raina et al., ICML 2008)</a:t>
            </a:r>
          </a:p>
          <a:p>
            <a:r>
              <a:rPr lang="en-US" sz="2000" b="0" dirty="0" smtClean="0"/>
              <a:t>Tiled Convolutional Networks (Le et al., NIPS 2010)</a:t>
            </a:r>
          </a:p>
          <a:p>
            <a:pPr lvl="1"/>
            <a:r>
              <a:rPr lang="en-US" sz="2000" dirty="0" smtClean="0"/>
              <a:t>The scaling advantage of convolutional networks, but without hard-coding translation invariance. </a:t>
            </a:r>
          </a:p>
          <a:p>
            <a:r>
              <a:rPr lang="en-US" sz="2000" b="0" dirty="0" smtClean="0"/>
              <a:t>Efficient optimization algorithms (Le et al., ICML 2011) </a:t>
            </a:r>
          </a:p>
          <a:p>
            <a:r>
              <a:rPr lang="en-US" sz="2000" b="0" dirty="0" smtClean="0"/>
              <a:t>Simple, fast feature decoders (Coates et al., AISTATS 2011)</a:t>
            </a:r>
            <a:endParaRPr lang="en-US" sz="2000" dirty="0" smtClean="0"/>
          </a:p>
          <a:p>
            <a:pPr>
              <a:buNone/>
            </a:pPr>
            <a:endParaRPr lang="en-US" sz="2000" dirty="0" smtClean="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up using GPU hardware</a:t>
            </a:r>
            <a:endParaRPr lang="en-US" dirty="0"/>
          </a:p>
        </p:txBody>
      </p:sp>
      <p:sp>
        <p:nvSpPr>
          <p:cNvPr id="3" name="Content Placeholder 2"/>
          <p:cNvSpPr>
            <a:spLocks noGrp="1"/>
          </p:cNvSpPr>
          <p:nvPr>
            <p:ph idx="1"/>
          </p:nvPr>
        </p:nvSpPr>
        <p:spPr>
          <a:xfrm>
            <a:off x="385855" y="1086295"/>
            <a:ext cx="8229600" cy="3994120"/>
          </a:xfrm>
        </p:spPr>
        <p:txBody>
          <a:bodyPr/>
          <a:lstStyle/>
          <a:p>
            <a:r>
              <a:rPr lang="en-US" sz="2400" b="0" dirty="0" smtClean="0"/>
              <a:t>Use GPU (Graphics Processor Unit) hardware. </a:t>
            </a:r>
          </a:p>
          <a:p>
            <a:r>
              <a:rPr lang="en-US" sz="2400" b="0" dirty="0" smtClean="0"/>
              <a:t>You already have this in your desktop, and it runs 10-100x faster than your CPU. </a:t>
            </a:r>
          </a:p>
          <a:p>
            <a:endParaRPr lang="en-US" sz="2400" b="0"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5071265" y="3044950"/>
            <a:ext cx="3608524" cy="2688350"/>
          </a:xfrm>
          <a:prstGeom prst="rect">
            <a:avLst/>
          </a:prstGeom>
          <a:noFill/>
        </p:spPr>
      </p:pic>
      <p:sp>
        <p:nvSpPr>
          <p:cNvPr id="5" name="TextBox 4"/>
          <p:cNvSpPr txBox="1"/>
          <p:nvPr/>
        </p:nvSpPr>
        <p:spPr>
          <a:xfrm>
            <a:off x="5647340" y="646299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Tiled Convolutional Networks</a:t>
            </a:r>
            <a:endParaRPr lang="en-US" dirty="0"/>
          </a:p>
        </p:txBody>
      </p:sp>
      <p:sp>
        <p:nvSpPr>
          <p:cNvPr id="3" name="Content Placeholder 2"/>
          <p:cNvSpPr>
            <a:spLocks noGrp="1"/>
          </p:cNvSpPr>
          <p:nvPr>
            <p:ph idx="1"/>
          </p:nvPr>
        </p:nvSpPr>
        <p:spPr>
          <a:xfrm>
            <a:off x="457200" y="971080"/>
            <a:ext cx="8229600" cy="4928070"/>
          </a:xfrm>
        </p:spPr>
        <p:txBody>
          <a:bodyPr/>
          <a:lstStyle/>
          <a:p>
            <a:r>
              <a:rPr lang="en-US" sz="2400" b="0" dirty="0" smtClean="0"/>
              <a:t>We want to learn invariant features. </a:t>
            </a:r>
          </a:p>
          <a:p>
            <a:r>
              <a:rPr lang="en-US" sz="2400" b="0" dirty="0" smtClean="0"/>
              <a:t>Convolutional networks uses weight tying to:</a:t>
            </a:r>
          </a:p>
          <a:p>
            <a:pPr lvl="1">
              <a:buNone/>
            </a:pPr>
            <a:r>
              <a:rPr lang="en-US" sz="2400" b="0" dirty="0" smtClean="0"/>
              <a:t>1. Reduce number of weights that need to be learned.   </a:t>
            </a:r>
            <a:r>
              <a:rPr lang="en-US" sz="2400" b="0" dirty="0" smtClean="0">
                <a:sym typeface="Wingdings" pitchFamily="2" charset="2"/>
              </a:rPr>
              <a:t> </a:t>
            </a:r>
            <a:r>
              <a:rPr lang="en-US" sz="2400" b="0" dirty="0" smtClean="0"/>
              <a:t>Allows scaling to larger images/models.</a:t>
            </a:r>
          </a:p>
          <a:p>
            <a:pPr lvl="1">
              <a:buNone/>
            </a:pPr>
            <a:r>
              <a:rPr lang="en-US" sz="2400" b="0" dirty="0" smtClean="0"/>
              <a:t>2. Hard code translation invariance. </a:t>
            </a:r>
            <a:r>
              <a:rPr lang="en-US" sz="2400" b="0" dirty="0" smtClean="0">
                <a:sym typeface="Wingdings" pitchFamily="2" charset="2"/>
              </a:rPr>
              <a:t> Makes it h</a:t>
            </a:r>
            <a:r>
              <a:rPr lang="en-US" sz="2400" b="0" dirty="0" smtClean="0"/>
              <a:t>arder to learn more complex types of invariances.  </a:t>
            </a:r>
          </a:p>
          <a:p>
            <a:r>
              <a:rPr lang="en-US" sz="2400" b="0" dirty="0" smtClean="0"/>
              <a:t>Goal: Preserve computational scaling advantage of convolutional nets, but learn more complex invariances. </a:t>
            </a:r>
          </a:p>
          <a:p>
            <a:endParaRPr lang="en-US" sz="2400" b="0" dirty="0" smtClean="0"/>
          </a:p>
        </p:txBody>
      </p:sp>
    </p:spTree>
    <p:extLst>
      <p:ext uri="{BB962C8B-B14F-4D97-AF65-F5344CB8AC3E}">
        <p14:creationId xmlns:p14="http://schemas.microsoft.com/office/powerpoint/2010/main" xmlns="" val="31782987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a:t>Fully </a:t>
            </a:r>
            <a:r>
              <a:rPr lang="en-US" dirty="0" smtClean="0"/>
              <a:t>Connected Network (Topographical ICA)</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wd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dk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dkVer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agBrick">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45" name="Straight Arrow Connector 144"/>
          <p:cNvCxnSpPr>
            <a:stCxn id="167" idx="0"/>
            <a:endCxn id="140" idx="4"/>
          </p:cNvCxnSpPr>
          <p:nvPr/>
        </p:nvCxnSpPr>
        <p:spPr>
          <a:xfrm rot="16200000" flipV="1">
            <a:off x="3287136" y="3512695"/>
            <a:ext cx="1061920" cy="18430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6" name="Straight Arrow Connector 145"/>
          <p:cNvCxnSpPr>
            <a:stCxn id="167" idx="0"/>
            <a:endCxn id="143" idx="4"/>
          </p:cNvCxnSpPr>
          <p:nvPr/>
        </p:nvCxnSpPr>
        <p:spPr>
          <a:xfrm rot="5400000" flipH="1" flipV="1">
            <a:off x="5121556" y="3521364"/>
            <a:ext cx="1061920" cy="18257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7" name="Straight Arrow Connector 146"/>
          <p:cNvCxnSpPr>
            <a:stCxn id="166" idx="0"/>
            <a:endCxn id="139" idx="4"/>
          </p:cNvCxnSpPr>
          <p:nvPr/>
        </p:nvCxnSpPr>
        <p:spPr>
          <a:xfrm rot="5400000" flipH="1" flipV="1">
            <a:off x="2379880" y="3519840"/>
            <a:ext cx="1061920" cy="18288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8" name="Straight Arrow Connector 147"/>
          <p:cNvCxnSpPr>
            <a:stCxn id="166" idx="0"/>
            <a:endCxn id="141" idx="4"/>
          </p:cNvCxnSpPr>
          <p:nvPr/>
        </p:nvCxnSpPr>
        <p:spPr>
          <a:xfrm rot="5400000" flipH="1" flipV="1">
            <a:off x="2852955" y="3046765"/>
            <a:ext cx="1061920" cy="27749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9" name="Straight Arrow Connector 148"/>
          <p:cNvCxnSpPr>
            <a:stCxn id="166" idx="0"/>
            <a:endCxn id="142" idx="4"/>
          </p:cNvCxnSpPr>
          <p:nvPr/>
        </p:nvCxnSpPr>
        <p:spPr>
          <a:xfrm rot="5400000" flipH="1" flipV="1">
            <a:off x="3293486" y="2606234"/>
            <a:ext cx="1061920" cy="36560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0" name="Straight Arrow Connector 149"/>
          <p:cNvCxnSpPr>
            <a:stCxn id="166" idx="0"/>
            <a:endCxn id="143" idx="4"/>
          </p:cNvCxnSpPr>
          <p:nvPr/>
        </p:nvCxnSpPr>
        <p:spPr>
          <a:xfrm rot="5400000" flipH="1" flipV="1">
            <a:off x="3749956" y="2149764"/>
            <a:ext cx="1061920" cy="45689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1" name="Straight Arrow Connector 150"/>
          <p:cNvCxnSpPr>
            <a:stCxn id="165" idx="0"/>
            <a:endCxn id="141" idx="4"/>
          </p:cNvCxnSpPr>
          <p:nvPr/>
        </p:nvCxnSpPr>
        <p:spPr>
          <a:xfrm rot="5400000" flipH="1" flipV="1">
            <a:off x="3310155" y="3503965"/>
            <a:ext cx="1061920" cy="18605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2" name="Straight Arrow Connector 151"/>
          <p:cNvCxnSpPr>
            <a:stCxn id="165" idx="0"/>
            <a:endCxn id="142" idx="4"/>
          </p:cNvCxnSpPr>
          <p:nvPr/>
        </p:nvCxnSpPr>
        <p:spPr>
          <a:xfrm rot="5400000" flipH="1" flipV="1">
            <a:off x="3750686" y="3063434"/>
            <a:ext cx="1061920" cy="2741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3" name="Straight Arrow Connector 152"/>
          <p:cNvCxnSpPr>
            <a:stCxn id="165" idx="0"/>
            <a:endCxn id="143" idx="4"/>
          </p:cNvCxnSpPr>
          <p:nvPr/>
        </p:nvCxnSpPr>
        <p:spPr>
          <a:xfrm rot="5400000" flipH="1" flipV="1">
            <a:off x="4207156" y="2606964"/>
            <a:ext cx="1061920" cy="36545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4" name="Straight Arrow Connector 153"/>
          <p:cNvCxnSpPr>
            <a:stCxn id="168" idx="0"/>
            <a:endCxn id="142" idx="4"/>
          </p:cNvCxnSpPr>
          <p:nvPr/>
        </p:nvCxnSpPr>
        <p:spPr>
          <a:xfrm rot="5400000" flipH="1" flipV="1">
            <a:off x="4207886" y="3520634"/>
            <a:ext cx="1061920" cy="18272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5" name="Straight Arrow Connector 154"/>
          <p:cNvCxnSpPr>
            <a:stCxn id="168" idx="0"/>
            <a:endCxn id="143" idx="4"/>
          </p:cNvCxnSpPr>
          <p:nvPr/>
        </p:nvCxnSpPr>
        <p:spPr>
          <a:xfrm rot="5400000" flipH="1" flipV="1">
            <a:off x="4664356" y="3064164"/>
            <a:ext cx="1061920" cy="27401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6" name="Straight Arrow Connector 155"/>
          <p:cNvCxnSpPr>
            <a:stCxn id="170" idx="0"/>
            <a:endCxn id="139" idx="4"/>
          </p:cNvCxnSpPr>
          <p:nvPr/>
        </p:nvCxnSpPr>
        <p:spPr>
          <a:xfrm rot="16200000" flipV="1">
            <a:off x="4170580" y="3557940"/>
            <a:ext cx="1061920" cy="17526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7" name="Straight Arrow Connector 156"/>
          <p:cNvCxnSpPr>
            <a:stCxn id="170" idx="0"/>
            <a:endCxn id="140" idx="4"/>
          </p:cNvCxnSpPr>
          <p:nvPr/>
        </p:nvCxnSpPr>
        <p:spPr>
          <a:xfrm rot="16200000" flipV="1">
            <a:off x="3706236" y="3093595"/>
            <a:ext cx="1061920" cy="26812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8" name="Straight Arrow Connector 157"/>
          <p:cNvCxnSpPr>
            <a:stCxn id="169" idx="0"/>
            <a:endCxn id="141" idx="4"/>
          </p:cNvCxnSpPr>
          <p:nvPr/>
        </p:nvCxnSpPr>
        <p:spPr>
          <a:xfrm rot="16200000" flipV="1">
            <a:off x="5100856" y="3573815"/>
            <a:ext cx="1061920" cy="17208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9" name="Straight Arrow Connector 158"/>
          <p:cNvCxnSpPr>
            <a:stCxn id="169" idx="0"/>
            <a:endCxn id="139" idx="4"/>
          </p:cNvCxnSpPr>
          <p:nvPr/>
        </p:nvCxnSpPr>
        <p:spPr>
          <a:xfrm rot="16200000" flipV="1">
            <a:off x="4627780" y="3100740"/>
            <a:ext cx="1061920" cy="26670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0" name="Straight Arrow Connector 159"/>
          <p:cNvCxnSpPr>
            <a:stCxn id="169" idx="0"/>
            <a:endCxn id="140" idx="4"/>
          </p:cNvCxnSpPr>
          <p:nvPr/>
        </p:nvCxnSpPr>
        <p:spPr>
          <a:xfrm rot="16200000" flipV="1">
            <a:off x="4163436" y="2636395"/>
            <a:ext cx="1061920" cy="3595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1" name="Straight Arrow Connector 160"/>
          <p:cNvCxnSpPr>
            <a:stCxn id="171" idx="0"/>
            <a:endCxn id="142" idx="4"/>
          </p:cNvCxnSpPr>
          <p:nvPr/>
        </p:nvCxnSpPr>
        <p:spPr>
          <a:xfrm rot="16200000" flipV="1">
            <a:off x="5960486" y="3595246"/>
            <a:ext cx="1061920" cy="16779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2" name="Straight Arrow Connector 161"/>
          <p:cNvCxnSpPr>
            <a:stCxn id="171" idx="0"/>
            <a:endCxn id="141" idx="4"/>
          </p:cNvCxnSpPr>
          <p:nvPr/>
        </p:nvCxnSpPr>
        <p:spPr>
          <a:xfrm rot="16200000" flipV="1">
            <a:off x="5519956" y="3154715"/>
            <a:ext cx="1061920" cy="25590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3" name="Straight Arrow Connector 162"/>
          <p:cNvCxnSpPr>
            <a:stCxn id="171" idx="0"/>
            <a:endCxn id="139" idx="4"/>
          </p:cNvCxnSpPr>
          <p:nvPr/>
        </p:nvCxnSpPr>
        <p:spPr>
          <a:xfrm rot="16200000" flipV="1">
            <a:off x="5046880" y="2681640"/>
            <a:ext cx="1061920" cy="35052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4" name="Straight Arrow Connector 163"/>
          <p:cNvCxnSpPr>
            <a:stCxn id="171" idx="0"/>
            <a:endCxn id="140" idx="4"/>
          </p:cNvCxnSpPr>
          <p:nvPr/>
        </p:nvCxnSpPr>
        <p:spPr>
          <a:xfrm rot="16200000" flipV="1">
            <a:off x="4582536" y="2217295"/>
            <a:ext cx="1061920" cy="4433889"/>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9" name="TextBox 178"/>
          <p:cNvSpPr txBox="1"/>
          <p:nvPr/>
        </p:nvSpPr>
        <p:spPr>
          <a:xfrm>
            <a:off x="481915" y="5118820"/>
            <a:ext cx="934871" cy="461665"/>
          </a:xfrm>
          <a:prstGeom prst="rect">
            <a:avLst/>
          </a:prstGeom>
          <a:noFill/>
        </p:spPr>
        <p:txBody>
          <a:bodyPr wrap="none" rtlCol="0">
            <a:spAutoFit/>
          </a:bodyPr>
          <a:lstStyle/>
          <a:p>
            <a:r>
              <a:rPr lang="en-US" sz="2400" b="1" dirty="0" smtClean="0">
                <a:solidFill>
                  <a:srgbClr val="FFFFFF"/>
                </a:solidFill>
              </a:rPr>
              <a:t>Input</a:t>
            </a:r>
            <a:endParaRPr lang="en-US" sz="2400" b="1" dirty="0">
              <a:solidFill>
                <a:srgbClr val="FFFFFF"/>
              </a:solidFill>
            </a:endParaRPr>
          </a:p>
        </p:txBody>
      </p:sp>
      <p:sp>
        <p:nvSpPr>
          <p:cNvPr id="183" name="TextBox 182"/>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rgbClr val="FFFFFF"/>
                </a:solidFill>
              </a:rPr>
              <a:t>Pooling Units</a:t>
            </a:r>
          </a:p>
          <a:p>
            <a:pPr>
              <a:spcBef>
                <a:spcPts val="0"/>
              </a:spcBef>
            </a:pPr>
            <a:r>
              <a:rPr lang="en-US" sz="2400" b="1" dirty="0" smtClean="0">
                <a:solidFill>
                  <a:srgbClr val="FFFFFF"/>
                </a:solidFill>
              </a:rPr>
              <a:t>(</a:t>
            </a:r>
            <a:r>
              <a:rPr lang="en-US" sz="2400" b="1" dirty="0" err="1" smtClean="0">
                <a:solidFill>
                  <a:srgbClr val="FFFFFF"/>
                </a:solidFill>
              </a:rPr>
              <a:t>Sqrt</a:t>
            </a:r>
            <a:r>
              <a:rPr lang="en-US" sz="2400" b="1" dirty="0" smtClean="0">
                <a:solidFill>
                  <a:srgbClr val="FFFFFF"/>
                </a:solidFill>
              </a:rPr>
              <a:t>)</a:t>
            </a:r>
            <a:endParaRPr lang="en-US" sz="2400" b="1" dirty="0">
              <a:solidFill>
                <a:srgbClr val="FFFFFF"/>
              </a:solidFill>
            </a:endParaRPr>
          </a:p>
        </p:txBody>
      </p:sp>
      <p:sp>
        <p:nvSpPr>
          <p:cNvPr id="184" name="TextBox 183"/>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rgbClr val="FFFFFF"/>
                </a:solidFill>
              </a:rPr>
              <a:t>Simple Units</a:t>
            </a:r>
          </a:p>
          <a:p>
            <a:pPr>
              <a:spcBef>
                <a:spcPts val="0"/>
              </a:spcBef>
            </a:pPr>
            <a:r>
              <a:rPr lang="en-US" sz="2400" b="1" dirty="0" smtClean="0">
                <a:solidFill>
                  <a:srgbClr val="FFFFFF"/>
                </a:solidFill>
              </a:rPr>
              <a:t>(Square)</a:t>
            </a:r>
            <a:endParaRPr lang="en-US" sz="2400" b="1" dirty="0">
              <a:solidFill>
                <a:srgbClr val="FFFFFF"/>
              </a:solidFill>
            </a:endParaRPr>
          </a:p>
        </p:txBody>
      </p:sp>
      <p:cxnSp>
        <p:nvCxnSpPr>
          <p:cNvPr id="82" name="Straight Arrow Connector 81"/>
          <p:cNvCxnSpPr/>
          <p:nvPr/>
        </p:nvCxnSpPr>
        <p:spPr>
          <a:xfrm rot="5400000" flipH="1" flipV="1">
            <a:off x="2804635" y="2242596"/>
            <a:ext cx="1112521" cy="928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3" name="Straight Arrow Connector 82"/>
          <p:cNvCxnSpPr/>
          <p:nvPr/>
        </p:nvCxnSpPr>
        <p:spPr>
          <a:xfrm rot="5400000" flipH="1" flipV="1">
            <a:off x="3268980" y="2706940"/>
            <a:ext cx="1112521" cy="15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4" name="Straight Arrow Connector 83"/>
          <p:cNvCxnSpPr/>
          <p:nvPr/>
        </p:nvCxnSpPr>
        <p:spPr>
          <a:xfrm rot="16200000" flipV="1">
            <a:off x="3742056" y="2233864"/>
            <a:ext cx="1112521" cy="9461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5" name="Straight Arrow Connector 84"/>
          <p:cNvCxnSpPr/>
          <p:nvPr/>
        </p:nvCxnSpPr>
        <p:spPr>
          <a:xfrm rot="5400000" flipH="1" flipV="1">
            <a:off x="3726180" y="2249740"/>
            <a:ext cx="1112521" cy="9144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6" name="Straight Arrow Connector 85"/>
          <p:cNvCxnSpPr/>
          <p:nvPr/>
        </p:nvCxnSpPr>
        <p:spPr>
          <a:xfrm rot="16200000" flipV="1">
            <a:off x="4199256" y="2691064"/>
            <a:ext cx="1112521" cy="317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8" name="Straight Arrow Connector 87"/>
          <p:cNvCxnSpPr/>
          <p:nvPr/>
        </p:nvCxnSpPr>
        <p:spPr>
          <a:xfrm rot="5400000" flipH="1" flipV="1">
            <a:off x="4618355" y="2303716"/>
            <a:ext cx="1112521" cy="8064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9" name="Straight Arrow Connector 88"/>
          <p:cNvCxnSpPr/>
          <p:nvPr/>
        </p:nvCxnSpPr>
        <p:spPr>
          <a:xfrm rot="16200000" flipV="1">
            <a:off x="5058886" y="2669634"/>
            <a:ext cx="1112521" cy="74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0" name="Straight Arrow Connector 89"/>
          <p:cNvCxnSpPr/>
          <p:nvPr/>
        </p:nvCxnSpPr>
        <p:spPr>
          <a:xfrm rot="16200000" flipV="1">
            <a:off x="4639786" y="2250534"/>
            <a:ext cx="1112521" cy="9128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1" name="Straight Arrow Connector 90"/>
          <p:cNvCxnSpPr/>
          <p:nvPr/>
        </p:nvCxnSpPr>
        <p:spPr>
          <a:xfrm flipH="1" flipV="1">
            <a:off x="5577840" y="2150679"/>
            <a:ext cx="987552" cy="111252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92" name="TextBox 91"/>
          <p:cNvSpPr txBox="1"/>
          <p:nvPr/>
        </p:nvSpPr>
        <p:spPr>
          <a:xfrm>
            <a:off x="2421320" y="6002135"/>
            <a:ext cx="4310795" cy="461665"/>
          </a:xfrm>
          <a:prstGeom prst="rect">
            <a:avLst/>
          </a:prstGeom>
          <a:noFill/>
        </p:spPr>
        <p:txBody>
          <a:bodyPr wrap="none" rtlCol="0">
            <a:spAutoFit/>
          </a:bodyPr>
          <a:lstStyle/>
          <a:p>
            <a:r>
              <a:rPr lang="en-US" sz="2400" dirty="0" smtClean="0">
                <a:solidFill>
                  <a:schemeClr val="bg1"/>
                </a:solidFill>
              </a:rPr>
              <a:t>Doesn’t scale to large images.</a:t>
            </a:r>
            <a:endParaRPr lang="en-US" sz="2400" dirty="0">
              <a:solidFill>
                <a:schemeClr val="bg1"/>
              </a:solidFill>
            </a:endParaRPr>
          </a:p>
        </p:txBody>
      </p:sp>
      <p:pic>
        <p:nvPicPr>
          <p:cNvPr id="94"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spTree>
    <p:extLst>
      <p:ext uri="{BB962C8B-B14F-4D97-AF65-F5344CB8AC3E}">
        <p14:creationId xmlns:p14="http://schemas.microsoft.com/office/powerpoint/2010/main" xmlns="" val="332890698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Fully Connected Network (Topographical ICA)</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wd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dk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dkVer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agBrick">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45" name="Straight Arrow Connector 144"/>
          <p:cNvCxnSpPr>
            <a:stCxn id="167" idx="0"/>
            <a:endCxn id="140" idx="4"/>
          </p:cNvCxnSpPr>
          <p:nvPr/>
        </p:nvCxnSpPr>
        <p:spPr>
          <a:xfrm rot="16200000" flipV="1">
            <a:off x="3287136" y="3512695"/>
            <a:ext cx="1061920" cy="18430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6" name="Straight Arrow Connector 145"/>
          <p:cNvCxnSpPr>
            <a:stCxn id="167" idx="0"/>
            <a:endCxn id="143" idx="4"/>
          </p:cNvCxnSpPr>
          <p:nvPr/>
        </p:nvCxnSpPr>
        <p:spPr>
          <a:xfrm rot="5400000" flipH="1" flipV="1">
            <a:off x="5121556" y="3521364"/>
            <a:ext cx="1061920" cy="18257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7" name="Straight Arrow Connector 146"/>
          <p:cNvCxnSpPr>
            <a:stCxn id="166" idx="0"/>
            <a:endCxn id="139" idx="4"/>
          </p:cNvCxnSpPr>
          <p:nvPr/>
        </p:nvCxnSpPr>
        <p:spPr>
          <a:xfrm rot="5400000" flipH="1" flipV="1">
            <a:off x="2379880" y="3519840"/>
            <a:ext cx="1061920" cy="18288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8" name="Straight Arrow Connector 147"/>
          <p:cNvCxnSpPr>
            <a:stCxn id="166" idx="0"/>
            <a:endCxn id="141" idx="4"/>
          </p:cNvCxnSpPr>
          <p:nvPr/>
        </p:nvCxnSpPr>
        <p:spPr>
          <a:xfrm rot="5400000" flipH="1" flipV="1">
            <a:off x="2852955" y="3046765"/>
            <a:ext cx="1061920" cy="27749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49" name="Straight Arrow Connector 148"/>
          <p:cNvCxnSpPr>
            <a:stCxn id="166" idx="0"/>
            <a:endCxn id="142" idx="4"/>
          </p:cNvCxnSpPr>
          <p:nvPr/>
        </p:nvCxnSpPr>
        <p:spPr>
          <a:xfrm rot="5400000" flipH="1" flipV="1">
            <a:off x="3293486" y="2606234"/>
            <a:ext cx="1061920" cy="36560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0" name="Straight Arrow Connector 149"/>
          <p:cNvCxnSpPr>
            <a:stCxn id="166" idx="0"/>
            <a:endCxn id="143" idx="4"/>
          </p:cNvCxnSpPr>
          <p:nvPr/>
        </p:nvCxnSpPr>
        <p:spPr>
          <a:xfrm rot="5400000" flipH="1" flipV="1">
            <a:off x="3749956" y="2149764"/>
            <a:ext cx="1061920" cy="45689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1" name="Straight Arrow Connector 150"/>
          <p:cNvCxnSpPr>
            <a:stCxn id="165" idx="0"/>
            <a:endCxn id="141" idx="4"/>
          </p:cNvCxnSpPr>
          <p:nvPr/>
        </p:nvCxnSpPr>
        <p:spPr>
          <a:xfrm rot="5400000" flipH="1" flipV="1">
            <a:off x="3310155" y="3503965"/>
            <a:ext cx="1061920" cy="18605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2" name="Straight Arrow Connector 151"/>
          <p:cNvCxnSpPr>
            <a:stCxn id="165" idx="0"/>
            <a:endCxn id="142" idx="4"/>
          </p:cNvCxnSpPr>
          <p:nvPr/>
        </p:nvCxnSpPr>
        <p:spPr>
          <a:xfrm rot="5400000" flipH="1" flipV="1">
            <a:off x="3750686" y="3063434"/>
            <a:ext cx="1061920" cy="2741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3" name="Straight Arrow Connector 152"/>
          <p:cNvCxnSpPr>
            <a:stCxn id="165" idx="0"/>
            <a:endCxn id="143" idx="4"/>
          </p:cNvCxnSpPr>
          <p:nvPr/>
        </p:nvCxnSpPr>
        <p:spPr>
          <a:xfrm rot="5400000" flipH="1" flipV="1">
            <a:off x="4207156" y="2606964"/>
            <a:ext cx="1061920" cy="36545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4" name="Straight Arrow Connector 153"/>
          <p:cNvCxnSpPr>
            <a:stCxn id="168" idx="0"/>
            <a:endCxn id="142" idx="4"/>
          </p:cNvCxnSpPr>
          <p:nvPr/>
        </p:nvCxnSpPr>
        <p:spPr>
          <a:xfrm rot="5400000" flipH="1" flipV="1">
            <a:off x="4207886" y="3520634"/>
            <a:ext cx="1061920" cy="18272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5" name="Straight Arrow Connector 154"/>
          <p:cNvCxnSpPr>
            <a:stCxn id="168" idx="0"/>
            <a:endCxn id="143" idx="4"/>
          </p:cNvCxnSpPr>
          <p:nvPr/>
        </p:nvCxnSpPr>
        <p:spPr>
          <a:xfrm rot="5400000" flipH="1" flipV="1">
            <a:off x="4664356" y="3064164"/>
            <a:ext cx="1061920" cy="274015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6" name="Straight Arrow Connector 155"/>
          <p:cNvCxnSpPr>
            <a:stCxn id="170" idx="0"/>
            <a:endCxn id="139" idx="4"/>
          </p:cNvCxnSpPr>
          <p:nvPr/>
        </p:nvCxnSpPr>
        <p:spPr>
          <a:xfrm rot="16200000" flipV="1">
            <a:off x="4170580" y="3557940"/>
            <a:ext cx="1061920" cy="17526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7" name="Straight Arrow Connector 156"/>
          <p:cNvCxnSpPr>
            <a:stCxn id="170" idx="0"/>
            <a:endCxn id="140" idx="4"/>
          </p:cNvCxnSpPr>
          <p:nvPr/>
        </p:nvCxnSpPr>
        <p:spPr>
          <a:xfrm rot="16200000" flipV="1">
            <a:off x="3706236" y="3093595"/>
            <a:ext cx="1061920" cy="26812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8" name="Straight Arrow Connector 157"/>
          <p:cNvCxnSpPr>
            <a:stCxn id="169" idx="0"/>
            <a:endCxn id="141" idx="4"/>
          </p:cNvCxnSpPr>
          <p:nvPr/>
        </p:nvCxnSpPr>
        <p:spPr>
          <a:xfrm rot="16200000" flipV="1">
            <a:off x="5100856" y="3573815"/>
            <a:ext cx="1061920" cy="17208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59" name="Straight Arrow Connector 158"/>
          <p:cNvCxnSpPr>
            <a:stCxn id="169" idx="0"/>
            <a:endCxn id="139" idx="4"/>
          </p:cNvCxnSpPr>
          <p:nvPr/>
        </p:nvCxnSpPr>
        <p:spPr>
          <a:xfrm rot="16200000" flipV="1">
            <a:off x="4627780" y="3100740"/>
            <a:ext cx="1061920" cy="26670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0" name="Straight Arrow Connector 159"/>
          <p:cNvCxnSpPr>
            <a:stCxn id="169" idx="0"/>
            <a:endCxn id="140" idx="4"/>
          </p:cNvCxnSpPr>
          <p:nvPr/>
        </p:nvCxnSpPr>
        <p:spPr>
          <a:xfrm rot="16200000" flipV="1">
            <a:off x="4163436" y="2636395"/>
            <a:ext cx="1061920" cy="3595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1" name="Straight Arrow Connector 160"/>
          <p:cNvCxnSpPr>
            <a:stCxn id="171" idx="0"/>
            <a:endCxn id="142" idx="4"/>
          </p:cNvCxnSpPr>
          <p:nvPr/>
        </p:nvCxnSpPr>
        <p:spPr>
          <a:xfrm rot="16200000" flipV="1">
            <a:off x="5960486" y="3595246"/>
            <a:ext cx="1061920" cy="16779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2" name="Straight Arrow Connector 161"/>
          <p:cNvCxnSpPr>
            <a:stCxn id="171" idx="0"/>
            <a:endCxn id="141" idx="4"/>
          </p:cNvCxnSpPr>
          <p:nvPr/>
        </p:nvCxnSpPr>
        <p:spPr>
          <a:xfrm rot="16200000" flipV="1">
            <a:off x="5519956" y="3154715"/>
            <a:ext cx="1061920" cy="25590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3" name="Straight Arrow Connector 162"/>
          <p:cNvCxnSpPr>
            <a:stCxn id="171" idx="0"/>
            <a:endCxn id="139" idx="4"/>
          </p:cNvCxnSpPr>
          <p:nvPr/>
        </p:nvCxnSpPr>
        <p:spPr>
          <a:xfrm rot="16200000" flipV="1">
            <a:off x="5046880" y="2681640"/>
            <a:ext cx="1061920" cy="35052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164" name="Straight Arrow Connector 163"/>
          <p:cNvCxnSpPr>
            <a:stCxn id="171" idx="0"/>
            <a:endCxn id="140" idx="4"/>
          </p:cNvCxnSpPr>
          <p:nvPr/>
        </p:nvCxnSpPr>
        <p:spPr>
          <a:xfrm rot="16200000" flipV="1">
            <a:off x="4582536" y="2217295"/>
            <a:ext cx="1061920" cy="4433889"/>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9" name="TextBox 178"/>
          <p:cNvSpPr txBox="1"/>
          <p:nvPr/>
        </p:nvSpPr>
        <p:spPr>
          <a:xfrm>
            <a:off x="481915" y="5118820"/>
            <a:ext cx="934871" cy="461665"/>
          </a:xfrm>
          <a:prstGeom prst="rect">
            <a:avLst/>
          </a:prstGeom>
          <a:noFill/>
        </p:spPr>
        <p:txBody>
          <a:bodyPr wrap="none" rtlCol="0">
            <a:spAutoFit/>
          </a:bodyPr>
          <a:lstStyle/>
          <a:p>
            <a:r>
              <a:rPr lang="en-US" sz="2400" b="1" dirty="0" smtClean="0">
                <a:solidFill>
                  <a:srgbClr val="FFFFFF"/>
                </a:solidFill>
              </a:rPr>
              <a:t>Input</a:t>
            </a:r>
            <a:endParaRPr lang="en-US" sz="2400" b="1" dirty="0">
              <a:solidFill>
                <a:srgbClr val="FFFFFF"/>
              </a:solidFill>
            </a:endParaRPr>
          </a:p>
        </p:txBody>
      </p:sp>
      <p:sp>
        <p:nvSpPr>
          <p:cNvPr id="84" name="TextBox 83"/>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rgbClr val="FFFFFF"/>
                </a:solidFill>
              </a:rPr>
              <a:t>Pooling Units</a:t>
            </a:r>
          </a:p>
          <a:p>
            <a:pPr>
              <a:spcBef>
                <a:spcPts val="0"/>
              </a:spcBef>
            </a:pPr>
            <a:r>
              <a:rPr lang="en-US" sz="2400" b="1" dirty="0" smtClean="0">
                <a:solidFill>
                  <a:srgbClr val="FFFFFF"/>
                </a:solidFill>
              </a:rPr>
              <a:t>(</a:t>
            </a:r>
            <a:r>
              <a:rPr lang="en-US" sz="2400" b="1" dirty="0" err="1" smtClean="0">
                <a:solidFill>
                  <a:srgbClr val="FFFFFF"/>
                </a:solidFill>
              </a:rPr>
              <a:t>Sqrt</a:t>
            </a:r>
            <a:r>
              <a:rPr lang="en-US" sz="2400" b="1" dirty="0" smtClean="0">
                <a:solidFill>
                  <a:srgbClr val="FFFFFF"/>
                </a:solidFill>
              </a:rPr>
              <a:t>)</a:t>
            </a:r>
            <a:endParaRPr lang="en-US" sz="2400" b="1" dirty="0">
              <a:solidFill>
                <a:srgbClr val="FFFFFF"/>
              </a:solidFill>
            </a:endParaRPr>
          </a:p>
        </p:txBody>
      </p:sp>
      <p:sp>
        <p:nvSpPr>
          <p:cNvPr id="85" name="TextBox 84"/>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rgbClr val="FFFFFF"/>
                </a:solidFill>
              </a:rPr>
              <a:t>Simple Units</a:t>
            </a:r>
          </a:p>
          <a:p>
            <a:pPr>
              <a:spcBef>
                <a:spcPts val="0"/>
              </a:spcBef>
            </a:pPr>
            <a:r>
              <a:rPr lang="en-US" sz="2400" b="1" dirty="0" smtClean="0">
                <a:solidFill>
                  <a:srgbClr val="FFFFFF"/>
                </a:solidFill>
              </a:rPr>
              <a:t>(Square)</a:t>
            </a:r>
            <a:endParaRPr lang="en-US" sz="2400" b="1" dirty="0">
              <a:solidFill>
                <a:srgbClr val="FFFFFF"/>
              </a:solidFill>
            </a:endParaRPr>
          </a:p>
        </p:txBody>
      </p:sp>
      <p:cxnSp>
        <p:nvCxnSpPr>
          <p:cNvPr id="82" name="Straight Arrow Connector 81"/>
          <p:cNvCxnSpPr/>
          <p:nvPr/>
        </p:nvCxnSpPr>
        <p:spPr>
          <a:xfrm rot="5400000" flipH="1" flipV="1">
            <a:off x="2804635" y="2242596"/>
            <a:ext cx="1112521" cy="928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3" name="Straight Arrow Connector 82"/>
          <p:cNvCxnSpPr/>
          <p:nvPr/>
        </p:nvCxnSpPr>
        <p:spPr>
          <a:xfrm rot="5400000" flipH="1" flipV="1">
            <a:off x="3268980" y="2706940"/>
            <a:ext cx="1112521" cy="15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6" name="Straight Arrow Connector 85"/>
          <p:cNvCxnSpPr/>
          <p:nvPr/>
        </p:nvCxnSpPr>
        <p:spPr>
          <a:xfrm rot="16200000" flipV="1">
            <a:off x="3742056" y="2233864"/>
            <a:ext cx="1112521" cy="9461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8" name="Straight Arrow Connector 87"/>
          <p:cNvCxnSpPr/>
          <p:nvPr/>
        </p:nvCxnSpPr>
        <p:spPr>
          <a:xfrm rot="5400000" flipH="1" flipV="1">
            <a:off x="3726180" y="2249740"/>
            <a:ext cx="1112521" cy="9144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9" name="Straight Arrow Connector 88"/>
          <p:cNvCxnSpPr/>
          <p:nvPr/>
        </p:nvCxnSpPr>
        <p:spPr>
          <a:xfrm rot="16200000" flipV="1">
            <a:off x="4199256" y="2691064"/>
            <a:ext cx="1112521" cy="317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0" name="Straight Arrow Connector 89"/>
          <p:cNvCxnSpPr/>
          <p:nvPr/>
        </p:nvCxnSpPr>
        <p:spPr>
          <a:xfrm rot="5400000" flipH="1" flipV="1">
            <a:off x="4618355" y="2303716"/>
            <a:ext cx="1112521" cy="8064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1" name="Straight Arrow Connector 90"/>
          <p:cNvCxnSpPr/>
          <p:nvPr/>
        </p:nvCxnSpPr>
        <p:spPr>
          <a:xfrm rot="16200000" flipV="1">
            <a:off x="5058886" y="2669634"/>
            <a:ext cx="1112521" cy="74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2" name="Straight Arrow Connector 91"/>
          <p:cNvCxnSpPr/>
          <p:nvPr/>
        </p:nvCxnSpPr>
        <p:spPr>
          <a:xfrm rot="16200000" flipV="1">
            <a:off x="4639786" y="2250534"/>
            <a:ext cx="1112521" cy="9128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93" name="Straight Arrow Connector 92"/>
          <p:cNvCxnSpPr/>
          <p:nvPr/>
        </p:nvCxnSpPr>
        <p:spPr>
          <a:xfrm flipH="1" flipV="1">
            <a:off x="5577840" y="2150679"/>
            <a:ext cx="987552" cy="111252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94" name="TextBox 93"/>
          <p:cNvSpPr txBox="1"/>
          <p:nvPr/>
        </p:nvSpPr>
        <p:spPr>
          <a:xfrm>
            <a:off x="2421320" y="6002135"/>
            <a:ext cx="4310795" cy="461665"/>
          </a:xfrm>
          <a:prstGeom prst="rect">
            <a:avLst/>
          </a:prstGeom>
          <a:noFill/>
        </p:spPr>
        <p:txBody>
          <a:bodyPr wrap="none" rtlCol="0">
            <a:spAutoFit/>
          </a:bodyPr>
          <a:lstStyle/>
          <a:p>
            <a:r>
              <a:rPr lang="en-US" sz="2400" dirty="0" smtClean="0">
                <a:solidFill>
                  <a:schemeClr val="bg1"/>
                </a:solidFill>
              </a:rPr>
              <a:t>Doesn’t scale to large images.</a:t>
            </a:r>
            <a:endParaRPr lang="en-US" sz="2400" dirty="0">
              <a:solidFill>
                <a:schemeClr val="bg1"/>
              </a:solidFill>
            </a:endParaRPr>
          </a:p>
        </p:txBody>
      </p:sp>
      <p:sp>
        <p:nvSpPr>
          <p:cNvPr id="95" name="Rectangle 94"/>
          <p:cNvSpPr/>
          <p:nvPr/>
        </p:nvSpPr>
        <p:spPr bwMode="auto">
          <a:xfrm>
            <a:off x="769905" y="1337991"/>
            <a:ext cx="6413635" cy="1920250"/>
          </a:xfrm>
          <a:prstGeom prst="rect">
            <a:avLst/>
          </a:prstGeom>
          <a:solidFill>
            <a:srgbClr val="000000">
              <a:alpha val="65098"/>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96"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spTree>
    <p:extLst>
      <p:ext uri="{BB962C8B-B14F-4D97-AF65-F5344CB8AC3E}">
        <p14:creationId xmlns:p14="http://schemas.microsoft.com/office/powerpoint/2010/main" xmlns="" val="1072087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Local Receptive Fields</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wd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dkDnDiag">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dkVer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agBrick">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TextBox 87"/>
          <p:cNvSpPr txBox="1"/>
          <p:nvPr/>
        </p:nvSpPr>
        <p:spPr>
          <a:xfrm>
            <a:off x="481915" y="5118820"/>
            <a:ext cx="934871" cy="461665"/>
          </a:xfrm>
          <a:prstGeom prst="rect">
            <a:avLst/>
          </a:prstGeom>
          <a:noFill/>
        </p:spPr>
        <p:txBody>
          <a:bodyPr wrap="none" rtlCol="0">
            <a:spAutoFit/>
          </a:bodyPr>
          <a:lstStyle/>
          <a:p>
            <a:r>
              <a:rPr lang="en-US" sz="2400" b="1" dirty="0" smtClean="0">
                <a:solidFill>
                  <a:srgbClr val="FFFFFF"/>
                </a:solidFill>
              </a:rPr>
              <a:t>Input</a:t>
            </a:r>
            <a:endParaRPr lang="en-US" sz="2400" b="1" dirty="0">
              <a:solidFill>
                <a:srgbClr val="FFFFFF"/>
              </a:solidFill>
            </a:endParaRPr>
          </a:p>
        </p:txBody>
      </p:sp>
      <p:sp>
        <p:nvSpPr>
          <p:cNvPr id="94" name="TextBox 93"/>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rgbClr val="FFFFFF"/>
                </a:solidFill>
              </a:rPr>
              <a:t>Pooling Units</a:t>
            </a:r>
          </a:p>
          <a:p>
            <a:pPr>
              <a:spcBef>
                <a:spcPts val="0"/>
              </a:spcBef>
            </a:pPr>
            <a:r>
              <a:rPr lang="en-US" sz="2400" b="1" dirty="0" smtClean="0">
                <a:solidFill>
                  <a:srgbClr val="FFFFFF"/>
                </a:solidFill>
              </a:rPr>
              <a:t>(</a:t>
            </a:r>
            <a:r>
              <a:rPr lang="en-US" sz="2400" b="1" dirty="0" err="1" smtClean="0">
                <a:solidFill>
                  <a:srgbClr val="FFFFFF"/>
                </a:solidFill>
              </a:rPr>
              <a:t>Sqrt</a:t>
            </a:r>
            <a:r>
              <a:rPr lang="en-US" sz="2400" b="1" dirty="0" smtClean="0">
                <a:solidFill>
                  <a:srgbClr val="FFFFFF"/>
                </a:solidFill>
              </a:rPr>
              <a:t>)</a:t>
            </a:r>
            <a:endParaRPr lang="en-US" sz="2400" b="1" dirty="0">
              <a:solidFill>
                <a:srgbClr val="FFFFFF"/>
              </a:solidFill>
            </a:endParaRPr>
          </a:p>
        </p:txBody>
      </p:sp>
      <p:sp>
        <p:nvSpPr>
          <p:cNvPr id="95" name="TextBox 94"/>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rgbClr val="FFFFFF"/>
                </a:solidFill>
              </a:rPr>
              <a:t>Simple Units</a:t>
            </a:r>
          </a:p>
          <a:p>
            <a:pPr>
              <a:spcBef>
                <a:spcPts val="0"/>
              </a:spcBef>
            </a:pPr>
            <a:r>
              <a:rPr lang="en-US" sz="2400" b="1" dirty="0" smtClean="0">
                <a:solidFill>
                  <a:srgbClr val="FFFFFF"/>
                </a:solidFill>
              </a:rPr>
              <a:t>(Square)</a:t>
            </a:r>
            <a:endParaRPr lang="en-US" sz="2400" b="1" dirty="0">
              <a:solidFill>
                <a:srgbClr val="FFFFFF"/>
              </a:solidFill>
            </a:endParaRPr>
          </a:p>
        </p:txBody>
      </p:sp>
      <p:sp>
        <p:nvSpPr>
          <p:cNvPr id="46" name="Rectangle 45"/>
          <p:cNvSpPr/>
          <p:nvPr/>
        </p:nvSpPr>
        <p:spPr bwMode="auto">
          <a:xfrm>
            <a:off x="769905" y="1337991"/>
            <a:ext cx="6413635" cy="1920250"/>
          </a:xfrm>
          <a:prstGeom prst="rect">
            <a:avLst/>
          </a:prstGeom>
          <a:solidFill>
            <a:srgbClr val="000000">
              <a:alpha val="65098"/>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xmlns="" val="92479103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classification</a:t>
            </a:r>
            <a:endParaRPr lang="en-US" dirty="0"/>
          </a:p>
        </p:txBody>
      </p:sp>
      <p:pic>
        <p:nvPicPr>
          <p:cNvPr id="96"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97"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98" name="Straight Arrow Connector 97"/>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1" name="Text Box 572"/>
          <p:cNvSpPr txBox="1">
            <a:spLocks noChangeArrowheads="1"/>
          </p:cNvSpPr>
          <p:nvPr/>
        </p:nvSpPr>
        <p:spPr bwMode="auto">
          <a:xfrm>
            <a:off x="2382915" y="3505810"/>
            <a:ext cx="221191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Feature space</a:t>
            </a:r>
            <a:endParaRPr kumimoji="0" lang="en-US" sz="2800" b="0" i="0" u="none" strike="noStrike" kern="0" cap="none" spc="0" normalizeH="0" baseline="0" noProof="0" dirty="0">
              <a:ln>
                <a:noFill/>
              </a:ln>
              <a:solidFill>
                <a:sysClr val="window" lastClr="FFFFFF"/>
              </a:solidFill>
              <a:effectLst/>
              <a:uLnTx/>
              <a:uFillTx/>
            </a:endParaRPr>
          </a:p>
        </p:txBody>
      </p:sp>
      <p:cxnSp>
        <p:nvCxnSpPr>
          <p:cNvPr id="114" name="Straight Arrow Connector 113"/>
          <p:cNvCxnSpPr/>
          <p:nvPr/>
        </p:nvCxnSpPr>
        <p:spPr>
          <a:xfrm rot="5400000" flipH="1" flipV="1">
            <a:off x="1597357" y="5299193"/>
            <a:ext cx="1943101"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15" name="Straight Arrow Connector 114"/>
          <p:cNvCxnSpPr/>
          <p:nvPr/>
        </p:nvCxnSpPr>
        <p:spPr>
          <a:xfrm>
            <a:off x="2455401" y="6195337"/>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16" name="Minus 115"/>
          <p:cNvSpPr/>
          <p:nvPr/>
        </p:nvSpPr>
        <p:spPr>
          <a:xfrm>
            <a:off x="3611875" y="542606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Minus 116"/>
          <p:cNvSpPr/>
          <p:nvPr/>
        </p:nvSpPr>
        <p:spPr>
          <a:xfrm>
            <a:off x="3560301" y="58524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Minus 117"/>
          <p:cNvSpPr/>
          <p:nvPr/>
        </p:nvSpPr>
        <p:spPr>
          <a:xfrm>
            <a:off x="3035800" y="5003605"/>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Minus 118"/>
          <p:cNvSpPr/>
          <p:nvPr/>
        </p:nvSpPr>
        <p:spPr>
          <a:xfrm>
            <a:off x="2836401" y="55095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0" name="Straight Connector 119"/>
          <p:cNvCxnSpPr/>
          <p:nvPr/>
        </p:nvCxnSpPr>
        <p:spPr>
          <a:xfrm>
            <a:off x="2760201" y="4137936"/>
            <a:ext cx="2247900" cy="1866901"/>
          </a:xfrm>
          <a:prstGeom prst="line">
            <a:avLst/>
          </a:prstGeom>
          <a:noFill/>
          <a:ln w="25400" cap="flat" cmpd="sng" algn="ctr">
            <a:solidFill>
              <a:sysClr val="windowText" lastClr="000000"/>
            </a:solidFill>
            <a:prstDash val="dash"/>
          </a:ln>
          <a:effectLst/>
        </p:spPr>
      </p:cxnSp>
      <p:sp>
        <p:nvSpPr>
          <p:cNvPr id="121" name="Plus 120"/>
          <p:cNvSpPr>
            <a:spLocks/>
          </p:cNvSpPr>
          <p:nvPr/>
        </p:nvSpPr>
        <p:spPr>
          <a:xfrm>
            <a:off x="3919115" y="465796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2" name="Plus 121"/>
          <p:cNvSpPr>
            <a:spLocks/>
          </p:cNvSpPr>
          <p:nvPr/>
        </p:nvSpPr>
        <p:spPr>
          <a:xfrm>
            <a:off x="3688685" y="4197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3" name="Plus 122"/>
          <p:cNvSpPr>
            <a:spLocks/>
          </p:cNvSpPr>
          <p:nvPr/>
        </p:nvSpPr>
        <p:spPr>
          <a:xfrm>
            <a:off x="4226355" y="49652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4" name="Plus 123"/>
          <p:cNvSpPr>
            <a:spLocks/>
          </p:cNvSpPr>
          <p:nvPr/>
        </p:nvSpPr>
        <p:spPr>
          <a:xfrm>
            <a:off x="3343040" y="4542745"/>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nvGrpSpPr>
          <p:cNvPr id="3" name="Group 50"/>
          <p:cNvGrpSpPr/>
          <p:nvPr/>
        </p:nvGrpSpPr>
        <p:grpSpPr>
          <a:xfrm>
            <a:off x="5551645" y="3390595"/>
            <a:ext cx="2438400" cy="838200"/>
            <a:chOff x="2743200" y="2785240"/>
            <a:chExt cx="2438400" cy="838200"/>
          </a:xfrm>
        </p:grpSpPr>
        <p:sp>
          <p:nvSpPr>
            <p:cNvPr id="126" name="Plus 125"/>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7"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28" name="Minus 127"/>
            <p:cNvSpPr/>
            <p:nvPr/>
          </p:nvSpPr>
          <p:spPr>
            <a:xfrm>
              <a:off x="2870640" y="327660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30" name="Rectangle 129"/>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31"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
        <p:nvSpPr>
          <p:cNvPr id="132"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135" name="Text Box 572"/>
          <p:cNvSpPr txBox="1">
            <a:spLocks noChangeArrowheads="1"/>
          </p:cNvSpPr>
          <p:nvPr/>
        </p:nvSpPr>
        <p:spPr bwMode="auto">
          <a:xfrm>
            <a:off x="3266230" y="6232565"/>
            <a:ext cx="103261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a:t>
            </a:r>
            <a:endParaRPr kumimoji="0" lang="en-US" sz="2000" b="0" i="0" u="none" strike="noStrike" kern="0" cap="none" spc="0" normalizeH="0" baseline="0" noProof="0" dirty="0">
              <a:ln>
                <a:noFill/>
              </a:ln>
              <a:solidFill>
                <a:sysClr val="window" lastClr="FFFFFF"/>
              </a:solidFill>
              <a:effectLst/>
              <a:uLnTx/>
              <a:uFillTx/>
            </a:endParaRPr>
          </a:p>
        </p:txBody>
      </p:sp>
      <p:sp>
        <p:nvSpPr>
          <p:cNvPr id="136" name="Text Box 572"/>
          <p:cNvSpPr txBox="1">
            <a:spLocks noChangeArrowheads="1"/>
          </p:cNvSpPr>
          <p:nvPr/>
        </p:nvSpPr>
        <p:spPr bwMode="auto">
          <a:xfrm>
            <a:off x="1806840" y="4484237"/>
            <a:ext cx="492400" cy="1531809"/>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“handlebars”</a:t>
            </a:r>
          </a:p>
        </p:txBody>
      </p:sp>
      <p:grpSp>
        <p:nvGrpSpPr>
          <p:cNvPr id="4" name="Group 82"/>
          <p:cNvGrpSpPr/>
          <p:nvPr/>
        </p:nvGrpSpPr>
        <p:grpSpPr>
          <a:xfrm>
            <a:off x="1189518" y="1431940"/>
            <a:ext cx="1730736" cy="1289996"/>
            <a:chOff x="1284767" y="1431938"/>
            <a:chExt cx="1730735" cy="1289996"/>
          </a:xfrm>
        </p:grpSpPr>
        <p:sp>
          <p:nvSpPr>
            <p:cNvPr id="138" name="Rectangle 137"/>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39" name="Rectangle 138"/>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40" name="Rectangle 139"/>
            <p:cNvSpPr/>
            <p:nvPr/>
          </p:nvSpPr>
          <p:spPr>
            <a:xfrm>
              <a:off x="1689499" y="1431938"/>
              <a:ext cx="132600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handlebars</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141" name="Rectangle 140"/>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35" grpId="0"/>
      <p:bldP spid="136"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Convolution Neural Networks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85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85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TextBox 43"/>
          <p:cNvSpPr txBox="1"/>
          <p:nvPr/>
        </p:nvSpPr>
        <p:spPr>
          <a:xfrm>
            <a:off x="481915" y="5118820"/>
            <a:ext cx="934871" cy="461665"/>
          </a:xfrm>
          <a:prstGeom prst="rect">
            <a:avLst/>
          </a:prstGeom>
          <a:noFill/>
        </p:spPr>
        <p:txBody>
          <a:bodyPr wrap="none" rtlCol="0">
            <a:spAutoFit/>
          </a:bodyPr>
          <a:lstStyle/>
          <a:p>
            <a:r>
              <a:rPr lang="en-US" sz="2400" b="1" dirty="0" smtClean="0">
                <a:solidFill>
                  <a:srgbClr val="FFFFFF"/>
                </a:solidFill>
              </a:rPr>
              <a:t>Input</a:t>
            </a:r>
            <a:endParaRPr lang="en-US" sz="2400" b="1" dirty="0">
              <a:solidFill>
                <a:srgbClr val="FFFFFF"/>
              </a:solidFill>
            </a:endParaRPr>
          </a:p>
        </p:txBody>
      </p:sp>
      <p:sp>
        <p:nvSpPr>
          <p:cNvPr id="45" name="TextBox 44"/>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rgbClr val="FFFFFF"/>
                </a:solidFill>
              </a:rPr>
              <a:t>Pooling Units</a:t>
            </a:r>
          </a:p>
          <a:p>
            <a:pPr>
              <a:spcBef>
                <a:spcPts val="0"/>
              </a:spcBef>
            </a:pPr>
            <a:r>
              <a:rPr lang="en-US" sz="2400" b="1" dirty="0" smtClean="0">
                <a:solidFill>
                  <a:srgbClr val="FFFFFF"/>
                </a:solidFill>
              </a:rPr>
              <a:t>(</a:t>
            </a:r>
            <a:r>
              <a:rPr lang="en-US" sz="2400" b="1" dirty="0" err="1" smtClean="0">
                <a:solidFill>
                  <a:srgbClr val="FFFFFF"/>
                </a:solidFill>
              </a:rPr>
              <a:t>Sqrt</a:t>
            </a:r>
            <a:r>
              <a:rPr lang="en-US" sz="2400" b="1" dirty="0" smtClean="0">
                <a:solidFill>
                  <a:srgbClr val="FFFFFF"/>
                </a:solidFill>
              </a:rPr>
              <a:t>)</a:t>
            </a:r>
            <a:endParaRPr lang="en-US" sz="2400" b="1" dirty="0">
              <a:solidFill>
                <a:srgbClr val="FFFFFF"/>
              </a:solidFill>
            </a:endParaRPr>
          </a:p>
        </p:txBody>
      </p:sp>
      <p:sp>
        <p:nvSpPr>
          <p:cNvPr id="46" name="TextBox 45"/>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rgbClr val="FFFFFF"/>
                </a:solidFill>
              </a:rPr>
              <a:t>Simple Units</a:t>
            </a:r>
          </a:p>
          <a:p>
            <a:pPr>
              <a:spcBef>
                <a:spcPts val="0"/>
              </a:spcBef>
            </a:pPr>
            <a:r>
              <a:rPr lang="en-US" sz="2400" b="1" dirty="0" smtClean="0">
                <a:solidFill>
                  <a:srgbClr val="FFFFFF"/>
                </a:solidFill>
              </a:rPr>
              <a:t>(Square)</a:t>
            </a:r>
            <a:endParaRPr lang="en-US" sz="2400" b="1" dirty="0">
              <a:solidFill>
                <a:srgbClr val="FFFFFF"/>
              </a:solidFill>
            </a:endParaRPr>
          </a:p>
        </p:txBody>
      </p:sp>
      <p:sp>
        <p:nvSpPr>
          <p:cNvPr id="47" name="Rectangle 46"/>
          <p:cNvSpPr/>
          <p:nvPr/>
        </p:nvSpPr>
        <p:spPr bwMode="auto">
          <a:xfrm>
            <a:off x="769905" y="1337991"/>
            <a:ext cx="6413635" cy="1920250"/>
          </a:xfrm>
          <a:prstGeom prst="rect">
            <a:avLst/>
          </a:prstGeom>
          <a:solidFill>
            <a:srgbClr val="000000">
              <a:alpha val="65098"/>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48"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pic>
        <p:nvPicPr>
          <p:cNvPr id="49" name="Picture 234"/>
          <p:cNvPicPr>
            <a:picLocks noChangeAspect="1" noChangeArrowheads="1"/>
          </p:cNvPicPr>
          <p:nvPr/>
        </p:nvPicPr>
        <p:blipFill>
          <a:blip r:embed="rId3" cstate="print"/>
          <a:srcRect l="63559" t="5592" r="29677" b="76738"/>
          <a:stretch>
            <a:fillRect/>
          </a:stretch>
        </p:blipFill>
        <p:spPr bwMode="auto">
          <a:xfrm>
            <a:off x="6799490" y="932675"/>
            <a:ext cx="378432" cy="382174"/>
          </a:xfrm>
          <a:prstGeom prst="rect">
            <a:avLst/>
          </a:prstGeom>
          <a:noFill/>
          <a:ln w="9525">
            <a:noFill/>
            <a:miter lim="800000"/>
            <a:headEnd/>
            <a:tailEnd/>
          </a:ln>
          <a:effectLst/>
        </p:spPr>
      </p:pic>
      <p:pic>
        <p:nvPicPr>
          <p:cNvPr id="50" name="Picture 234"/>
          <p:cNvPicPr>
            <a:picLocks noChangeAspect="1" noChangeArrowheads="1"/>
          </p:cNvPicPr>
          <p:nvPr/>
        </p:nvPicPr>
        <p:blipFill>
          <a:blip r:embed="rId3" cstate="print"/>
          <a:srcRect l="63559" t="5592" r="29677" b="76738"/>
          <a:stretch>
            <a:fillRect/>
          </a:stretch>
        </p:blipFill>
        <p:spPr bwMode="auto">
          <a:xfrm>
            <a:off x="7615320" y="932675"/>
            <a:ext cx="378432" cy="382174"/>
          </a:xfrm>
          <a:prstGeom prst="rect">
            <a:avLst/>
          </a:prstGeom>
          <a:noFill/>
          <a:ln w="9525">
            <a:noFill/>
            <a:miter lim="800000"/>
            <a:headEnd/>
            <a:tailEnd/>
          </a:ln>
          <a:effectLst/>
        </p:spPr>
      </p:pic>
      <p:pic>
        <p:nvPicPr>
          <p:cNvPr id="51" name="Picture 234"/>
          <p:cNvPicPr>
            <a:picLocks noChangeAspect="1" noChangeArrowheads="1"/>
          </p:cNvPicPr>
          <p:nvPr/>
        </p:nvPicPr>
        <p:blipFill>
          <a:blip r:embed="rId3" cstate="print"/>
          <a:srcRect l="63559" t="5592" r="29677" b="76738"/>
          <a:stretch>
            <a:fillRect/>
          </a:stretch>
        </p:blipFill>
        <p:spPr bwMode="auto">
          <a:xfrm>
            <a:off x="8005876" y="932675"/>
            <a:ext cx="378432" cy="382174"/>
          </a:xfrm>
          <a:prstGeom prst="rect">
            <a:avLst/>
          </a:prstGeom>
          <a:noFill/>
          <a:ln w="9525">
            <a:noFill/>
            <a:miter lim="800000"/>
            <a:headEnd/>
            <a:tailEnd/>
          </a:ln>
          <a:effectLst/>
        </p:spPr>
      </p:pic>
      <p:pic>
        <p:nvPicPr>
          <p:cNvPr id="52" name="Picture 234"/>
          <p:cNvPicPr>
            <a:picLocks noChangeAspect="1" noChangeArrowheads="1"/>
          </p:cNvPicPr>
          <p:nvPr/>
        </p:nvPicPr>
        <p:blipFill>
          <a:blip r:embed="rId3" cstate="print"/>
          <a:srcRect l="63559" t="5592" r="29677" b="76738"/>
          <a:stretch>
            <a:fillRect/>
          </a:stretch>
        </p:blipFill>
        <p:spPr bwMode="auto">
          <a:xfrm>
            <a:off x="8411192" y="932675"/>
            <a:ext cx="378432" cy="382174"/>
          </a:xfrm>
          <a:prstGeom prst="rect">
            <a:avLst/>
          </a:prstGeom>
          <a:noFill/>
          <a:ln w="9525">
            <a:noFill/>
            <a:miter lim="800000"/>
            <a:headEnd/>
            <a:tailEnd/>
          </a:ln>
          <a:effectLst/>
        </p:spPr>
      </p:pic>
      <p:pic>
        <p:nvPicPr>
          <p:cNvPr id="54" name="Picture 234"/>
          <p:cNvPicPr>
            <a:picLocks noChangeAspect="1" noChangeArrowheads="1"/>
          </p:cNvPicPr>
          <p:nvPr/>
        </p:nvPicPr>
        <p:blipFill>
          <a:blip r:embed="rId3" cstate="print"/>
          <a:srcRect l="63559" t="5592" r="29677" b="76738"/>
          <a:stretch>
            <a:fillRect/>
          </a:stretch>
        </p:blipFill>
        <p:spPr bwMode="auto">
          <a:xfrm>
            <a:off x="7214131" y="932675"/>
            <a:ext cx="378432" cy="382174"/>
          </a:xfrm>
          <a:prstGeom prst="rect">
            <a:avLst/>
          </a:prstGeom>
          <a:noFill/>
          <a:ln w="9525">
            <a:noFill/>
            <a:miter lim="800000"/>
            <a:headEnd/>
            <a:tailEnd/>
          </a:ln>
          <a:effectLst/>
        </p:spPr>
      </p:pic>
      <p:pic>
        <p:nvPicPr>
          <p:cNvPr id="55" name="Picture 234"/>
          <p:cNvPicPr>
            <a:picLocks noChangeAspect="1" noChangeArrowheads="1"/>
          </p:cNvPicPr>
          <p:nvPr/>
        </p:nvPicPr>
        <p:blipFill>
          <a:blip r:embed="rId3" cstate="print"/>
          <a:srcRect l="63559" t="5592" r="29677" b="76738"/>
          <a:stretch>
            <a:fillRect/>
          </a:stretch>
        </p:blipFill>
        <p:spPr bwMode="auto">
          <a:xfrm>
            <a:off x="6799490" y="1335740"/>
            <a:ext cx="378432" cy="382174"/>
          </a:xfrm>
          <a:prstGeom prst="rect">
            <a:avLst/>
          </a:prstGeom>
          <a:noFill/>
          <a:ln w="9525">
            <a:noFill/>
            <a:miter lim="800000"/>
            <a:headEnd/>
            <a:tailEnd/>
          </a:ln>
          <a:effectLst/>
        </p:spPr>
      </p:pic>
      <p:pic>
        <p:nvPicPr>
          <p:cNvPr id="56" name="Picture 234"/>
          <p:cNvPicPr>
            <a:picLocks noChangeAspect="1" noChangeArrowheads="1"/>
          </p:cNvPicPr>
          <p:nvPr/>
        </p:nvPicPr>
        <p:blipFill>
          <a:blip r:embed="rId3" cstate="print"/>
          <a:srcRect l="63559" t="5592" r="29677" b="76738"/>
          <a:stretch>
            <a:fillRect/>
          </a:stretch>
        </p:blipFill>
        <p:spPr bwMode="auto">
          <a:xfrm>
            <a:off x="7615320" y="1335740"/>
            <a:ext cx="378432" cy="382174"/>
          </a:xfrm>
          <a:prstGeom prst="rect">
            <a:avLst/>
          </a:prstGeom>
          <a:noFill/>
          <a:ln w="9525">
            <a:noFill/>
            <a:miter lim="800000"/>
            <a:headEnd/>
            <a:tailEnd/>
          </a:ln>
          <a:effectLst/>
        </p:spPr>
      </p:pic>
      <p:pic>
        <p:nvPicPr>
          <p:cNvPr id="57" name="Picture 234"/>
          <p:cNvPicPr>
            <a:picLocks noChangeAspect="1" noChangeArrowheads="1"/>
          </p:cNvPicPr>
          <p:nvPr/>
        </p:nvPicPr>
        <p:blipFill>
          <a:blip r:embed="rId3" cstate="print"/>
          <a:srcRect l="63559" t="5592" r="29677" b="76738"/>
          <a:stretch>
            <a:fillRect/>
          </a:stretch>
        </p:blipFill>
        <p:spPr bwMode="auto">
          <a:xfrm>
            <a:off x="8005876" y="1335740"/>
            <a:ext cx="378432" cy="382174"/>
          </a:xfrm>
          <a:prstGeom prst="rect">
            <a:avLst/>
          </a:prstGeom>
          <a:noFill/>
          <a:ln w="9525">
            <a:noFill/>
            <a:miter lim="800000"/>
            <a:headEnd/>
            <a:tailEnd/>
          </a:ln>
          <a:effectLst/>
        </p:spPr>
      </p:pic>
      <p:pic>
        <p:nvPicPr>
          <p:cNvPr id="82" name="Picture 234"/>
          <p:cNvPicPr>
            <a:picLocks noChangeAspect="1" noChangeArrowheads="1"/>
          </p:cNvPicPr>
          <p:nvPr/>
        </p:nvPicPr>
        <p:blipFill>
          <a:blip r:embed="rId3" cstate="print"/>
          <a:srcRect l="63559" t="5592" r="29677" b="76738"/>
          <a:stretch>
            <a:fillRect/>
          </a:stretch>
        </p:blipFill>
        <p:spPr bwMode="auto">
          <a:xfrm>
            <a:off x="8411192" y="1335740"/>
            <a:ext cx="378432" cy="382174"/>
          </a:xfrm>
          <a:prstGeom prst="rect">
            <a:avLst/>
          </a:prstGeom>
          <a:noFill/>
          <a:ln w="9525">
            <a:noFill/>
            <a:miter lim="800000"/>
            <a:headEnd/>
            <a:tailEnd/>
          </a:ln>
          <a:effectLst/>
        </p:spPr>
      </p:pic>
      <p:pic>
        <p:nvPicPr>
          <p:cNvPr id="83" name="Picture 234"/>
          <p:cNvPicPr>
            <a:picLocks noChangeAspect="1" noChangeArrowheads="1"/>
          </p:cNvPicPr>
          <p:nvPr/>
        </p:nvPicPr>
        <p:blipFill>
          <a:blip r:embed="rId3" cstate="print"/>
          <a:srcRect l="63559" t="5592" r="29677" b="76738"/>
          <a:stretch>
            <a:fillRect/>
          </a:stretch>
        </p:blipFill>
        <p:spPr bwMode="auto">
          <a:xfrm>
            <a:off x="7214131" y="1335740"/>
            <a:ext cx="378432" cy="382174"/>
          </a:xfrm>
          <a:prstGeom prst="rect">
            <a:avLst/>
          </a:prstGeom>
          <a:noFill/>
          <a:ln w="9525">
            <a:noFill/>
            <a:miter lim="800000"/>
            <a:headEnd/>
            <a:tailEnd/>
          </a:ln>
          <a:effectLst/>
        </p:spPr>
      </p:pic>
      <p:pic>
        <p:nvPicPr>
          <p:cNvPr id="84" name="Picture 234"/>
          <p:cNvPicPr>
            <a:picLocks noChangeAspect="1" noChangeArrowheads="1"/>
          </p:cNvPicPr>
          <p:nvPr/>
        </p:nvPicPr>
        <p:blipFill>
          <a:blip r:embed="rId3" cstate="print"/>
          <a:srcRect l="63559" t="5592" r="29677" b="76738"/>
          <a:stretch>
            <a:fillRect/>
          </a:stretch>
        </p:blipFill>
        <p:spPr bwMode="auto">
          <a:xfrm>
            <a:off x="6799490" y="1758195"/>
            <a:ext cx="378432" cy="382174"/>
          </a:xfrm>
          <a:prstGeom prst="rect">
            <a:avLst/>
          </a:prstGeom>
          <a:noFill/>
          <a:ln w="9525">
            <a:noFill/>
            <a:miter lim="800000"/>
            <a:headEnd/>
            <a:tailEnd/>
          </a:ln>
          <a:effectLst/>
        </p:spPr>
      </p:pic>
      <p:pic>
        <p:nvPicPr>
          <p:cNvPr id="85" name="Picture 234"/>
          <p:cNvPicPr>
            <a:picLocks noChangeAspect="1" noChangeArrowheads="1"/>
          </p:cNvPicPr>
          <p:nvPr/>
        </p:nvPicPr>
        <p:blipFill>
          <a:blip r:embed="rId3" cstate="print"/>
          <a:srcRect l="63559" t="5592" r="29677" b="76738"/>
          <a:stretch>
            <a:fillRect/>
          </a:stretch>
        </p:blipFill>
        <p:spPr bwMode="auto">
          <a:xfrm>
            <a:off x="7615320" y="1758195"/>
            <a:ext cx="378432" cy="382174"/>
          </a:xfrm>
          <a:prstGeom prst="rect">
            <a:avLst/>
          </a:prstGeom>
          <a:noFill/>
          <a:ln w="9525">
            <a:noFill/>
            <a:miter lim="800000"/>
            <a:headEnd/>
            <a:tailEnd/>
          </a:ln>
          <a:effectLst/>
        </p:spPr>
      </p:pic>
      <p:pic>
        <p:nvPicPr>
          <p:cNvPr id="86" name="Picture 234"/>
          <p:cNvPicPr>
            <a:picLocks noChangeAspect="1" noChangeArrowheads="1"/>
          </p:cNvPicPr>
          <p:nvPr/>
        </p:nvPicPr>
        <p:blipFill>
          <a:blip r:embed="rId3" cstate="print"/>
          <a:srcRect l="63559" t="5592" r="29677" b="76738"/>
          <a:stretch>
            <a:fillRect/>
          </a:stretch>
        </p:blipFill>
        <p:spPr bwMode="auto">
          <a:xfrm>
            <a:off x="8005876" y="1758195"/>
            <a:ext cx="378432" cy="382174"/>
          </a:xfrm>
          <a:prstGeom prst="rect">
            <a:avLst/>
          </a:prstGeom>
          <a:noFill/>
          <a:ln w="9525">
            <a:noFill/>
            <a:miter lim="800000"/>
            <a:headEnd/>
            <a:tailEnd/>
          </a:ln>
          <a:effectLst/>
        </p:spPr>
      </p:pic>
      <p:pic>
        <p:nvPicPr>
          <p:cNvPr id="88" name="Picture 234"/>
          <p:cNvPicPr>
            <a:picLocks noChangeAspect="1" noChangeArrowheads="1"/>
          </p:cNvPicPr>
          <p:nvPr/>
        </p:nvPicPr>
        <p:blipFill>
          <a:blip r:embed="rId3" cstate="print"/>
          <a:srcRect l="63559" t="5592" r="29677" b="76738"/>
          <a:stretch>
            <a:fillRect/>
          </a:stretch>
        </p:blipFill>
        <p:spPr bwMode="auto">
          <a:xfrm>
            <a:off x="8411192" y="1758195"/>
            <a:ext cx="378432" cy="382174"/>
          </a:xfrm>
          <a:prstGeom prst="rect">
            <a:avLst/>
          </a:prstGeom>
          <a:noFill/>
          <a:ln w="9525">
            <a:noFill/>
            <a:miter lim="800000"/>
            <a:headEnd/>
            <a:tailEnd/>
          </a:ln>
          <a:effectLst/>
        </p:spPr>
      </p:pic>
      <p:pic>
        <p:nvPicPr>
          <p:cNvPr id="89" name="Picture 234"/>
          <p:cNvPicPr>
            <a:picLocks noChangeAspect="1" noChangeArrowheads="1"/>
          </p:cNvPicPr>
          <p:nvPr/>
        </p:nvPicPr>
        <p:blipFill>
          <a:blip r:embed="rId3" cstate="print"/>
          <a:srcRect l="63559" t="5592" r="29677" b="76738"/>
          <a:stretch>
            <a:fillRect/>
          </a:stretch>
        </p:blipFill>
        <p:spPr bwMode="auto">
          <a:xfrm>
            <a:off x="7214131" y="1758195"/>
            <a:ext cx="378432" cy="382174"/>
          </a:xfrm>
          <a:prstGeom prst="rect">
            <a:avLst/>
          </a:prstGeom>
          <a:noFill/>
          <a:ln w="9525">
            <a:noFill/>
            <a:miter lim="800000"/>
            <a:headEnd/>
            <a:tailEnd/>
          </a:ln>
          <a:effectLst/>
        </p:spPr>
      </p:pic>
      <p:pic>
        <p:nvPicPr>
          <p:cNvPr id="90" name="Picture 234"/>
          <p:cNvPicPr>
            <a:picLocks noChangeAspect="1" noChangeArrowheads="1"/>
          </p:cNvPicPr>
          <p:nvPr/>
        </p:nvPicPr>
        <p:blipFill>
          <a:blip r:embed="rId3" cstate="print"/>
          <a:srcRect l="63559" t="5592" r="29677" b="76738"/>
          <a:stretch>
            <a:fillRect/>
          </a:stretch>
        </p:blipFill>
        <p:spPr bwMode="auto">
          <a:xfrm>
            <a:off x="6795783" y="2148751"/>
            <a:ext cx="378432" cy="382174"/>
          </a:xfrm>
          <a:prstGeom prst="rect">
            <a:avLst/>
          </a:prstGeom>
          <a:noFill/>
          <a:ln w="9525">
            <a:noFill/>
            <a:miter lim="800000"/>
            <a:headEnd/>
            <a:tailEnd/>
          </a:ln>
          <a:effectLst/>
        </p:spPr>
      </p:pic>
      <p:pic>
        <p:nvPicPr>
          <p:cNvPr id="91" name="Picture 234"/>
          <p:cNvPicPr>
            <a:picLocks noChangeAspect="1" noChangeArrowheads="1"/>
          </p:cNvPicPr>
          <p:nvPr/>
        </p:nvPicPr>
        <p:blipFill>
          <a:blip r:embed="rId3" cstate="print"/>
          <a:srcRect l="63559" t="5592" r="29677" b="76738"/>
          <a:stretch>
            <a:fillRect/>
          </a:stretch>
        </p:blipFill>
        <p:spPr bwMode="auto">
          <a:xfrm>
            <a:off x="7611613" y="2148751"/>
            <a:ext cx="378432" cy="382174"/>
          </a:xfrm>
          <a:prstGeom prst="rect">
            <a:avLst/>
          </a:prstGeom>
          <a:noFill/>
          <a:ln w="9525">
            <a:noFill/>
            <a:miter lim="800000"/>
            <a:headEnd/>
            <a:tailEnd/>
          </a:ln>
          <a:effectLst/>
        </p:spPr>
      </p:pic>
      <p:pic>
        <p:nvPicPr>
          <p:cNvPr id="92" name="Picture 234"/>
          <p:cNvPicPr>
            <a:picLocks noChangeAspect="1" noChangeArrowheads="1"/>
          </p:cNvPicPr>
          <p:nvPr/>
        </p:nvPicPr>
        <p:blipFill>
          <a:blip r:embed="rId3" cstate="print"/>
          <a:srcRect l="63559" t="5592" r="29677" b="76738"/>
          <a:stretch>
            <a:fillRect/>
          </a:stretch>
        </p:blipFill>
        <p:spPr bwMode="auto">
          <a:xfrm>
            <a:off x="8002169" y="2148751"/>
            <a:ext cx="378432" cy="382174"/>
          </a:xfrm>
          <a:prstGeom prst="rect">
            <a:avLst/>
          </a:prstGeom>
          <a:noFill/>
          <a:ln w="9525">
            <a:noFill/>
            <a:miter lim="800000"/>
            <a:headEnd/>
            <a:tailEnd/>
          </a:ln>
          <a:effectLst/>
        </p:spPr>
      </p:pic>
      <p:pic>
        <p:nvPicPr>
          <p:cNvPr id="93" name="Picture 234"/>
          <p:cNvPicPr>
            <a:picLocks noChangeAspect="1" noChangeArrowheads="1"/>
          </p:cNvPicPr>
          <p:nvPr/>
        </p:nvPicPr>
        <p:blipFill>
          <a:blip r:embed="rId3" cstate="print"/>
          <a:srcRect l="63559" t="5592" r="29677" b="76738"/>
          <a:stretch>
            <a:fillRect/>
          </a:stretch>
        </p:blipFill>
        <p:spPr bwMode="auto">
          <a:xfrm>
            <a:off x="8407485" y="2148751"/>
            <a:ext cx="378432" cy="382174"/>
          </a:xfrm>
          <a:prstGeom prst="rect">
            <a:avLst/>
          </a:prstGeom>
          <a:noFill/>
          <a:ln w="9525">
            <a:noFill/>
            <a:miter lim="800000"/>
            <a:headEnd/>
            <a:tailEnd/>
          </a:ln>
          <a:effectLst/>
        </p:spPr>
      </p:pic>
      <p:pic>
        <p:nvPicPr>
          <p:cNvPr id="94" name="Picture 234"/>
          <p:cNvPicPr>
            <a:picLocks noChangeAspect="1" noChangeArrowheads="1"/>
          </p:cNvPicPr>
          <p:nvPr/>
        </p:nvPicPr>
        <p:blipFill>
          <a:blip r:embed="rId3" cstate="print"/>
          <a:srcRect l="63559" t="5592" r="29677" b="76738"/>
          <a:stretch>
            <a:fillRect/>
          </a:stretch>
        </p:blipFill>
        <p:spPr bwMode="auto">
          <a:xfrm>
            <a:off x="7210424" y="2148751"/>
            <a:ext cx="378432" cy="382174"/>
          </a:xfrm>
          <a:prstGeom prst="rect">
            <a:avLst/>
          </a:prstGeom>
          <a:noFill/>
          <a:ln w="9525">
            <a:noFill/>
            <a:miter lim="800000"/>
            <a:headEnd/>
            <a:tailEnd/>
          </a:ln>
          <a:effectLst/>
        </p:spPr>
      </p:pic>
      <p:pic>
        <p:nvPicPr>
          <p:cNvPr id="95" name="Picture 234"/>
          <p:cNvPicPr>
            <a:picLocks noChangeAspect="1" noChangeArrowheads="1"/>
          </p:cNvPicPr>
          <p:nvPr/>
        </p:nvPicPr>
        <p:blipFill>
          <a:blip r:embed="rId3" cstate="print"/>
          <a:srcRect l="63559" t="5592" r="29677" b="76738"/>
          <a:stretch>
            <a:fillRect/>
          </a:stretch>
        </p:blipFill>
        <p:spPr bwMode="auto">
          <a:xfrm>
            <a:off x="6799490" y="2566951"/>
            <a:ext cx="378432" cy="382174"/>
          </a:xfrm>
          <a:prstGeom prst="rect">
            <a:avLst/>
          </a:prstGeom>
          <a:noFill/>
          <a:ln w="9525">
            <a:noFill/>
            <a:miter lim="800000"/>
            <a:headEnd/>
            <a:tailEnd/>
          </a:ln>
          <a:effectLst/>
        </p:spPr>
      </p:pic>
      <p:pic>
        <p:nvPicPr>
          <p:cNvPr id="96" name="Picture 234"/>
          <p:cNvPicPr>
            <a:picLocks noChangeAspect="1" noChangeArrowheads="1"/>
          </p:cNvPicPr>
          <p:nvPr/>
        </p:nvPicPr>
        <p:blipFill>
          <a:blip r:embed="rId3" cstate="print"/>
          <a:srcRect l="63559" t="5592" r="29677" b="76738"/>
          <a:stretch>
            <a:fillRect/>
          </a:stretch>
        </p:blipFill>
        <p:spPr bwMode="auto">
          <a:xfrm>
            <a:off x="7615320" y="2566951"/>
            <a:ext cx="378432" cy="382174"/>
          </a:xfrm>
          <a:prstGeom prst="rect">
            <a:avLst/>
          </a:prstGeom>
          <a:noFill/>
          <a:ln w="9525">
            <a:noFill/>
            <a:miter lim="800000"/>
            <a:headEnd/>
            <a:tailEnd/>
          </a:ln>
          <a:effectLst/>
        </p:spPr>
      </p:pic>
      <p:pic>
        <p:nvPicPr>
          <p:cNvPr id="97" name="Picture 234"/>
          <p:cNvPicPr>
            <a:picLocks noChangeAspect="1" noChangeArrowheads="1"/>
          </p:cNvPicPr>
          <p:nvPr/>
        </p:nvPicPr>
        <p:blipFill>
          <a:blip r:embed="rId3" cstate="print"/>
          <a:srcRect l="63559" t="5592" r="29677" b="76738"/>
          <a:stretch>
            <a:fillRect/>
          </a:stretch>
        </p:blipFill>
        <p:spPr bwMode="auto">
          <a:xfrm>
            <a:off x="8005876" y="2566951"/>
            <a:ext cx="378432" cy="382174"/>
          </a:xfrm>
          <a:prstGeom prst="rect">
            <a:avLst/>
          </a:prstGeom>
          <a:noFill/>
          <a:ln w="9525">
            <a:noFill/>
            <a:miter lim="800000"/>
            <a:headEnd/>
            <a:tailEnd/>
          </a:ln>
          <a:effectLst/>
        </p:spPr>
      </p:pic>
      <p:pic>
        <p:nvPicPr>
          <p:cNvPr id="98" name="Picture 234"/>
          <p:cNvPicPr>
            <a:picLocks noChangeAspect="1" noChangeArrowheads="1"/>
          </p:cNvPicPr>
          <p:nvPr/>
        </p:nvPicPr>
        <p:blipFill>
          <a:blip r:embed="rId3" cstate="print"/>
          <a:srcRect l="63559" t="5592" r="29677" b="76738"/>
          <a:stretch>
            <a:fillRect/>
          </a:stretch>
        </p:blipFill>
        <p:spPr bwMode="auto">
          <a:xfrm>
            <a:off x="8411192" y="2566951"/>
            <a:ext cx="378432" cy="382174"/>
          </a:xfrm>
          <a:prstGeom prst="rect">
            <a:avLst/>
          </a:prstGeom>
          <a:noFill/>
          <a:ln w="9525">
            <a:noFill/>
            <a:miter lim="800000"/>
            <a:headEnd/>
            <a:tailEnd/>
          </a:ln>
          <a:effectLst/>
        </p:spPr>
      </p:pic>
      <p:pic>
        <p:nvPicPr>
          <p:cNvPr id="99" name="Picture 234"/>
          <p:cNvPicPr>
            <a:picLocks noChangeAspect="1" noChangeArrowheads="1"/>
          </p:cNvPicPr>
          <p:nvPr/>
        </p:nvPicPr>
        <p:blipFill>
          <a:blip r:embed="rId3" cstate="print"/>
          <a:srcRect l="63559" t="5592" r="29677" b="76738"/>
          <a:stretch>
            <a:fillRect/>
          </a:stretch>
        </p:blipFill>
        <p:spPr bwMode="auto">
          <a:xfrm>
            <a:off x="7214131" y="2566951"/>
            <a:ext cx="378432" cy="382174"/>
          </a:xfrm>
          <a:prstGeom prst="rect">
            <a:avLst/>
          </a:prstGeom>
          <a:noFill/>
          <a:ln w="9525">
            <a:noFill/>
            <a:miter lim="800000"/>
            <a:headEnd/>
            <a:tailEnd/>
          </a:ln>
          <a:effectLst/>
        </p:spPr>
      </p:pic>
    </p:spTree>
    <p:extLst>
      <p:ext uri="{BB962C8B-B14F-4D97-AF65-F5344CB8AC3E}">
        <p14:creationId xmlns:p14="http://schemas.microsoft.com/office/powerpoint/2010/main" xmlns="" val="27594350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Tiled Networks (Partial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40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TextBox 43"/>
          <p:cNvSpPr txBox="1"/>
          <p:nvPr/>
        </p:nvSpPr>
        <p:spPr>
          <a:xfrm>
            <a:off x="481915" y="5118820"/>
            <a:ext cx="934871" cy="461665"/>
          </a:xfrm>
          <a:prstGeom prst="rect">
            <a:avLst/>
          </a:prstGeom>
          <a:noFill/>
        </p:spPr>
        <p:txBody>
          <a:bodyPr wrap="none" rtlCol="0">
            <a:spAutoFit/>
          </a:bodyPr>
          <a:lstStyle/>
          <a:p>
            <a:r>
              <a:rPr lang="en-US" sz="2400" b="1" dirty="0" smtClean="0">
                <a:solidFill>
                  <a:schemeClr val="bg1">
                    <a:lumMod val="75000"/>
                  </a:schemeClr>
                </a:solidFill>
              </a:rPr>
              <a:t>Input</a:t>
            </a:r>
            <a:endParaRPr lang="en-US" sz="2400" b="1" dirty="0">
              <a:solidFill>
                <a:schemeClr val="bg1">
                  <a:lumMod val="75000"/>
                </a:schemeClr>
              </a:solidFill>
            </a:endParaRPr>
          </a:p>
        </p:txBody>
      </p:sp>
      <p:sp>
        <p:nvSpPr>
          <p:cNvPr id="48" name="TextBox 47"/>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Pooling Units</a:t>
            </a:r>
          </a:p>
          <a:p>
            <a:pPr>
              <a:spcBef>
                <a:spcPts val="0"/>
              </a:spcBef>
            </a:pPr>
            <a:r>
              <a:rPr lang="en-US" sz="2400" b="1" dirty="0" smtClean="0">
                <a:solidFill>
                  <a:schemeClr val="bg1">
                    <a:lumMod val="75000"/>
                  </a:schemeClr>
                </a:solidFill>
              </a:rPr>
              <a:t>(</a:t>
            </a:r>
            <a:r>
              <a:rPr lang="en-US" sz="2400" b="1" dirty="0" err="1" smtClean="0">
                <a:solidFill>
                  <a:schemeClr val="bg1">
                    <a:lumMod val="75000"/>
                  </a:schemeClr>
                </a:solidFill>
              </a:rPr>
              <a:t>Sqrt</a:t>
            </a:r>
            <a:r>
              <a:rPr lang="en-US" sz="2400" b="1" dirty="0" smtClean="0">
                <a:solidFill>
                  <a:schemeClr val="bg1">
                    <a:lumMod val="75000"/>
                  </a:schemeClr>
                </a:solidFill>
              </a:rPr>
              <a:t>)</a:t>
            </a:r>
            <a:endParaRPr lang="en-US" sz="2400" b="1" dirty="0">
              <a:solidFill>
                <a:schemeClr val="bg1">
                  <a:lumMod val="75000"/>
                </a:schemeClr>
              </a:solidFill>
            </a:endParaRPr>
          </a:p>
        </p:txBody>
      </p:sp>
      <p:sp>
        <p:nvSpPr>
          <p:cNvPr id="49" name="TextBox 48"/>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Simple Units</a:t>
            </a:r>
          </a:p>
          <a:p>
            <a:pPr>
              <a:spcBef>
                <a:spcPts val="0"/>
              </a:spcBef>
            </a:pPr>
            <a:r>
              <a:rPr lang="en-US" sz="2400" b="1" dirty="0" smtClean="0">
                <a:solidFill>
                  <a:schemeClr val="bg1">
                    <a:lumMod val="75000"/>
                  </a:schemeClr>
                </a:solidFill>
              </a:rPr>
              <a:t>(Square)</a:t>
            </a:r>
            <a:endParaRPr lang="en-US" sz="2400" b="1" dirty="0">
              <a:solidFill>
                <a:schemeClr val="bg1">
                  <a:lumMod val="75000"/>
                </a:schemeClr>
              </a:solidFill>
            </a:endParaRPr>
          </a:p>
        </p:txBody>
      </p:sp>
      <p:sp>
        <p:nvSpPr>
          <p:cNvPr id="52" name="Rectangle 51"/>
          <p:cNvSpPr/>
          <p:nvPr/>
        </p:nvSpPr>
        <p:spPr bwMode="auto">
          <a:xfrm>
            <a:off x="769905" y="1337991"/>
            <a:ext cx="6413635" cy="1920250"/>
          </a:xfrm>
          <a:prstGeom prst="rect">
            <a:avLst/>
          </a:prstGeom>
          <a:solidFill>
            <a:srgbClr val="000000">
              <a:alpha val="65098"/>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3" name="Group 50"/>
          <p:cNvGrpSpPr/>
          <p:nvPr/>
        </p:nvGrpSpPr>
        <p:grpSpPr>
          <a:xfrm>
            <a:off x="1768435" y="2468875"/>
            <a:ext cx="2630602" cy="576880"/>
            <a:chOff x="1768435" y="2468070"/>
            <a:chExt cx="2630602" cy="576880"/>
          </a:xfrm>
        </p:grpSpPr>
        <p:cxnSp>
          <p:nvCxnSpPr>
            <p:cNvPr id="46" name="Straight Connector 45"/>
            <p:cNvCxnSpPr/>
            <p:nvPr/>
          </p:nvCxnSpPr>
          <p:spPr>
            <a:xfrm>
              <a:off x="2583180" y="3044950"/>
              <a:ext cx="1531620" cy="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768435" y="2468070"/>
              <a:ext cx="2630602" cy="461665"/>
            </a:xfrm>
            <a:prstGeom prst="rect">
              <a:avLst/>
            </a:prstGeom>
            <a:noFill/>
          </p:spPr>
          <p:txBody>
            <a:bodyPr wrap="square" rtlCol="0">
              <a:spAutoFit/>
            </a:bodyPr>
            <a:lstStyle/>
            <a:p>
              <a:r>
                <a:rPr lang="en-US" sz="2400" b="1" dirty="0" smtClean="0">
                  <a:solidFill>
                    <a:schemeClr val="bg1"/>
                  </a:solidFill>
                </a:rPr>
                <a:t>Tile Size (</a:t>
              </a:r>
              <a:r>
                <a:rPr lang="en-US" sz="2400" b="1" i="1" dirty="0" smtClean="0">
                  <a:solidFill>
                    <a:schemeClr val="bg1"/>
                  </a:solidFill>
                </a:rPr>
                <a:t>k</a:t>
              </a:r>
              <a:r>
                <a:rPr lang="en-US" sz="2400" b="1" dirty="0" smtClean="0">
                  <a:solidFill>
                    <a:schemeClr val="bg1"/>
                  </a:solidFill>
                </a:rPr>
                <a:t>) = 2</a:t>
              </a:r>
              <a:endParaRPr lang="en-US" sz="2400" b="1" dirty="0">
                <a:solidFill>
                  <a:schemeClr val="bg1"/>
                </a:solidFill>
              </a:endParaRPr>
            </a:p>
          </p:txBody>
        </p:sp>
      </p:grpSp>
      <p:grpSp>
        <p:nvGrpSpPr>
          <p:cNvPr id="85" name="Group 84"/>
          <p:cNvGrpSpPr/>
          <p:nvPr/>
        </p:nvGrpSpPr>
        <p:grpSpPr>
          <a:xfrm>
            <a:off x="6761085" y="894270"/>
            <a:ext cx="2073869" cy="2089674"/>
            <a:chOff x="6761085" y="894270"/>
            <a:chExt cx="2073869" cy="2089674"/>
          </a:xfrm>
        </p:grpSpPr>
        <p:pic>
          <p:nvPicPr>
            <p:cNvPr id="53"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pic>
          <p:nvPicPr>
            <p:cNvPr id="54" name="Picture 234"/>
            <p:cNvPicPr>
              <a:picLocks noChangeAspect="1" noChangeArrowheads="1"/>
            </p:cNvPicPr>
            <p:nvPr/>
          </p:nvPicPr>
          <p:blipFill>
            <a:blip r:embed="rId3" cstate="print"/>
            <a:srcRect l="63409" t="5160" r="22171" b="57552"/>
            <a:stretch>
              <a:fillRect/>
            </a:stretch>
          </p:blipFill>
          <p:spPr bwMode="auto">
            <a:xfrm>
              <a:off x="7605995" y="932675"/>
              <a:ext cx="806505" cy="806505"/>
            </a:xfrm>
            <a:prstGeom prst="rect">
              <a:avLst/>
            </a:prstGeom>
            <a:noFill/>
            <a:ln w="9525">
              <a:noFill/>
              <a:miter lim="800000"/>
              <a:headEnd/>
              <a:tailEnd/>
            </a:ln>
            <a:effectLst/>
          </p:spPr>
        </p:pic>
        <p:pic>
          <p:nvPicPr>
            <p:cNvPr id="55" name="Picture 234"/>
            <p:cNvPicPr>
              <a:picLocks noChangeAspect="1" noChangeArrowheads="1"/>
            </p:cNvPicPr>
            <p:nvPr/>
          </p:nvPicPr>
          <p:blipFill>
            <a:blip r:embed="rId3" cstate="print"/>
            <a:srcRect l="63409" t="5160" r="22171" b="57552"/>
            <a:stretch>
              <a:fillRect/>
            </a:stretch>
          </p:blipFill>
          <p:spPr bwMode="auto">
            <a:xfrm>
              <a:off x="7605995" y="1739180"/>
              <a:ext cx="806505" cy="806505"/>
            </a:xfrm>
            <a:prstGeom prst="rect">
              <a:avLst/>
            </a:prstGeom>
            <a:noFill/>
            <a:ln w="9525">
              <a:noFill/>
              <a:miter lim="800000"/>
              <a:headEnd/>
              <a:tailEnd/>
            </a:ln>
            <a:effectLst/>
          </p:spPr>
        </p:pic>
        <p:pic>
          <p:nvPicPr>
            <p:cNvPr id="56" name="Picture 234"/>
            <p:cNvPicPr>
              <a:picLocks noChangeAspect="1" noChangeArrowheads="1"/>
            </p:cNvPicPr>
            <p:nvPr/>
          </p:nvPicPr>
          <p:blipFill>
            <a:blip r:embed="rId3" cstate="print"/>
            <a:srcRect l="63409" t="5160" r="22171" b="57552"/>
            <a:stretch>
              <a:fillRect/>
            </a:stretch>
          </p:blipFill>
          <p:spPr bwMode="auto">
            <a:xfrm>
              <a:off x="6799490" y="1739180"/>
              <a:ext cx="806505" cy="806505"/>
            </a:xfrm>
            <a:prstGeom prst="rect">
              <a:avLst/>
            </a:prstGeom>
            <a:noFill/>
            <a:ln w="9525">
              <a:noFill/>
              <a:miter lim="800000"/>
              <a:headEnd/>
              <a:tailEnd/>
            </a:ln>
            <a:effectLst/>
          </p:spPr>
        </p:pic>
        <p:pic>
          <p:nvPicPr>
            <p:cNvPr id="57" name="Picture 234"/>
            <p:cNvPicPr>
              <a:picLocks noChangeAspect="1" noChangeArrowheads="1"/>
            </p:cNvPicPr>
            <p:nvPr/>
          </p:nvPicPr>
          <p:blipFill>
            <a:blip r:embed="rId3" cstate="print"/>
            <a:srcRect l="63409" t="5160" r="22171" b="76738"/>
            <a:stretch>
              <a:fillRect/>
            </a:stretch>
          </p:blipFill>
          <p:spPr bwMode="auto">
            <a:xfrm>
              <a:off x="6799490" y="2545685"/>
              <a:ext cx="806505" cy="391537"/>
            </a:xfrm>
            <a:prstGeom prst="rect">
              <a:avLst/>
            </a:prstGeom>
            <a:noFill/>
            <a:ln w="9525">
              <a:noFill/>
              <a:miter lim="800000"/>
              <a:headEnd/>
              <a:tailEnd/>
            </a:ln>
            <a:effectLst/>
          </p:spPr>
        </p:pic>
        <p:pic>
          <p:nvPicPr>
            <p:cNvPr id="82" name="Picture 234"/>
            <p:cNvPicPr>
              <a:picLocks noChangeAspect="1" noChangeArrowheads="1"/>
            </p:cNvPicPr>
            <p:nvPr/>
          </p:nvPicPr>
          <p:blipFill>
            <a:blip r:embed="rId3" cstate="print"/>
            <a:srcRect l="63409" t="5160" r="22171" b="76738"/>
            <a:stretch>
              <a:fillRect/>
            </a:stretch>
          </p:blipFill>
          <p:spPr bwMode="auto">
            <a:xfrm>
              <a:off x="7605995" y="2545685"/>
              <a:ext cx="806505" cy="391532"/>
            </a:xfrm>
            <a:prstGeom prst="rect">
              <a:avLst/>
            </a:prstGeom>
            <a:noFill/>
            <a:ln w="9525">
              <a:noFill/>
              <a:miter lim="800000"/>
              <a:headEnd/>
              <a:tailEnd/>
            </a:ln>
            <a:effectLst/>
          </p:spPr>
        </p:pic>
        <p:pic>
          <p:nvPicPr>
            <p:cNvPr id="83" name="Picture 234"/>
            <p:cNvPicPr>
              <a:picLocks noChangeAspect="1" noChangeArrowheads="1"/>
            </p:cNvPicPr>
            <p:nvPr/>
          </p:nvPicPr>
          <p:blipFill>
            <a:blip r:embed="rId3" cstate="print"/>
            <a:srcRect l="63409" t="5160" r="29677" b="57552"/>
            <a:stretch>
              <a:fillRect/>
            </a:stretch>
          </p:blipFill>
          <p:spPr bwMode="auto">
            <a:xfrm>
              <a:off x="8412500" y="1739180"/>
              <a:ext cx="386692" cy="806505"/>
            </a:xfrm>
            <a:prstGeom prst="rect">
              <a:avLst/>
            </a:prstGeom>
            <a:noFill/>
            <a:ln w="9525">
              <a:noFill/>
              <a:miter lim="800000"/>
              <a:headEnd/>
              <a:tailEnd/>
            </a:ln>
            <a:effectLst/>
          </p:spPr>
        </p:pic>
        <p:pic>
          <p:nvPicPr>
            <p:cNvPr id="84" name="Picture 234"/>
            <p:cNvPicPr>
              <a:picLocks noChangeAspect="1" noChangeArrowheads="1"/>
            </p:cNvPicPr>
            <p:nvPr/>
          </p:nvPicPr>
          <p:blipFill>
            <a:blip r:embed="rId3" cstate="print"/>
            <a:srcRect l="63409" t="5160" r="29677" b="57552"/>
            <a:stretch>
              <a:fillRect/>
            </a:stretch>
          </p:blipFill>
          <p:spPr bwMode="auto">
            <a:xfrm>
              <a:off x="8412500" y="932675"/>
              <a:ext cx="386692" cy="806505"/>
            </a:xfrm>
            <a:prstGeom prst="rect">
              <a:avLst/>
            </a:prstGeom>
            <a:noFill/>
            <a:ln w="9525">
              <a:noFill/>
              <a:miter lim="800000"/>
              <a:headEnd/>
              <a:tailEnd/>
            </a:ln>
            <a:effectLst/>
          </p:spPr>
        </p:pic>
        <p:pic>
          <p:nvPicPr>
            <p:cNvPr id="86" name="Picture 234"/>
            <p:cNvPicPr>
              <a:picLocks noChangeAspect="1" noChangeArrowheads="1"/>
            </p:cNvPicPr>
            <p:nvPr/>
          </p:nvPicPr>
          <p:blipFill>
            <a:blip r:embed="rId3" cstate="print"/>
            <a:srcRect l="63559" t="5592" r="29677" b="76738"/>
            <a:stretch>
              <a:fillRect/>
            </a:stretch>
          </p:blipFill>
          <p:spPr bwMode="auto">
            <a:xfrm>
              <a:off x="8411192" y="2566951"/>
              <a:ext cx="378432" cy="382174"/>
            </a:xfrm>
            <a:prstGeom prst="rect">
              <a:avLst/>
            </a:prstGeom>
            <a:noFill/>
            <a:ln w="9525">
              <a:noFill/>
              <a:miter lim="800000"/>
              <a:headEnd/>
              <a:tailEnd/>
            </a:ln>
            <a:effectLst/>
          </p:spPr>
        </p:pic>
      </p:grpSp>
      <p:sp>
        <p:nvSpPr>
          <p:cNvPr id="88" name="TextBox 87"/>
          <p:cNvSpPr txBox="1"/>
          <p:nvPr/>
        </p:nvSpPr>
        <p:spPr>
          <a:xfrm>
            <a:off x="1269170" y="6002135"/>
            <a:ext cx="7373760" cy="646331"/>
          </a:xfrm>
          <a:prstGeom prst="rect">
            <a:avLst/>
          </a:prstGeom>
          <a:noFill/>
        </p:spPr>
        <p:txBody>
          <a:bodyPr wrap="square" rtlCol="0">
            <a:spAutoFit/>
          </a:bodyPr>
          <a:lstStyle/>
          <a:p>
            <a:pPr algn="l"/>
            <a:r>
              <a:rPr lang="en-US" dirty="0" smtClean="0">
                <a:solidFill>
                  <a:schemeClr val="bg1"/>
                </a:solidFill>
              </a:rPr>
              <a:t>Local pooling can capture complex invariances (not just translation); but total number of parameters is small. </a:t>
            </a:r>
            <a:endParaRPr lang="en-US" dirty="0">
              <a:solidFill>
                <a:schemeClr val="bg1"/>
              </a:solidFill>
            </a:endParaRPr>
          </a:p>
        </p:txBody>
      </p:sp>
    </p:spTree>
    <p:extLst>
      <p:ext uri="{BB962C8B-B14F-4D97-AF65-F5344CB8AC3E}">
        <p14:creationId xmlns:p14="http://schemas.microsoft.com/office/powerpoint/2010/main" xmlns="" val="17774601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Tiled Networks (Partial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40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TextBox 43"/>
          <p:cNvSpPr txBox="1"/>
          <p:nvPr/>
        </p:nvSpPr>
        <p:spPr>
          <a:xfrm>
            <a:off x="481915" y="5118820"/>
            <a:ext cx="934871" cy="461665"/>
          </a:xfrm>
          <a:prstGeom prst="rect">
            <a:avLst/>
          </a:prstGeom>
          <a:noFill/>
        </p:spPr>
        <p:txBody>
          <a:bodyPr wrap="none" rtlCol="0">
            <a:spAutoFit/>
          </a:bodyPr>
          <a:lstStyle/>
          <a:p>
            <a:r>
              <a:rPr lang="en-US" sz="2400" b="1" dirty="0" smtClean="0">
                <a:solidFill>
                  <a:schemeClr val="bg1">
                    <a:lumMod val="75000"/>
                  </a:schemeClr>
                </a:solidFill>
              </a:rPr>
              <a:t>Input</a:t>
            </a:r>
            <a:endParaRPr lang="en-US" sz="2400" b="1" dirty="0">
              <a:solidFill>
                <a:schemeClr val="bg1">
                  <a:lumMod val="75000"/>
                </a:schemeClr>
              </a:solidFill>
            </a:endParaRPr>
          </a:p>
        </p:txBody>
      </p:sp>
      <p:sp>
        <p:nvSpPr>
          <p:cNvPr id="48" name="TextBox 47"/>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Pooling Units</a:t>
            </a:r>
          </a:p>
          <a:p>
            <a:pPr>
              <a:spcBef>
                <a:spcPts val="0"/>
              </a:spcBef>
            </a:pPr>
            <a:r>
              <a:rPr lang="en-US" sz="2400" b="1" dirty="0" smtClean="0">
                <a:solidFill>
                  <a:schemeClr val="bg1">
                    <a:lumMod val="75000"/>
                  </a:schemeClr>
                </a:solidFill>
              </a:rPr>
              <a:t>(</a:t>
            </a:r>
            <a:r>
              <a:rPr lang="en-US" sz="2400" b="1" dirty="0" err="1" smtClean="0">
                <a:solidFill>
                  <a:schemeClr val="bg1">
                    <a:lumMod val="75000"/>
                  </a:schemeClr>
                </a:solidFill>
              </a:rPr>
              <a:t>Sqrt</a:t>
            </a:r>
            <a:r>
              <a:rPr lang="en-US" sz="2400" b="1" dirty="0" smtClean="0">
                <a:solidFill>
                  <a:schemeClr val="bg1">
                    <a:lumMod val="75000"/>
                  </a:schemeClr>
                </a:solidFill>
              </a:rPr>
              <a:t>)</a:t>
            </a:r>
            <a:endParaRPr lang="en-US" sz="2400" b="1" dirty="0">
              <a:solidFill>
                <a:schemeClr val="bg1">
                  <a:lumMod val="75000"/>
                </a:schemeClr>
              </a:solidFill>
            </a:endParaRPr>
          </a:p>
        </p:txBody>
      </p:sp>
      <p:sp>
        <p:nvSpPr>
          <p:cNvPr id="49" name="TextBox 48"/>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Simple Units</a:t>
            </a:r>
          </a:p>
          <a:p>
            <a:pPr>
              <a:spcBef>
                <a:spcPts val="0"/>
              </a:spcBef>
            </a:pPr>
            <a:r>
              <a:rPr lang="en-US" sz="2400" b="1" dirty="0" smtClean="0">
                <a:solidFill>
                  <a:schemeClr val="bg1">
                    <a:lumMod val="75000"/>
                  </a:schemeClr>
                </a:solidFill>
              </a:rPr>
              <a:t>(Square)</a:t>
            </a:r>
            <a:endParaRPr lang="en-US" sz="2400" b="1" dirty="0">
              <a:solidFill>
                <a:schemeClr val="bg1">
                  <a:lumMod val="75000"/>
                </a:schemeClr>
              </a:solidFill>
            </a:endParaRPr>
          </a:p>
        </p:txBody>
      </p:sp>
      <p:grpSp>
        <p:nvGrpSpPr>
          <p:cNvPr id="3" name="Group 50"/>
          <p:cNvGrpSpPr/>
          <p:nvPr/>
        </p:nvGrpSpPr>
        <p:grpSpPr>
          <a:xfrm>
            <a:off x="1768435" y="2468875"/>
            <a:ext cx="2630602" cy="576880"/>
            <a:chOff x="1768435" y="2468070"/>
            <a:chExt cx="2630602" cy="576880"/>
          </a:xfrm>
        </p:grpSpPr>
        <p:cxnSp>
          <p:nvCxnSpPr>
            <p:cNvPr id="46" name="Straight Connector 45"/>
            <p:cNvCxnSpPr/>
            <p:nvPr/>
          </p:nvCxnSpPr>
          <p:spPr>
            <a:xfrm>
              <a:off x="2583180" y="3044950"/>
              <a:ext cx="1531620" cy="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768435" y="2468070"/>
              <a:ext cx="2630602" cy="461665"/>
            </a:xfrm>
            <a:prstGeom prst="rect">
              <a:avLst/>
            </a:prstGeom>
            <a:noFill/>
          </p:spPr>
          <p:txBody>
            <a:bodyPr wrap="square" rtlCol="0">
              <a:spAutoFit/>
            </a:bodyPr>
            <a:lstStyle/>
            <a:p>
              <a:r>
                <a:rPr lang="en-US" sz="2400" b="1" dirty="0" smtClean="0">
                  <a:solidFill>
                    <a:schemeClr val="bg1"/>
                  </a:solidFill>
                </a:rPr>
                <a:t>Tile Size (</a:t>
              </a:r>
              <a:r>
                <a:rPr lang="en-US" sz="2400" b="1" i="1" dirty="0" smtClean="0">
                  <a:solidFill>
                    <a:schemeClr val="bg1"/>
                  </a:solidFill>
                </a:rPr>
                <a:t>k</a:t>
              </a:r>
              <a:r>
                <a:rPr lang="en-US" sz="2400" b="1" dirty="0" smtClean="0">
                  <a:solidFill>
                    <a:schemeClr val="bg1"/>
                  </a:solidFill>
                </a:rPr>
                <a:t>) = 2</a:t>
              </a:r>
              <a:endParaRPr lang="en-US" sz="2400" b="1" dirty="0">
                <a:solidFill>
                  <a:schemeClr val="bg1"/>
                </a:solidFill>
              </a:endParaRPr>
            </a:p>
          </p:txBody>
        </p:sp>
      </p:grpSp>
      <p:grpSp>
        <p:nvGrpSpPr>
          <p:cNvPr id="50" name="Group 49"/>
          <p:cNvGrpSpPr/>
          <p:nvPr/>
        </p:nvGrpSpPr>
        <p:grpSpPr>
          <a:xfrm>
            <a:off x="6761085" y="894270"/>
            <a:ext cx="2073869" cy="2089674"/>
            <a:chOff x="6761085" y="894270"/>
            <a:chExt cx="2073869" cy="2089674"/>
          </a:xfrm>
        </p:grpSpPr>
        <p:pic>
          <p:nvPicPr>
            <p:cNvPr id="51" name="Picture 234"/>
            <p:cNvPicPr>
              <a:picLocks noChangeAspect="1" noChangeArrowheads="1"/>
            </p:cNvPicPr>
            <p:nvPr/>
          </p:nvPicPr>
          <p:blipFill>
            <a:blip r:embed="rId3" cstate="print"/>
            <a:srcRect l="62722" t="3384" r="197"/>
            <a:stretch>
              <a:fillRect/>
            </a:stretch>
          </p:blipFill>
          <p:spPr bwMode="auto">
            <a:xfrm>
              <a:off x="6761085" y="894270"/>
              <a:ext cx="2073869" cy="2089674"/>
            </a:xfrm>
            <a:prstGeom prst="rect">
              <a:avLst/>
            </a:prstGeom>
            <a:noFill/>
            <a:ln w="9525">
              <a:noFill/>
              <a:miter lim="800000"/>
              <a:headEnd/>
              <a:tailEnd/>
            </a:ln>
            <a:effectLst/>
          </p:spPr>
        </p:pic>
        <p:pic>
          <p:nvPicPr>
            <p:cNvPr id="52" name="Picture 234"/>
            <p:cNvPicPr>
              <a:picLocks noChangeAspect="1" noChangeArrowheads="1"/>
            </p:cNvPicPr>
            <p:nvPr/>
          </p:nvPicPr>
          <p:blipFill>
            <a:blip r:embed="rId3" cstate="print"/>
            <a:srcRect l="63409" t="5160" r="22171" b="57552"/>
            <a:stretch>
              <a:fillRect/>
            </a:stretch>
          </p:blipFill>
          <p:spPr bwMode="auto">
            <a:xfrm>
              <a:off x="7605995" y="932675"/>
              <a:ext cx="806505" cy="806505"/>
            </a:xfrm>
            <a:prstGeom prst="rect">
              <a:avLst/>
            </a:prstGeom>
            <a:noFill/>
            <a:ln w="9525">
              <a:noFill/>
              <a:miter lim="800000"/>
              <a:headEnd/>
              <a:tailEnd/>
            </a:ln>
            <a:effectLst/>
          </p:spPr>
        </p:pic>
        <p:pic>
          <p:nvPicPr>
            <p:cNvPr id="53" name="Picture 234"/>
            <p:cNvPicPr>
              <a:picLocks noChangeAspect="1" noChangeArrowheads="1"/>
            </p:cNvPicPr>
            <p:nvPr/>
          </p:nvPicPr>
          <p:blipFill>
            <a:blip r:embed="rId3" cstate="print"/>
            <a:srcRect l="63409" t="5160" r="22171" b="57552"/>
            <a:stretch>
              <a:fillRect/>
            </a:stretch>
          </p:blipFill>
          <p:spPr bwMode="auto">
            <a:xfrm>
              <a:off x="7605995" y="1739180"/>
              <a:ext cx="806505" cy="806505"/>
            </a:xfrm>
            <a:prstGeom prst="rect">
              <a:avLst/>
            </a:prstGeom>
            <a:noFill/>
            <a:ln w="9525">
              <a:noFill/>
              <a:miter lim="800000"/>
              <a:headEnd/>
              <a:tailEnd/>
            </a:ln>
            <a:effectLst/>
          </p:spPr>
        </p:pic>
        <p:pic>
          <p:nvPicPr>
            <p:cNvPr id="54" name="Picture 234"/>
            <p:cNvPicPr>
              <a:picLocks noChangeAspect="1" noChangeArrowheads="1"/>
            </p:cNvPicPr>
            <p:nvPr/>
          </p:nvPicPr>
          <p:blipFill>
            <a:blip r:embed="rId3" cstate="print"/>
            <a:srcRect l="63409" t="5160" r="22171" b="57552"/>
            <a:stretch>
              <a:fillRect/>
            </a:stretch>
          </p:blipFill>
          <p:spPr bwMode="auto">
            <a:xfrm>
              <a:off x="6799490" y="1739180"/>
              <a:ext cx="806505" cy="806505"/>
            </a:xfrm>
            <a:prstGeom prst="rect">
              <a:avLst/>
            </a:prstGeom>
            <a:noFill/>
            <a:ln w="9525">
              <a:noFill/>
              <a:miter lim="800000"/>
              <a:headEnd/>
              <a:tailEnd/>
            </a:ln>
            <a:effectLst/>
          </p:spPr>
        </p:pic>
        <p:pic>
          <p:nvPicPr>
            <p:cNvPr id="55" name="Picture 234"/>
            <p:cNvPicPr>
              <a:picLocks noChangeAspect="1" noChangeArrowheads="1"/>
            </p:cNvPicPr>
            <p:nvPr/>
          </p:nvPicPr>
          <p:blipFill>
            <a:blip r:embed="rId3" cstate="print"/>
            <a:srcRect l="63409" t="5160" r="22171" b="76738"/>
            <a:stretch>
              <a:fillRect/>
            </a:stretch>
          </p:blipFill>
          <p:spPr bwMode="auto">
            <a:xfrm>
              <a:off x="6799490" y="2545685"/>
              <a:ext cx="806505" cy="391537"/>
            </a:xfrm>
            <a:prstGeom prst="rect">
              <a:avLst/>
            </a:prstGeom>
            <a:noFill/>
            <a:ln w="9525">
              <a:noFill/>
              <a:miter lim="800000"/>
              <a:headEnd/>
              <a:tailEnd/>
            </a:ln>
            <a:effectLst/>
          </p:spPr>
        </p:pic>
        <p:pic>
          <p:nvPicPr>
            <p:cNvPr id="56" name="Picture 234"/>
            <p:cNvPicPr>
              <a:picLocks noChangeAspect="1" noChangeArrowheads="1"/>
            </p:cNvPicPr>
            <p:nvPr/>
          </p:nvPicPr>
          <p:blipFill>
            <a:blip r:embed="rId3" cstate="print"/>
            <a:srcRect l="63409" t="5160" r="22171" b="76738"/>
            <a:stretch>
              <a:fillRect/>
            </a:stretch>
          </p:blipFill>
          <p:spPr bwMode="auto">
            <a:xfrm>
              <a:off x="7605995" y="2545685"/>
              <a:ext cx="806505" cy="391532"/>
            </a:xfrm>
            <a:prstGeom prst="rect">
              <a:avLst/>
            </a:prstGeom>
            <a:noFill/>
            <a:ln w="9525">
              <a:noFill/>
              <a:miter lim="800000"/>
              <a:headEnd/>
              <a:tailEnd/>
            </a:ln>
            <a:effectLst/>
          </p:spPr>
        </p:pic>
        <p:pic>
          <p:nvPicPr>
            <p:cNvPr id="57" name="Picture 234"/>
            <p:cNvPicPr>
              <a:picLocks noChangeAspect="1" noChangeArrowheads="1"/>
            </p:cNvPicPr>
            <p:nvPr/>
          </p:nvPicPr>
          <p:blipFill>
            <a:blip r:embed="rId3" cstate="print"/>
            <a:srcRect l="63409" t="5160" r="29677" b="57552"/>
            <a:stretch>
              <a:fillRect/>
            </a:stretch>
          </p:blipFill>
          <p:spPr bwMode="auto">
            <a:xfrm>
              <a:off x="8412500" y="1739180"/>
              <a:ext cx="386692" cy="806505"/>
            </a:xfrm>
            <a:prstGeom prst="rect">
              <a:avLst/>
            </a:prstGeom>
            <a:noFill/>
            <a:ln w="9525">
              <a:noFill/>
              <a:miter lim="800000"/>
              <a:headEnd/>
              <a:tailEnd/>
            </a:ln>
            <a:effectLst/>
          </p:spPr>
        </p:pic>
        <p:pic>
          <p:nvPicPr>
            <p:cNvPr id="82" name="Picture 234"/>
            <p:cNvPicPr>
              <a:picLocks noChangeAspect="1" noChangeArrowheads="1"/>
            </p:cNvPicPr>
            <p:nvPr/>
          </p:nvPicPr>
          <p:blipFill>
            <a:blip r:embed="rId3" cstate="print"/>
            <a:srcRect l="63409" t="5160" r="29677" b="57552"/>
            <a:stretch>
              <a:fillRect/>
            </a:stretch>
          </p:blipFill>
          <p:spPr bwMode="auto">
            <a:xfrm>
              <a:off x="8412500" y="932675"/>
              <a:ext cx="386692" cy="806505"/>
            </a:xfrm>
            <a:prstGeom prst="rect">
              <a:avLst/>
            </a:prstGeom>
            <a:noFill/>
            <a:ln w="9525">
              <a:noFill/>
              <a:miter lim="800000"/>
              <a:headEnd/>
              <a:tailEnd/>
            </a:ln>
            <a:effectLst/>
          </p:spPr>
        </p:pic>
        <p:pic>
          <p:nvPicPr>
            <p:cNvPr id="83" name="Picture 234"/>
            <p:cNvPicPr>
              <a:picLocks noChangeAspect="1" noChangeArrowheads="1"/>
            </p:cNvPicPr>
            <p:nvPr/>
          </p:nvPicPr>
          <p:blipFill>
            <a:blip r:embed="rId3" cstate="print"/>
            <a:srcRect l="63559" t="5592" r="29677" b="76738"/>
            <a:stretch>
              <a:fillRect/>
            </a:stretch>
          </p:blipFill>
          <p:spPr bwMode="auto">
            <a:xfrm>
              <a:off x="8411192" y="2566951"/>
              <a:ext cx="378432" cy="382174"/>
            </a:xfrm>
            <a:prstGeom prst="rect">
              <a:avLst/>
            </a:prstGeom>
            <a:noFill/>
            <a:ln w="9525">
              <a:noFill/>
              <a:miter lim="800000"/>
              <a:headEnd/>
              <a:tailEnd/>
            </a:ln>
            <a:effectLst/>
          </p:spPr>
        </p:pic>
      </p:grpSp>
    </p:spTree>
    <p:extLst>
      <p:ext uri="{BB962C8B-B14F-4D97-AF65-F5344CB8AC3E}">
        <p14:creationId xmlns:p14="http://schemas.microsoft.com/office/powerpoint/2010/main" xmlns="" val="17774601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Tiled Networks (Partial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40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Oval 23"/>
          <p:cNvSpPr>
            <a:spLocks noChangeArrowheads="1"/>
          </p:cNvSpPr>
          <p:nvPr/>
        </p:nvSpPr>
        <p:spPr bwMode="auto">
          <a:xfrm>
            <a:off x="36576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Oval 23"/>
          <p:cNvSpPr>
            <a:spLocks noChangeArrowheads="1"/>
          </p:cNvSpPr>
          <p:nvPr/>
        </p:nvSpPr>
        <p:spPr bwMode="auto">
          <a:xfrm>
            <a:off x="45720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Oval 23"/>
          <p:cNvSpPr>
            <a:spLocks noChangeArrowheads="1"/>
          </p:cNvSpPr>
          <p:nvPr/>
        </p:nvSpPr>
        <p:spPr bwMode="auto">
          <a:xfrm>
            <a:off x="54102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Oval 28" descr="Large grid"/>
          <p:cNvSpPr>
            <a:spLocks noChangeArrowheads="1"/>
          </p:cNvSpPr>
          <p:nvPr/>
        </p:nvSpPr>
        <p:spPr bwMode="auto">
          <a:xfrm>
            <a:off x="3657600" y="3415600"/>
            <a:ext cx="640080" cy="640080"/>
          </a:xfrm>
          <a:prstGeom prst="ellipse">
            <a:avLst/>
          </a:prstGeom>
          <a:pattFill prst="divot">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Oval 29" descr="Solid diamond"/>
          <p:cNvSpPr>
            <a:spLocks noChangeArrowheads="1"/>
          </p:cNvSpPr>
          <p:nvPr/>
        </p:nvSpPr>
        <p:spPr bwMode="auto">
          <a:xfrm>
            <a:off x="2728911"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Oval 36" descr="Wide downward diagonal"/>
          <p:cNvSpPr>
            <a:spLocks noChangeArrowheads="1"/>
          </p:cNvSpPr>
          <p:nvPr/>
        </p:nvSpPr>
        <p:spPr bwMode="auto">
          <a:xfrm>
            <a:off x="4603751"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Oval 40" descr="20%"/>
          <p:cNvSpPr>
            <a:spLocks noChangeArrowheads="1"/>
          </p:cNvSpPr>
          <p:nvPr/>
        </p:nvSpPr>
        <p:spPr bwMode="auto">
          <a:xfrm>
            <a:off x="5484812" y="3415600"/>
            <a:ext cx="640080" cy="640080"/>
          </a:xfrm>
          <a:prstGeom prst="ellipse">
            <a:avLst/>
          </a:prstGeom>
          <a:pattFill prst="divot">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Oval 44" descr="Diagonal brick"/>
          <p:cNvSpPr>
            <a:spLocks noChangeArrowheads="1"/>
          </p:cNvSpPr>
          <p:nvPr/>
        </p:nvSpPr>
        <p:spPr bwMode="auto">
          <a:xfrm>
            <a:off x="6397752"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Oval 23"/>
          <p:cNvSpPr>
            <a:spLocks noChangeArrowheads="1"/>
          </p:cNvSpPr>
          <p:nvPr/>
        </p:nvSpPr>
        <p:spPr bwMode="auto">
          <a:xfrm>
            <a:off x="38100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Oval 23"/>
          <p:cNvSpPr>
            <a:spLocks noChangeArrowheads="1"/>
          </p:cNvSpPr>
          <p:nvPr/>
        </p:nvSpPr>
        <p:spPr bwMode="auto">
          <a:xfrm>
            <a:off x="47244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Oval 23"/>
          <p:cNvSpPr>
            <a:spLocks noChangeArrowheads="1"/>
          </p:cNvSpPr>
          <p:nvPr/>
        </p:nvSpPr>
        <p:spPr bwMode="auto">
          <a:xfrm>
            <a:off x="55626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Oval 28" descr="Large grid"/>
          <p:cNvSpPr>
            <a:spLocks noChangeArrowheads="1"/>
          </p:cNvSpPr>
          <p:nvPr/>
        </p:nvSpPr>
        <p:spPr bwMode="auto">
          <a:xfrm>
            <a:off x="3810000" y="3568000"/>
            <a:ext cx="640080" cy="640080"/>
          </a:xfrm>
          <a:prstGeom prst="ellipse">
            <a:avLst/>
          </a:prstGeom>
          <a:pattFill prst="divot">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Oval 29" descr="Solid diamond"/>
          <p:cNvSpPr>
            <a:spLocks noChangeArrowheads="1"/>
          </p:cNvSpPr>
          <p:nvPr/>
        </p:nvSpPr>
        <p:spPr bwMode="auto">
          <a:xfrm>
            <a:off x="2881311"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Oval 36" descr="Wide downward diagonal"/>
          <p:cNvSpPr>
            <a:spLocks noChangeArrowheads="1"/>
          </p:cNvSpPr>
          <p:nvPr/>
        </p:nvSpPr>
        <p:spPr bwMode="auto">
          <a:xfrm>
            <a:off x="4756151"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Oval 40" descr="20%"/>
          <p:cNvSpPr>
            <a:spLocks noChangeArrowheads="1"/>
          </p:cNvSpPr>
          <p:nvPr/>
        </p:nvSpPr>
        <p:spPr bwMode="auto">
          <a:xfrm>
            <a:off x="5637212" y="3568000"/>
            <a:ext cx="640080" cy="640080"/>
          </a:xfrm>
          <a:prstGeom prst="ellipse">
            <a:avLst/>
          </a:prstGeom>
          <a:pattFill prst="divot">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Oval 44" descr="Diagonal brick"/>
          <p:cNvSpPr>
            <a:spLocks noChangeArrowheads="1"/>
          </p:cNvSpPr>
          <p:nvPr/>
        </p:nvSpPr>
        <p:spPr bwMode="auto">
          <a:xfrm>
            <a:off x="6550152"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9" name="Straight Connector 88"/>
          <p:cNvCxnSpPr/>
          <p:nvPr/>
        </p:nvCxnSpPr>
        <p:spPr>
          <a:xfrm rot="16200000" flipH="1">
            <a:off x="6896100" y="3314700"/>
            <a:ext cx="762000" cy="53340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7239000" y="2689531"/>
            <a:ext cx="1714500" cy="1200329"/>
          </a:xfrm>
          <a:prstGeom prst="rect">
            <a:avLst/>
          </a:prstGeom>
          <a:noFill/>
        </p:spPr>
        <p:txBody>
          <a:bodyPr wrap="square" rtlCol="0">
            <a:spAutoFit/>
          </a:bodyPr>
          <a:lstStyle/>
          <a:p>
            <a:pPr>
              <a:spcBef>
                <a:spcPts val="0"/>
              </a:spcBef>
            </a:pPr>
            <a:r>
              <a:rPr lang="en-US" sz="2400" b="1" dirty="0" smtClean="0">
                <a:solidFill>
                  <a:schemeClr val="bg1"/>
                </a:solidFill>
              </a:rPr>
              <a:t>Number  of Maps (</a:t>
            </a:r>
            <a:r>
              <a:rPr lang="en-US" sz="2400" b="1" i="1" dirty="0" smtClean="0">
                <a:solidFill>
                  <a:schemeClr val="bg1"/>
                </a:solidFill>
              </a:rPr>
              <a:t>l</a:t>
            </a:r>
            <a:r>
              <a:rPr lang="en-US" sz="2400" b="1" dirty="0" smtClean="0">
                <a:solidFill>
                  <a:schemeClr val="bg1"/>
                </a:solidFill>
              </a:rPr>
              <a:t>) </a:t>
            </a:r>
          </a:p>
          <a:p>
            <a:pPr>
              <a:spcBef>
                <a:spcPts val="0"/>
              </a:spcBef>
            </a:pPr>
            <a:r>
              <a:rPr lang="en-US" sz="2400" b="1" dirty="0" smtClean="0">
                <a:solidFill>
                  <a:schemeClr val="bg1"/>
                </a:solidFill>
              </a:rPr>
              <a:t>= 3</a:t>
            </a:r>
            <a:endParaRPr lang="en-US" sz="2400" b="1" dirty="0">
              <a:solidFill>
                <a:schemeClr val="bg1"/>
              </a:solidFill>
            </a:endParaRPr>
          </a:p>
        </p:txBody>
      </p:sp>
      <p:sp>
        <p:nvSpPr>
          <p:cNvPr id="96" name="TextBox 95"/>
          <p:cNvSpPr txBox="1"/>
          <p:nvPr/>
        </p:nvSpPr>
        <p:spPr>
          <a:xfrm>
            <a:off x="481915" y="5118820"/>
            <a:ext cx="934871" cy="461665"/>
          </a:xfrm>
          <a:prstGeom prst="rect">
            <a:avLst/>
          </a:prstGeom>
          <a:noFill/>
        </p:spPr>
        <p:txBody>
          <a:bodyPr wrap="none" rtlCol="0">
            <a:spAutoFit/>
          </a:bodyPr>
          <a:lstStyle/>
          <a:p>
            <a:r>
              <a:rPr lang="en-US" sz="2400" b="1" dirty="0" smtClean="0">
                <a:solidFill>
                  <a:schemeClr val="bg1">
                    <a:lumMod val="75000"/>
                  </a:schemeClr>
                </a:solidFill>
              </a:rPr>
              <a:t>Input</a:t>
            </a:r>
            <a:endParaRPr lang="en-US" sz="2400" b="1" dirty="0">
              <a:solidFill>
                <a:schemeClr val="bg1">
                  <a:lumMod val="75000"/>
                </a:schemeClr>
              </a:solidFill>
            </a:endParaRPr>
          </a:p>
        </p:txBody>
      </p:sp>
      <p:sp>
        <p:nvSpPr>
          <p:cNvPr id="97" name="TextBox 96"/>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Pooling Units</a:t>
            </a:r>
          </a:p>
          <a:p>
            <a:pPr>
              <a:spcBef>
                <a:spcPts val="0"/>
              </a:spcBef>
            </a:pPr>
            <a:r>
              <a:rPr lang="en-US" sz="2400" b="1" dirty="0" smtClean="0">
                <a:solidFill>
                  <a:schemeClr val="bg1">
                    <a:lumMod val="75000"/>
                  </a:schemeClr>
                </a:solidFill>
              </a:rPr>
              <a:t>(</a:t>
            </a:r>
            <a:r>
              <a:rPr lang="en-US" sz="2400" b="1" dirty="0" err="1" smtClean="0">
                <a:solidFill>
                  <a:schemeClr val="bg1">
                    <a:lumMod val="75000"/>
                  </a:schemeClr>
                </a:solidFill>
              </a:rPr>
              <a:t>Sqrt</a:t>
            </a:r>
            <a:r>
              <a:rPr lang="en-US" sz="2400" b="1" dirty="0" smtClean="0">
                <a:solidFill>
                  <a:schemeClr val="bg1">
                    <a:lumMod val="75000"/>
                  </a:schemeClr>
                </a:solidFill>
              </a:rPr>
              <a:t>)</a:t>
            </a:r>
            <a:endParaRPr lang="en-US" sz="2400" b="1" dirty="0">
              <a:solidFill>
                <a:schemeClr val="bg1">
                  <a:lumMod val="75000"/>
                </a:schemeClr>
              </a:solidFill>
            </a:endParaRPr>
          </a:p>
        </p:txBody>
      </p:sp>
      <p:sp>
        <p:nvSpPr>
          <p:cNvPr id="98" name="TextBox 97"/>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Simple Units</a:t>
            </a:r>
          </a:p>
          <a:p>
            <a:pPr>
              <a:spcBef>
                <a:spcPts val="0"/>
              </a:spcBef>
            </a:pPr>
            <a:r>
              <a:rPr lang="en-US" sz="2400" b="1" dirty="0" smtClean="0">
                <a:solidFill>
                  <a:schemeClr val="bg1">
                    <a:lumMod val="75000"/>
                  </a:schemeClr>
                </a:solidFill>
              </a:rPr>
              <a:t>(Square)</a:t>
            </a:r>
            <a:endParaRPr lang="en-US" sz="2400" b="1" dirty="0">
              <a:solidFill>
                <a:schemeClr val="bg1">
                  <a:lumMod val="75000"/>
                </a:schemeClr>
              </a:solidFill>
            </a:endParaRPr>
          </a:p>
        </p:txBody>
      </p:sp>
      <p:grpSp>
        <p:nvGrpSpPr>
          <p:cNvPr id="3" name="Group 93"/>
          <p:cNvGrpSpPr/>
          <p:nvPr/>
        </p:nvGrpSpPr>
        <p:grpSpPr>
          <a:xfrm>
            <a:off x="1768435" y="2468875"/>
            <a:ext cx="2630602" cy="576880"/>
            <a:chOff x="1768435" y="2468070"/>
            <a:chExt cx="2630602" cy="576880"/>
          </a:xfrm>
        </p:grpSpPr>
        <p:cxnSp>
          <p:nvCxnSpPr>
            <p:cNvPr id="95" name="Straight Connector 94"/>
            <p:cNvCxnSpPr/>
            <p:nvPr/>
          </p:nvCxnSpPr>
          <p:spPr>
            <a:xfrm>
              <a:off x="2583180" y="3044950"/>
              <a:ext cx="1531620" cy="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768435" y="2468070"/>
              <a:ext cx="2630602" cy="461665"/>
            </a:xfrm>
            <a:prstGeom prst="rect">
              <a:avLst/>
            </a:prstGeom>
            <a:noFill/>
          </p:spPr>
          <p:txBody>
            <a:bodyPr wrap="square" rtlCol="0">
              <a:spAutoFit/>
            </a:bodyPr>
            <a:lstStyle/>
            <a:p>
              <a:r>
                <a:rPr lang="en-US" sz="2400" b="1" dirty="0" smtClean="0">
                  <a:solidFill>
                    <a:schemeClr val="bg1"/>
                  </a:solidFill>
                </a:rPr>
                <a:t>Tile Size (</a:t>
              </a:r>
              <a:r>
                <a:rPr lang="en-US" sz="2400" b="1" i="1" dirty="0" smtClean="0">
                  <a:solidFill>
                    <a:schemeClr val="bg1"/>
                  </a:solidFill>
                </a:rPr>
                <a:t>k</a:t>
              </a:r>
              <a:r>
                <a:rPr lang="en-US" sz="2400" b="1" dirty="0" smtClean="0">
                  <a:solidFill>
                    <a:schemeClr val="bg1"/>
                  </a:solidFill>
                </a:rPr>
                <a:t>) = 2</a:t>
              </a:r>
              <a:endParaRPr lang="en-US" sz="2400" b="1" dirty="0">
                <a:solidFill>
                  <a:schemeClr val="bg1"/>
                </a:solidFill>
              </a:endParaRPr>
            </a:p>
          </p:txBody>
        </p:sp>
      </p:grpSp>
    </p:spTree>
    <p:extLst>
      <p:ext uri="{BB962C8B-B14F-4D97-AF65-F5344CB8AC3E}">
        <p14:creationId xmlns:p14="http://schemas.microsoft.com/office/powerpoint/2010/main" xmlns="" val="168514494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Tiled Networks (Partial Weight Tying)</a:t>
            </a:r>
            <a:endParaRPr lang="en-US" dirty="0"/>
          </a:p>
        </p:txBody>
      </p:sp>
      <p:cxnSp>
        <p:nvCxnSpPr>
          <p:cNvPr id="58" name="Straight Arrow Connector 57"/>
          <p:cNvCxnSpPr/>
          <p:nvPr/>
        </p:nvCxnSpPr>
        <p:spPr>
          <a:xfrm flipV="1">
            <a:off x="198120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59" name="Straight Arrow Connector 58"/>
          <p:cNvCxnSpPr/>
          <p:nvPr/>
        </p:nvCxnSpPr>
        <p:spPr>
          <a:xfrm flipV="1">
            <a:off x="288036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0" name="Straight Arrow Connector 59"/>
          <p:cNvCxnSpPr/>
          <p:nvPr/>
        </p:nvCxnSpPr>
        <p:spPr>
          <a:xfrm flipH="1" flipV="1">
            <a:off x="288036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1" name="Straight Arrow Connector 60"/>
          <p:cNvCxnSpPr/>
          <p:nvPr/>
        </p:nvCxnSpPr>
        <p:spPr>
          <a:xfrm flipV="1">
            <a:off x="2880360" y="3857559"/>
            <a:ext cx="91557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2" name="Straight Arrow Connector 61"/>
          <p:cNvCxnSpPr/>
          <p:nvPr/>
        </p:nvCxnSpPr>
        <p:spPr>
          <a:xfrm flipV="1">
            <a:off x="3779520" y="3857559"/>
            <a:ext cx="16412"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3" name="Straight Arrow Connector 62"/>
          <p:cNvCxnSpPr/>
          <p:nvPr/>
        </p:nvCxnSpPr>
        <p:spPr>
          <a:xfrm flipH="1" flipV="1">
            <a:off x="3795932" y="3857559"/>
            <a:ext cx="882748"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4" name="Straight Arrow Connector 63"/>
          <p:cNvCxnSpPr/>
          <p:nvPr/>
        </p:nvCxnSpPr>
        <p:spPr>
          <a:xfrm flipV="1">
            <a:off x="377952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5" name="Straight Arrow Connector 64"/>
          <p:cNvCxnSpPr/>
          <p:nvPr/>
        </p:nvCxnSpPr>
        <p:spPr>
          <a:xfrm flipV="1">
            <a:off x="467868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6" name="Straight Arrow Connector 65"/>
          <p:cNvCxnSpPr/>
          <p:nvPr/>
        </p:nvCxnSpPr>
        <p:spPr>
          <a:xfrm flipH="1"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7" name="Straight Arrow Connector 66"/>
          <p:cNvCxnSpPr/>
          <p:nvPr/>
        </p:nvCxnSpPr>
        <p:spPr>
          <a:xfrm flipV="1">
            <a:off x="467868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8" name="Straight Arrow Connector 67"/>
          <p:cNvCxnSpPr/>
          <p:nvPr/>
        </p:nvCxnSpPr>
        <p:spPr>
          <a:xfrm flipV="1">
            <a:off x="557784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69" name="Straight Arrow Connector 68"/>
          <p:cNvCxnSpPr/>
          <p:nvPr/>
        </p:nvCxnSpPr>
        <p:spPr>
          <a:xfrm flipH="1"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0" name="Straight Arrow Connector 69"/>
          <p:cNvCxnSpPr/>
          <p:nvPr/>
        </p:nvCxnSpPr>
        <p:spPr>
          <a:xfrm flipV="1">
            <a:off x="5577840" y="3857559"/>
            <a:ext cx="89916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1" name="Straight Arrow Connector 70"/>
          <p:cNvCxnSpPr/>
          <p:nvPr/>
        </p:nvCxnSpPr>
        <p:spPr>
          <a:xfrm flipV="1">
            <a:off x="6477000" y="3857559"/>
            <a:ext cx="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2" name="Straight Arrow Connector 71"/>
          <p:cNvCxnSpPr/>
          <p:nvPr/>
        </p:nvCxnSpPr>
        <p:spPr>
          <a:xfrm flipH="1" flipV="1">
            <a:off x="6477000" y="3857559"/>
            <a:ext cx="762000" cy="108204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3" name="Straight Arrow Connector 72"/>
          <p:cNvCxnSpPr>
            <a:stCxn id="140" idx="0"/>
            <a:endCxn id="87" idx="4"/>
          </p:cNvCxnSpPr>
          <p:nvPr/>
        </p:nvCxnSpPr>
        <p:spPr>
          <a:xfrm rot="5400000" flipH="1" flipV="1">
            <a:off x="2804635" y="2242596"/>
            <a:ext cx="1112521" cy="92868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4" name="Straight Arrow Connector 73"/>
          <p:cNvCxnSpPr>
            <a:stCxn id="139" idx="0"/>
            <a:endCxn id="87" idx="4"/>
          </p:cNvCxnSpPr>
          <p:nvPr/>
        </p:nvCxnSpPr>
        <p:spPr>
          <a:xfrm rot="5400000" flipH="1" flipV="1">
            <a:off x="3268980" y="2706940"/>
            <a:ext cx="1112521" cy="1588"/>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5" name="Straight Arrow Connector 74"/>
          <p:cNvCxnSpPr>
            <a:stCxn id="141" idx="0"/>
            <a:endCxn id="87" idx="4"/>
          </p:cNvCxnSpPr>
          <p:nvPr/>
        </p:nvCxnSpPr>
        <p:spPr>
          <a:xfrm rot="16200000" flipV="1">
            <a:off x="3742056" y="2233864"/>
            <a:ext cx="1112521" cy="9461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6" name="Straight Arrow Connector 75"/>
          <p:cNvCxnSpPr>
            <a:stCxn id="139" idx="0"/>
            <a:endCxn id="137" idx="4"/>
          </p:cNvCxnSpPr>
          <p:nvPr/>
        </p:nvCxnSpPr>
        <p:spPr>
          <a:xfrm rot="5400000" flipH="1" flipV="1">
            <a:off x="3726180" y="2249740"/>
            <a:ext cx="1112521" cy="914400"/>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7" name="Straight Arrow Connector 76"/>
          <p:cNvCxnSpPr>
            <a:stCxn id="141" idx="0"/>
            <a:endCxn id="137" idx="4"/>
          </p:cNvCxnSpPr>
          <p:nvPr/>
        </p:nvCxnSpPr>
        <p:spPr>
          <a:xfrm rot="16200000" flipV="1">
            <a:off x="4199256" y="2691064"/>
            <a:ext cx="1112521" cy="31751"/>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8" name="Straight Arrow Connector 77"/>
          <p:cNvCxnSpPr>
            <a:stCxn id="141" idx="0"/>
            <a:endCxn id="138" idx="4"/>
          </p:cNvCxnSpPr>
          <p:nvPr/>
        </p:nvCxnSpPr>
        <p:spPr>
          <a:xfrm rot="5400000" flipH="1" flipV="1">
            <a:off x="4618355" y="2303716"/>
            <a:ext cx="1112521" cy="806449"/>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79" name="Straight Arrow Connector 78"/>
          <p:cNvCxnSpPr>
            <a:stCxn id="142" idx="0"/>
            <a:endCxn id="138" idx="4"/>
          </p:cNvCxnSpPr>
          <p:nvPr/>
        </p:nvCxnSpPr>
        <p:spPr>
          <a:xfrm rot="16200000" flipV="1">
            <a:off x="5058886" y="2669634"/>
            <a:ext cx="1112521" cy="746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0" name="Straight Arrow Connector 79"/>
          <p:cNvCxnSpPr>
            <a:stCxn id="142" idx="0"/>
            <a:endCxn id="137" idx="4"/>
          </p:cNvCxnSpPr>
          <p:nvPr/>
        </p:nvCxnSpPr>
        <p:spPr>
          <a:xfrm rot="16200000" flipV="1">
            <a:off x="4639786" y="2250534"/>
            <a:ext cx="1112521" cy="912812"/>
          </a:xfrm>
          <a:prstGeom prst="straightConnector1">
            <a:avLst/>
          </a:prstGeom>
          <a:noFill/>
          <a:ln w="38100" cap="flat" cmpd="sng" algn="ctr">
            <a:solidFill>
              <a:schemeClr val="bg1">
                <a:lumMod val="95000"/>
                <a:alpha val="40000"/>
              </a:schemeClr>
            </a:solidFill>
            <a:prstDash val="solid"/>
            <a:tailEnd type="stealth" w="lg" len="lg"/>
          </a:ln>
          <a:effectLst/>
        </p:spPr>
      </p:cxnSp>
      <p:cxnSp>
        <p:nvCxnSpPr>
          <p:cNvPr id="81" name="Straight Arrow Connector 80"/>
          <p:cNvCxnSpPr>
            <a:stCxn id="143" idx="0"/>
            <a:endCxn id="138" idx="4"/>
          </p:cNvCxnSpPr>
          <p:nvPr/>
        </p:nvCxnSpPr>
        <p:spPr>
          <a:xfrm flipH="1" flipV="1">
            <a:off x="5577840" y="2150679"/>
            <a:ext cx="987552" cy="1112521"/>
          </a:xfrm>
          <a:prstGeom prst="straightConnector1">
            <a:avLst/>
          </a:prstGeom>
          <a:noFill/>
          <a:ln w="38100" cap="flat" cmpd="sng" algn="ctr">
            <a:solidFill>
              <a:schemeClr val="bg1">
                <a:lumMod val="95000"/>
                <a:alpha val="40000"/>
              </a:schemeClr>
            </a:solidFill>
            <a:prstDash val="solid"/>
            <a:tailEnd type="stealth" w="lg" len="lg"/>
          </a:ln>
          <a:effectLst/>
        </p:spPr>
      </p:cxnSp>
      <p:sp>
        <p:nvSpPr>
          <p:cNvPr id="87" name="Oval 23"/>
          <p:cNvSpPr>
            <a:spLocks noChangeArrowheads="1"/>
          </p:cNvSpPr>
          <p:nvPr/>
        </p:nvSpPr>
        <p:spPr bwMode="auto">
          <a:xfrm>
            <a:off x="35052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Oval 23"/>
          <p:cNvSpPr>
            <a:spLocks noChangeArrowheads="1"/>
          </p:cNvSpPr>
          <p:nvPr/>
        </p:nvSpPr>
        <p:spPr bwMode="auto">
          <a:xfrm>
            <a:off x="44196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Oval 23"/>
          <p:cNvSpPr>
            <a:spLocks noChangeArrowheads="1"/>
          </p:cNvSpPr>
          <p:nvPr/>
        </p:nvSpPr>
        <p:spPr bwMode="auto">
          <a:xfrm>
            <a:off x="5257800" y="1510599"/>
            <a:ext cx="640080" cy="640080"/>
          </a:xfrm>
          <a:prstGeom prst="ellipse">
            <a:avLst/>
          </a:prstGeom>
          <a:solidFill>
            <a:srgbClr val="00B05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Oval 28" descr="Large grid"/>
          <p:cNvSpPr>
            <a:spLocks noChangeArrowheads="1"/>
          </p:cNvSpPr>
          <p:nvPr/>
        </p:nvSpPr>
        <p:spPr bwMode="auto">
          <a:xfrm>
            <a:off x="3505200"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Oval 29" descr="Solid diamond"/>
          <p:cNvSpPr>
            <a:spLocks noChangeArrowheads="1"/>
          </p:cNvSpPr>
          <p:nvPr/>
        </p:nvSpPr>
        <p:spPr bwMode="auto">
          <a:xfrm>
            <a:off x="257651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Oval 36" descr="Wide downward diagonal"/>
          <p:cNvSpPr>
            <a:spLocks noChangeArrowheads="1"/>
          </p:cNvSpPr>
          <p:nvPr/>
        </p:nvSpPr>
        <p:spPr bwMode="auto">
          <a:xfrm>
            <a:off x="4451351"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Oval 40" descr="20%"/>
          <p:cNvSpPr>
            <a:spLocks noChangeArrowheads="1"/>
          </p:cNvSpPr>
          <p:nvPr/>
        </p:nvSpPr>
        <p:spPr bwMode="auto">
          <a:xfrm>
            <a:off x="5332412" y="3263200"/>
            <a:ext cx="640080" cy="640080"/>
          </a:xfrm>
          <a:prstGeom prst="ellipse">
            <a:avLst/>
          </a:prstGeom>
          <a:pattFill prst="divot">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Oval 44" descr="Diagonal brick"/>
          <p:cNvSpPr>
            <a:spLocks noChangeArrowheads="1"/>
          </p:cNvSpPr>
          <p:nvPr/>
        </p:nvSpPr>
        <p:spPr bwMode="auto">
          <a:xfrm>
            <a:off x="6245352" y="3263200"/>
            <a:ext cx="640080" cy="640080"/>
          </a:xfrm>
          <a:prstGeom prst="ellipse">
            <a:avLst/>
          </a:prstGeom>
          <a:pattFill prst="solidDmnd">
            <a:fgClr>
              <a:schemeClr val="bg1"/>
            </a:fgClr>
            <a:bgClr>
              <a:srgbClr val="00B05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Oval 27"/>
          <p:cNvSpPr>
            <a:spLocks noChangeArrowheads="1"/>
          </p:cNvSpPr>
          <p:nvPr/>
        </p:nvSpPr>
        <p:spPr bwMode="auto">
          <a:xfrm>
            <a:off x="2590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Oval 27"/>
          <p:cNvSpPr>
            <a:spLocks noChangeArrowheads="1"/>
          </p:cNvSpPr>
          <p:nvPr/>
        </p:nvSpPr>
        <p:spPr bwMode="auto">
          <a:xfrm>
            <a:off x="1676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Oval 27"/>
          <p:cNvSpPr>
            <a:spLocks noChangeArrowheads="1"/>
          </p:cNvSpPr>
          <p:nvPr/>
        </p:nvSpPr>
        <p:spPr bwMode="auto">
          <a:xfrm>
            <a:off x="44196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Oval 27"/>
          <p:cNvSpPr>
            <a:spLocks noChangeArrowheads="1"/>
          </p:cNvSpPr>
          <p:nvPr/>
        </p:nvSpPr>
        <p:spPr bwMode="auto">
          <a:xfrm>
            <a:off x="3505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Oval 27"/>
          <p:cNvSpPr>
            <a:spLocks noChangeArrowheads="1"/>
          </p:cNvSpPr>
          <p:nvPr/>
        </p:nvSpPr>
        <p:spPr bwMode="auto">
          <a:xfrm>
            <a:off x="61722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Oval 27"/>
          <p:cNvSpPr>
            <a:spLocks noChangeArrowheads="1"/>
          </p:cNvSpPr>
          <p:nvPr/>
        </p:nvSpPr>
        <p:spPr bwMode="auto">
          <a:xfrm>
            <a:off x="52578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Oval 27"/>
          <p:cNvSpPr>
            <a:spLocks noChangeArrowheads="1"/>
          </p:cNvSpPr>
          <p:nvPr/>
        </p:nvSpPr>
        <p:spPr bwMode="auto">
          <a:xfrm>
            <a:off x="7010400" y="4965200"/>
            <a:ext cx="640080" cy="640080"/>
          </a:xfrm>
          <a:prstGeom prst="ellipse">
            <a:avLst/>
          </a:prstGeom>
          <a:solidFill>
            <a:srgbClr val="002060"/>
          </a:solidFill>
          <a:ln w="25400">
            <a:solidFill>
              <a:schemeClr val="bg1"/>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Oval 23"/>
          <p:cNvSpPr>
            <a:spLocks noChangeArrowheads="1"/>
          </p:cNvSpPr>
          <p:nvPr/>
        </p:nvSpPr>
        <p:spPr bwMode="auto">
          <a:xfrm>
            <a:off x="36576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Oval 23"/>
          <p:cNvSpPr>
            <a:spLocks noChangeArrowheads="1"/>
          </p:cNvSpPr>
          <p:nvPr/>
        </p:nvSpPr>
        <p:spPr bwMode="auto">
          <a:xfrm>
            <a:off x="45720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Oval 23"/>
          <p:cNvSpPr>
            <a:spLocks noChangeArrowheads="1"/>
          </p:cNvSpPr>
          <p:nvPr/>
        </p:nvSpPr>
        <p:spPr bwMode="auto">
          <a:xfrm>
            <a:off x="5410200" y="1662999"/>
            <a:ext cx="640080" cy="640080"/>
          </a:xfrm>
          <a:prstGeom prst="ellipse">
            <a:avLst/>
          </a:prstGeom>
          <a:solidFill>
            <a:srgbClr val="7030A0"/>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Oval 28" descr="Large grid"/>
          <p:cNvSpPr>
            <a:spLocks noChangeArrowheads="1"/>
          </p:cNvSpPr>
          <p:nvPr/>
        </p:nvSpPr>
        <p:spPr bwMode="auto">
          <a:xfrm>
            <a:off x="3657600" y="3415600"/>
            <a:ext cx="640080" cy="640080"/>
          </a:xfrm>
          <a:prstGeom prst="ellipse">
            <a:avLst/>
          </a:prstGeom>
          <a:pattFill prst="divot">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Oval 29" descr="Solid diamond"/>
          <p:cNvSpPr>
            <a:spLocks noChangeArrowheads="1"/>
          </p:cNvSpPr>
          <p:nvPr/>
        </p:nvSpPr>
        <p:spPr bwMode="auto">
          <a:xfrm>
            <a:off x="2728911"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Oval 36" descr="Wide downward diagonal"/>
          <p:cNvSpPr>
            <a:spLocks noChangeArrowheads="1"/>
          </p:cNvSpPr>
          <p:nvPr/>
        </p:nvSpPr>
        <p:spPr bwMode="auto">
          <a:xfrm>
            <a:off x="4603751"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Oval 40" descr="20%"/>
          <p:cNvSpPr>
            <a:spLocks noChangeArrowheads="1"/>
          </p:cNvSpPr>
          <p:nvPr/>
        </p:nvSpPr>
        <p:spPr bwMode="auto">
          <a:xfrm>
            <a:off x="5484812" y="3415600"/>
            <a:ext cx="640080" cy="640080"/>
          </a:xfrm>
          <a:prstGeom prst="ellipse">
            <a:avLst/>
          </a:prstGeom>
          <a:pattFill prst="divot">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Oval 44" descr="Diagonal brick"/>
          <p:cNvSpPr>
            <a:spLocks noChangeArrowheads="1"/>
          </p:cNvSpPr>
          <p:nvPr/>
        </p:nvSpPr>
        <p:spPr bwMode="auto">
          <a:xfrm>
            <a:off x="6397752" y="3415600"/>
            <a:ext cx="640080" cy="640080"/>
          </a:xfrm>
          <a:prstGeom prst="ellipse">
            <a:avLst/>
          </a:prstGeom>
          <a:pattFill prst="solidDmnd">
            <a:fgClr>
              <a:schemeClr val="bg1"/>
            </a:fgClr>
            <a:bgClr>
              <a:srgbClr val="7030A0"/>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Oval 23"/>
          <p:cNvSpPr>
            <a:spLocks noChangeArrowheads="1"/>
          </p:cNvSpPr>
          <p:nvPr/>
        </p:nvSpPr>
        <p:spPr bwMode="auto">
          <a:xfrm>
            <a:off x="38100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Oval 23"/>
          <p:cNvSpPr>
            <a:spLocks noChangeArrowheads="1"/>
          </p:cNvSpPr>
          <p:nvPr/>
        </p:nvSpPr>
        <p:spPr bwMode="auto">
          <a:xfrm>
            <a:off x="47244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Oval 23"/>
          <p:cNvSpPr>
            <a:spLocks noChangeArrowheads="1"/>
          </p:cNvSpPr>
          <p:nvPr/>
        </p:nvSpPr>
        <p:spPr bwMode="auto">
          <a:xfrm>
            <a:off x="5562600" y="1815399"/>
            <a:ext cx="640080" cy="640080"/>
          </a:xfrm>
          <a:prstGeom prst="ellipse">
            <a:avLst/>
          </a:prstGeom>
          <a:solidFill>
            <a:srgbClr val="EA8016"/>
          </a:solidFill>
          <a:ln w="25400">
            <a:solidFill>
              <a:schemeClr val="bg1"/>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Oval 28" descr="Large grid"/>
          <p:cNvSpPr>
            <a:spLocks noChangeArrowheads="1"/>
          </p:cNvSpPr>
          <p:nvPr/>
        </p:nvSpPr>
        <p:spPr bwMode="auto">
          <a:xfrm>
            <a:off x="3810000" y="3568000"/>
            <a:ext cx="640080" cy="640080"/>
          </a:xfrm>
          <a:prstGeom prst="ellipse">
            <a:avLst/>
          </a:prstGeom>
          <a:pattFill prst="divot">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Oval 29" descr="Solid diamond"/>
          <p:cNvSpPr>
            <a:spLocks noChangeArrowheads="1"/>
          </p:cNvSpPr>
          <p:nvPr/>
        </p:nvSpPr>
        <p:spPr bwMode="auto">
          <a:xfrm>
            <a:off x="2881311"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Oval 36" descr="Wide downward diagonal"/>
          <p:cNvSpPr>
            <a:spLocks noChangeArrowheads="1"/>
          </p:cNvSpPr>
          <p:nvPr/>
        </p:nvSpPr>
        <p:spPr bwMode="auto">
          <a:xfrm>
            <a:off x="4756151"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Oval 40" descr="20%"/>
          <p:cNvSpPr>
            <a:spLocks noChangeArrowheads="1"/>
          </p:cNvSpPr>
          <p:nvPr/>
        </p:nvSpPr>
        <p:spPr bwMode="auto">
          <a:xfrm>
            <a:off x="5637212" y="3568000"/>
            <a:ext cx="640080" cy="640080"/>
          </a:xfrm>
          <a:prstGeom prst="ellipse">
            <a:avLst/>
          </a:prstGeom>
          <a:pattFill prst="divot">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Oval 44" descr="Diagonal brick"/>
          <p:cNvSpPr>
            <a:spLocks noChangeArrowheads="1"/>
          </p:cNvSpPr>
          <p:nvPr/>
        </p:nvSpPr>
        <p:spPr bwMode="auto">
          <a:xfrm>
            <a:off x="6550152" y="3568000"/>
            <a:ext cx="640080" cy="640080"/>
          </a:xfrm>
          <a:prstGeom prst="ellipse">
            <a:avLst/>
          </a:prstGeom>
          <a:pattFill prst="solidDmnd">
            <a:fgClr>
              <a:schemeClr val="bg1"/>
            </a:fgClr>
            <a:bgClr>
              <a:srgbClr val="EA8016"/>
            </a:bgClr>
          </a:pattFill>
          <a:ln w="254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9" name="Straight Connector 88"/>
          <p:cNvCxnSpPr/>
          <p:nvPr/>
        </p:nvCxnSpPr>
        <p:spPr>
          <a:xfrm rot="16200000" flipH="1">
            <a:off x="6896100" y="3314700"/>
            <a:ext cx="762000" cy="53340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7239000" y="2689531"/>
            <a:ext cx="1714500" cy="1200329"/>
          </a:xfrm>
          <a:prstGeom prst="rect">
            <a:avLst/>
          </a:prstGeom>
          <a:noFill/>
        </p:spPr>
        <p:txBody>
          <a:bodyPr wrap="square" rtlCol="0">
            <a:spAutoFit/>
          </a:bodyPr>
          <a:lstStyle/>
          <a:p>
            <a:pPr>
              <a:spcBef>
                <a:spcPts val="0"/>
              </a:spcBef>
            </a:pPr>
            <a:r>
              <a:rPr lang="en-US" sz="2400" b="1" dirty="0" smtClean="0">
                <a:solidFill>
                  <a:schemeClr val="bg1"/>
                </a:solidFill>
              </a:rPr>
              <a:t>Number  of Maps (</a:t>
            </a:r>
            <a:r>
              <a:rPr lang="en-US" sz="2400" b="1" i="1" dirty="0" smtClean="0">
                <a:solidFill>
                  <a:schemeClr val="bg1"/>
                </a:solidFill>
              </a:rPr>
              <a:t>l</a:t>
            </a:r>
            <a:r>
              <a:rPr lang="en-US" sz="2400" b="1" dirty="0" smtClean="0">
                <a:solidFill>
                  <a:schemeClr val="bg1"/>
                </a:solidFill>
              </a:rPr>
              <a:t>) </a:t>
            </a:r>
          </a:p>
          <a:p>
            <a:pPr>
              <a:spcBef>
                <a:spcPts val="0"/>
              </a:spcBef>
            </a:pPr>
            <a:r>
              <a:rPr lang="en-US" sz="2400" b="1" dirty="0" smtClean="0">
                <a:solidFill>
                  <a:schemeClr val="bg1"/>
                </a:solidFill>
              </a:rPr>
              <a:t>= 3</a:t>
            </a:r>
            <a:endParaRPr lang="en-US" sz="2400" b="1" dirty="0">
              <a:solidFill>
                <a:schemeClr val="bg1"/>
              </a:solidFill>
            </a:endParaRPr>
          </a:p>
        </p:txBody>
      </p:sp>
      <p:sp>
        <p:nvSpPr>
          <p:cNvPr id="96" name="TextBox 95"/>
          <p:cNvSpPr txBox="1"/>
          <p:nvPr/>
        </p:nvSpPr>
        <p:spPr>
          <a:xfrm>
            <a:off x="481915" y="5118820"/>
            <a:ext cx="934871" cy="461665"/>
          </a:xfrm>
          <a:prstGeom prst="rect">
            <a:avLst/>
          </a:prstGeom>
          <a:noFill/>
        </p:spPr>
        <p:txBody>
          <a:bodyPr wrap="none" rtlCol="0">
            <a:spAutoFit/>
          </a:bodyPr>
          <a:lstStyle/>
          <a:p>
            <a:r>
              <a:rPr lang="en-US" sz="2400" b="1" dirty="0" smtClean="0">
                <a:solidFill>
                  <a:schemeClr val="bg1">
                    <a:lumMod val="75000"/>
                  </a:schemeClr>
                </a:solidFill>
              </a:rPr>
              <a:t>Input</a:t>
            </a:r>
            <a:endParaRPr lang="en-US" sz="2400" b="1" dirty="0">
              <a:solidFill>
                <a:schemeClr val="bg1">
                  <a:lumMod val="75000"/>
                </a:schemeClr>
              </a:solidFill>
            </a:endParaRPr>
          </a:p>
        </p:txBody>
      </p:sp>
      <p:sp>
        <p:nvSpPr>
          <p:cNvPr id="97" name="TextBox 96"/>
          <p:cNvSpPr txBox="1"/>
          <p:nvPr/>
        </p:nvSpPr>
        <p:spPr>
          <a:xfrm>
            <a:off x="1025045" y="1584755"/>
            <a:ext cx="216437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Pooling Units</a:t>
            </a:r>
          </a:p>
          <a:p>
            <a:pPr>
              <a:spcBef>
                <a:spcPts val="0"/>
              </a:spcBef>
            </a:pPr>
            <a:r>
              <a:rPr lang="en-US" sz="2400" b="1" dirty="0" smtClean="0">
                <a:solidFill>
                  <a:schemeClr val="bg1">
                    <a:lumMod val="75000"/>
                  </a:schemeClr>
                </a:solidFill>
              </a:rPr>
              <a:t>(</a:t>
            </a:r>
            <a:r>
              <a:rPr lang="en-US" sz="2400" b="1" dirty="0" err="1" smtClean="0">
                <a:solidFill>
                  <a:schemeClr val="bg1">
                    <a:lumMod val="75000"/>
                  </a:schemeClr>
                </a:solidFill>
              </a:rPr>
              <a:t>Sqrt</a:t>
            </a:r>
            <a:r>
              <a:rPr lang="en-US" sz="2400" b="1" dirty="0" smtClean="0">
                <a:solidFill>
                  <a:schemeClr val="bg1">
                    <a:lumMod val="75000"/>
                  </a:schemeClr>
                </a:solidFill>
              </a:rPr>
              <a:t>)</a:t>
            </a:r>
            <a:endParaRPr lang="en-US" sz="2400" b="1" dirty="0">
              <a:solidFill>
                <a:schemeClr val="bg1">
                  <a:lumMod val="75000"/>
                </a:schemeClr>
              </a:solidFill>
            </a:endParaRPr>
          </a:p>
        </p:txBody>
      </p:sp>
      <p:sp>
        <p:nvSpPr>
          <p:cNvPr id="98" name="TextBox 97"/>
          <p:cNvSpPr txBox="1"/>
          <p:nvPr/>
        </p:nvSpPr>
        <p:spPr>
          <a:xfrm>
            <a:off x="358486" y="3352190"/>
            <a:ext cx="2047355" cy="830997"/>
          </a:xfrm>
          <a:prstGeom prst="rect">
            <a:avLst/>
          </a:prstGeom>
          <a:noFill/>
        </p:spPr>
        <p:txBody>
          <a:bodyPr wrap="none" rtlCol="0">
            <a:spAutoFit/>
          </a:bodyPr>
          <a:lstStyle/>
          <a:p>
            <a:pPr>
              <a:spcBef>
                <a:spcPts val="0"/>
              </a:spcBef>
            </a:pPr>
            <a:r>
              <a:rPr lang="en-US" sz="2400" b="1" dirty="0" smtClean="0">
                <a:solidFill>
                  <a:schemeClr val="bg1">
                    <a:lumMod val="75000"/>
                  </a:schemeClr>
                </a:solidFill>
              </a:rPr>
              <a:t>Simple Units</a:t>
            </a:r>
          </a:p>
          <a:p>
            <a:pPr>
              <a:spcBef>
                <a:spcPts val="0"/>
              </a:spcBef>
            </a:pPr>
            <a:r>
              <a:rPr lang="en-US" sz="2400" b="1" dirty="0" smtClean="0">
                <a:solidFill>
                  <a:schemeClr val="bg1">
                    <a:lumMod val="75000"/>
                  </a:schemeClr>
                </a:solidFill>
              </a:rPr>
              <a:t>(Square)</a:t>
            </a:r>
            <a:endParaRPr lang="en-US" sz="2400" b="1" dirty="0">
              <a:solidFill>
                <a:schemeClr val="bg1">
                  <a:lumMod val="75000"/>
                </a:schemeClr>
              </a:solidFill>
            </a:endParaRPr>
          </a:p>
        </p:txBody>
      </p:sp>
      <p:grpSp>
        <p:nvGrpSpPr>
          <p:cNvPr id="3" name="Group 93"/>
          <p:cNvGrpSpPr/>
          <p:nvPr/>
        </p:nvGrpSpPr>
        <p:grpSpPr>
          <a:xfrm>
            <a:off x="1768435" y="2468875"/>
            <a:ext cx="2630602" cy="576880"/>
            <a:chOff x="1768435" y="2468070"/>
            <a:chExt cx="2630602" cy="576880"/>
          </a:xfrm>
        </p:grpSpPr>
        <p:cxnSp>
          <p:nvCxnSpPr>
            <p:cNvPr id="95" name="Straight Connector 94"/>
            <p:cNvCxnSpPr/>
            <p:nvPr/>
          </p:nvCxnSpPr>
          <p:spPr>
            <a:xfrm>
              <a:off x="2583180" y="3044950"/>
              <a:ext cx="1531620" cy="0"/>
            </a:xfrm>
            <a:prstGeom prst="line">
              <a:avLst/>
            </a:prstGeom>
            <a:ln w="444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768435" y="2468070"/>
              <a:ext cx="2630602" cy="461665"/>
            </a:xfrm>
            <a:prstGeom prst="rect">
              <a:avLst/>
            </a:prstGeom>
            <a:noFill/>
          </p:spPr>
          <p:txBody>
            <a:bodyPr wrap="square" rtlCol="0">
              <a:spAutoFit/>
            </a:bodyPr>
            <a:lstStyle/>
            <a:p>
              <a:r>
                <a:rPr lang="en-US" sz="2400" b="1" dirty="0" smtClean="0">
                  <a:solidFill>
                    <a:schemeClr val="bg1"/>
                  </a:solidFill>
                </a:rPr>
                <a:t>Tile Size (</a:t>
              </a:r>
              <a:r>
                <a:rPr lang="en-US" sz="2400" b="1" i="1" dirty="0" smtClean="0">
                  <a:solidFill>
                    <a:schemeClr val="bg1"/>
                  </a:solidFill>
                </a:rPr>
                <a:t>k</a:t>
              </a:r>
              <a:r>
                <a:rPr lang="en-US" sz="2400" b="1" dirty="0" smtClean="0">
                  <a:solidFill>
                    <a:schemeClr val="bg1"/>
                  </a:solidFill>
                </a:rPr>
                <a:t>) = 2</a:t>
              </a:r>
              <a:endParaRPr lang="en-US" sz="2400" b="1" dirty="0">
                <a:solidFill>
                  <a:schemeClr val="bg1"/>
                </a:solidFill>
              </a:endParaRPr>
            </a:p>
          </p:txBody>
        </p:sp>
      </p:grpSp>
      <p:sp>
        <p:nvSpPr>
          <p:cNvPr id="91" name="Rounded Rectangle 90"/>
          <p:cNvSpPr/>
          <p:nvPr/>
        </p:nvSpPr>
        <p:spPr bwMode="auto">
          <a:xfrm rot="19284590">
            <a:off x="5350583" y="2911399"/>
            <a:ext cx="958554" cy="1702533"/>
          </a:xfrm>
          <a:prstGeom prst="roundRect">
            <a:avLst/>
          </a:prstGeom>
          <a:noFill/>
          <a:ln w="50800" cap="flat" cmpd="sng" algn="ctr">
            <a:solidFill>
              <a:srgbClr val="F90707"/>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3" name="TextBox 92"/>
          <p:cNvSpPr txBox="1"/>
          <p:nvPr/>
        </p:nvSpPr>
        <p:spPr>
          <a:xfrm>
            <a:off x="6569060" y="4231714"/>
            <a:ext cx="2377574" cy="707886"/>
          </a:xfrm>
          <a:prstGeom prst="rect">
            <a:avLst/>
          </a:prstGeom>
          <a:noFill/>
        </p:spPr>
        <p:txBody>
          <a:bodyPr wrap="none" rtlCol="0">
            <a:spAutoFit/>
          </a:bodyPr>
          <a:lstStyle/>
          <a:p>
            <a:pPr algn="l">
              <a:spcBef>
                <a:spcPts val="0"/>
              </a:spcBef>
            </a:pPr>
            <a:r>
              <a:rPr lang="en-US" sz="2000" b="1" dirty="0" smtClean="0">
                <a:solidFill>
                  <a:schemeClr val="bg1"/>
                </a:solidFill>
              </a:rPr>
              <a:t>Local</a:t>
            </a:r>
          </a:p>
          <a:p>
            <a:pPr algn="l">
              <a:spcBef>
                <a:spcPts val="0"/>
              </a:spcBef>
            </a:pPr>
            <a:r>
              <a:rPr lang="en-US" sz="2000" b="1" dirty="0" err="1" smtClean="0">
                <a:solidFill>
                  <a:schemeClr val="bg1"/>
                </a:solidFill>
              </a:rPr>
              <a:t>Orthogonalization</a:t>
            </a:r>
            <a:endParaRPr lang="en-US" sz="2000" b="1" dirty="0" smtClean="0">
              <a:solidFill>
                <a:schemeClr val="bg1"/>
              </a:solidFill>
            </a:endParaRPr>
          </a:p>
        </p:txBody>
      </p:sp>
    </p:spTree>
    <p:extLst>
      <p:ext uri="{BB962C8B-B14F-4D97-AF65-F5344CB8AC3E}">
        <p14:creationId xmlns:p14="http://schemas.microsoft.com/office/powerpoint/2010/main" xmlns="" val="168514494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600" dirty="0" smtClean="0">
                <a:solidFill>
                  <a:srgbClr val="0070C0"/>
                </a:solidFill>
              </a:rPr>
              <a:t>State-of-the-art Unsupervised   feature learning</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1708899"/>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 xmlns:p14="http://schemas.microsoft.com/office/powerpoint/2010/main" val="4280421035"/>
              </p:ext>
            </p:extLst>
          </p:nvPr>
        </p:nvGraphicFramePr>
        <p:xfrm>
          <a:off x="683645" y="592801"/>
          <a:ext cx="3535769" cy="915212"/>
        </p:xfrm>
        <a:graphic>
          <a:graphicData uri="http://schemas.openxmlformats.org/drawingml/2006/table">
            <a:tbl>
              <a:tblPr firstRow="1" bandRow="1"/>
              <a:tblGrid>
                <a:gridCol w="2460429"/>
                <a:gridCol w="1075340"/>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Phone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(Clarkson et al.,1999)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79.6%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80.3%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 xmlns:p14="http://schemas.microsoft.com/office/powerpoint/2010/main" val="3426224686"/>
              </p:ext>
            </p:extLst>
          </p:nvPr>
        </p:nvGraphicFramePr>
        <p:xfrm>
          <a:off x="4644491" y="592801"/>
          <a:ext cx="3979609" cy="914400"/>
        </p:xfrm>
        <a:graphic>
          <a:graphicData uri="http://schemas.openxmlformats.org/drawingml/2006/table">
            <a:tbl>
              <a:tblPr firstRow="1" bandRow="1"/>
              <a:tblGrid>
                <a:gridCol w="2901633"/>
                <a:gridCol w="1077976"/>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Speaker identification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(Reynolds, 1995)</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99.7%</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100.0%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Audio</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1" y="1700774"/>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 xmlns:p14="http://schemas.microsoft.com/office/powerpoint/2010/main" val="225659399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a:t>
                      </a:r>
                      <a:r>
                        <a:rPr lang="en-US" sz="1200" smtClean="0"/>
                        <a:t>Krizhevsky</a:t>
                      </a:r>
                      <a:r>
                        <a:rPr lang="en-US" sz="1200" dirty="0" smtClean="0"/>
                        <a:t>, 2010)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81.5%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 xmlns:p14="http://schemas.microsoft.com/office/powerpoint/2010/main" val="1930680048"/>
              </p:ext>
            </p:extLst>
          </p:nvPr>
        </p:nvGraphicFramePr>
        <p:xfrm>
          <a:off x="4844135" y="2040192"/>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a:t>
                      </a:r>
                      <a:r>
                        <a:rPr lang="en-US" sz="1200" dirty="0" err="1" smtClean="0"/>
                        <a:t>Ranzato</a:t>
                      </a:r>
                      <a:r>
                        <a:rPr lang="en-US" sz="1200" dirty="0" smtClean="0"/>
                        <a:t>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97.3%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 xmlns:p14="http://schemas.microsoft.com/office/powerpoint/2010/main" val="103142951"/>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311703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30" name="TextBox 29"/>
          <p:cNvSpPr txBox="1"/>
          <p:nvPr/>
        </p:nvSpPr>
        <p:spPr>
          <a:xfrm>
            <a:off x="4840835" y="5662261"/>
            <a:ext cx="3946885" cy="954107"/>
          </a:xfrm>
          <a:prstGeom prst="rect">
            <a:avLst/>
          </a:prstGeom>
          <a:noFill/>
        </p:spPr>
        <p:txBody>
          <a:bodyPr wrap="square" rtlCol="0">
            <a:spAutoFit/>
          </a:bodyPr>
          <a:lstStyle/>
          <a:p>
            <a:pPr algn="l">
              <a:spcBef>
                <a:spcPts val="0"/>
              </a:spcBef>
            </a:pPr>
            <a:r>
              <a:rPr lang="en-US" sz="1400" dirty="0" smtClean="0">
                <a:solidFill>
                  <a:schemeClr val="bg1"/>
                </a:solidFill>
                <a:latin typeface="+mn-lt"/>
                <a:cs typeface="Calibri" pitchFamily="34" charset="0"/>
              </a:rPr>
              <a:t>Other unsupervised feature learning records: </a:t>
            </a:r>
          </a:p>
          <a:p>
            <a:pPr algn="l">
              <a:spcBef>
                <a:spcPts val="0"/>
              </a:spcBef>
            </a:pPr>
            <a:r>
              <a:rPr lang="en-US" sz="1400" dirty="0" smtClean="0">
                <a:solidFill>
                  <a:schemeClr val="bg1"/>
                </a:solidFill>
                <a:latin typeface="+mn-lt"/>
                <a:cs typeface="Calibri" pitchFamily="34" charset="0"/>
              </a:rPr>
              <a:t>Pedestrian detection (</a:t>
            </a:r>
            <a:r>
              <a:rPr lang="en-US" sz="1400" dirty="0" err="1" smtClean="0">
                <a:solidFill>
                  <a:schemeClr val="bg1"/>
                </a:solidFill>
                <a:latin typeface="+mn-lt"/>
                <a:cs typeface="Calibri" pitchFamily="34" charset="0"/>
              </a:rPr>
              <a:t>Yann</a:t>
            </a:r>
            <a:r>
              <a:rPr lang="en-US" sz="1400" dirty="0" smtClean="0">
                <a:solidFill>
                  <a:schemeClr val="bg1"/>
                </a:solidFill>
                <a:latin typeface="+mn-lt"/>
                <a:cs typeface="Calibri" pitchFamily="34" charset="0"/>
              </a:rPr>
              <a:t> LeCun)</a:t>
            </a:r>
          </a:p>
          <a:p>
            <a:pPr algn="l">
              <a:spcBef>
                <a:spcPts val="0"/>
              </a:spcBef>
            </a:pPr>
            <a:r>
              <a:rPr lang="en-US" sz="1400" dirty="0" smtClean="0">
                <a:solidFill>
                  <a:schemeClr val="bg1"/>
                </a:solidFill>
                <a:latin typeface="+mn-lt"/>
                <a:cs typeface="Calibri" pitchFamily="34" charset="0"/>
              </a:rPr>
              <a:t>Different phone recognition task (Geoff Hinton) PASCAL VOC object classification (Kai Yu)</a:t>
            </a:r>
          </a:p>
        </p:txBody>
      </p:sp>
      <p:sp>
        <p:nvSpPr>
          <p:cNvPr id="29" name="Rounded Rectangle 28"/>
          <p:cNvSpPr/>
          <p:nvPr/>
        </p:nvSpPr>
        <p:spPr>
          <a:xfrm>
            <a:off x="484093" y="3180736"/>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 xmlns:p14="http://schemas.microsoft.com/office/powerpoint/2010/main" val="2610919231"/>
              </p:ext>
            </p:extLst>
          </p:nvPr>
        </p:nvGraphicFramePr>
        <p:xfrm>
          <a:off x="683645" y="3468210"/>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 xmlns:p14="http://schemas.microsoft.com/office/powerpoint/2010/main" val="1085700505"/>
              </p:ext>
            </p:extLst>
          </p:nvPr>
        </p:nvGraphicFramePr>
        <p:xfrm>
          <a:off x="683645" y="4397251"/>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 xmlns:p14="http://schemas.microsoft.com/office/powerpoint/2010/main" val="3810188268"/>
              </p:ext>
            </p:extLst>
          </p:nvPr>
        </p:nvGraphicFramePr>
        <p:xfrm>
          <a:off x="4844135" y="4397251"/>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 xmlns:p14="http://schemas.microsoft.com/office/powerpoint/2010/main" val="4038543552"/>
              </p:ext>
            </p:extLst>
          </p:nvPr>
        </p:nvGraphicFramePr>
        <p:xfrm>
          <a:off x="4844135" y="3468210"/>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3184120"/>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95" y="215900"/>
            <a:ext cx="7885811" cy="304800"/>
          </a:xfrm>
        </p:spPr>
        <p:txBody>
          <a:bodyPr/>
          <a:lstStyle/>
          <a:p>
            <a:r>
              <a:rPr lang="en-US" dirty="0" smtClean="0"/>
              <a:t>Kai Yu’s PASCAL VOC (Object recognition) result (2009)  </a:t>
            </a:r>
            <a:endParaRPr lang="en-US" dirty="0"/>
          </a:p>
        </p:txBody>
      </p:sp>
      <p:grpSp>
        <p:nvGrpSpPr>
          <p:cNvPr id="3" name="Group 18"/>
          <p:cNvGrpSpPr/>
          <p:nvPr/>
        </p:nvGrpSpPr>
        <p:grpSpPr>
          <a:xfrm>
            <a:off x="232235" y="971080"/>
            <a:ext cx="4749800" cy="5051769"/>
            <a:chOff x="347450" y="1047890"/>
            <a:chExt cx="4749800" cy="5051769"/>
          </a:xfrm>
        </p:grpSpPr>
        <p:sp>
          <p:nvSpPr>
            <p:cNvPr id="32" name="Rectangle 31"/>
            <p:cNvSpPr/>
            <p:nvPr/>
          </p:nvSpPr>
          <p:spPr bwMode="auto">
            <a:xfrm>
              <a:off x="506535" y="1567869"/>
              <a:ext cx="4339765" cy="453179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4" name="Group 37"/>
            <p:cNvGrpSpPr>
              <a:grpSpLocks/>
            </p:cNvGrpSpPr>
            <p:nvPr/>
          </p:nvGrpSpPr>
          <p:grpSpPr bwMode="auto">
            <a:xfrm>
              <a:off x="347450" y="1047890"/>
              <a:ext cx="4749800" cy="4998494"/>
              <a:chOff x="2286000" y="1219200"/>
              <a:chExt cx="4749801" cy="4997776"/>
            </a:xfrm>
          </p:grpSpPr>
          <p:grpSp>
            <p:nvGrpSpPr>
              <p:cNvPr id="5" name="Group 35"/>
              <p:cNvGrpSpPr>
                <a:grpSpLocks/>
              </p:cNvGrpSpPr>
              <p:nvPr/>
            </p:nvGrpSpPr>
            <p:grpSpPr bwMode="auto">
              <a:xfrm>
                <a:off x="2514600" y="1219200"/>
                <a:ext cx="4521201" cy="4997776"/>
                <a:chOff x="2590800" y="965202"/>
                <a:chExt cx="4521201" cy="4997776"/>
              </a:xfrm>
            </p:grpSpPr>
            <p:grpSp>
              <p:nvGrpSpPr>
                <p:cNvPr id="6" name="Group 28"/>
                <p:cNvGrpSpPr>
                  <a:grpSpLocks/>
                </p:cNvGrpSpPr>
                <p:nvPr/>
              </p:nvGrpSpPr>
              <p:grpSpPr bwMode="auto">
                <a:xfrm>
                  <a:off x="2590800" y="985108"/>
                  <a:ext cx="4521201" cy="4977870"/>
                  <a:chOff x="2573866" y="1093787"/>
                  <a:chExt cx="4521201" cy="4977870"/>
                </a:xfrm>
              </p:grpSpPr>
              <p:grpSp>
                <p:nvGrpSpPr>
                  <p:cNvPr id="7" name="Group 23"/>
                  <p:cNvGrpSpPr>
                    <a:grpSpLocks/>
                  </p:cNvGrpSpPr>
                  <p:nvPr/>
                </p:nvGrpSpPr>
                <p:grpSpPr bwMode="auto">
                  <a:xfrm>
                    <a:off x="2573866" y="1632678"/>
                    <a:ext cx="4238625" cy="4438979"/>
                    <a:chOff x="2209800" y="1327878"/>
                    <a:chExt cx="4238625" cy="4438979"/>
                  </a:xfrm>
                </p:grpSpPr>
                <p:pic>
                  <p:nvPicPr>
                    <p:cNvPr id="29" name="Picture 5"/>
                    <p:cNvPicPr>
                      <a:picLocks noChangeAspect="1" noChangeArrowheads="1"/>
                    </p:cNvPicPr>
                    <p:nvPr/>
                  </p:nvPicPr>
                  <p:blipFill>
                    <a:blip r:embed="rId2" cstate="print"/>
                    <a:srcRect b="2733"/>
                    <a:stretch>
                      <a:fillRect/>
                    </a:stretch>
                  </p:blipFill>
                  <p:spPr bwMode="auto">
                    <a:xfrm>
                      <a:off x="3810000" y="1327878"/>
                      <a:ext cx="2638425" cy="4415448"/>
                    </a:xfrm>
                    <a:prstGeom prst="rect">
                      <a:avLst/>
                    </a:prstGeom>
                    <a:noFill/>
                    <a:ln w="9525">
                      <a:noFill/>
                      <a:miter lim="800000"/>
                      <a:headEnd/>
                      <a:tailEnd/>
                    </a:ln>
                  </p:spPr>
                </p:pic>
                <p:pic>
                  <p:nvPicPr>
                    <p:cNvPr id="30" name="Picture 6"/>
                    <p:cNvPicPr>
                      <a:picLocks noChangeAspect="1" noChangeArrowheads="1"/>
                    </p:cNvPicPr>
                    <p:nvPr/>
                  </p:nvPicPr>
                  <p:blipFill>
                    <a:blip r:embed="rId3" cstate="print"/>
                    <a:srcRect/>
                    <a:stretch>
                      <a:fillRect/>
                    </a:stretch>
                  </p:blipFill>
                  <p:spPr bwMode="auto">
                    <a:xfrm>
                      <a:off x="2209800" y="1371600"/>
                      <a:ext cx="1266825" cy="4395257"/>
                    </a:xfrm>
                    <a:prstGeom prst="rect">
                      <a:avLst/>
                    </a:prstGeom>
                    <a:noFill/>
                    <a:ln w="9525">
                      <a:noFill/>
                      <a:miter lim="800000"/>
                      <a:headEnd/>
                      <a:tailEnd/>
                    </a:ln>
                  </p:spPr>
                </p:pic>
              </p:grpSp>
              <p:sp>
                <p:nvSpPr>
                  <p:cNvPr id="26" name="TextBox 25"/>
                  <p:cNvSpPr txBox="1">
                    <a:spLocks noChangeArrowheads="1"/>
                  </p:cNvSpPr>
                  <p:nvPr/>
                </p:nvSpPr>
                <p:spPr bwMode="auto">
                  <a:xfrm>
                    <a:off x="4002146" y="1093787"/>
                    <a:ext cx="857723" cy="461599"/>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chemeClr val="bg1"/>
                        </a:solidFill>
                      </a:rPr>
                      <a:t>Feature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Learning</a:t>
                    </a:r>
                  </a:p>
                </p:txBody>
              </p:sp>
              <p:sp>
                <p:nvSpPr>
                  <p:cNvPr id="27" name="TextBox 26"/>
                  <p:cNvSpPr txBox="1">
                    <a:spLocks noChangeArrowheads="1"/>
                  </p:cNvSpPr>
                  <p:nvPr/>
                </p:nvSpPr>
                <p:spPr bwMode="auto">
                  <a:xfrm>
                    <a:off x="4588928" y="1099279"/>
                    <a:ext cx="1354669" cy="46166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Best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Other Teams</a:t>
                    </a:r>
                  </a:p>
                </p:txBody>
              </p:sp>
              <p:sp>
                <p:nvSpPr>
                  <p:cNvPr id="28" name="TextBox 27"/>
                  <p:cNvSpPr txBox="1">
                    <a:spLocks noChangeArrowheads="1"/>
                  </p:cNvSpPr>
                  <p:nvPr/>
                </p:nvSpPr>
                <p:spPr bwMode="auto">
                  <a:xfrm>
                    <a:off x="5740398" y="1200880"/>
                    <a:ext cx="1354669" cy="276999"/>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chemeClr val="bg1"/>
                        </a:solidFill>
                        <a:effectLst/>
                        <a:uLnTx/>
                        <a:uFillTx/>
                      </a:rPr>
                      <a:t>Difference</a:t>
                    </a:r>
                  </a:p>
                </p:txBody>
              </p:sp>
            </p:grpSp>
            <p:cxnSp>
              <p:nvCxnSpPr>
                <p:cNvPr id="22" name="Straight Connector 30"/>
                <p:cNvCxnSpPr>
                  <a:cxnSpLocks noChangeShapeType="1"/>
                </p:cNvCxnSpPr>
                <p:nvPr/>
              </p:nvCxnSpPr>
              <p:spPr bwMode="auto">
                <a:xfrm>
                  <a:off x="2590800" y="1447800"/>
                  <a:ext cx="4191000" cy="0"/>
                </a:xfrm>
                <a:prstGeom prst="line">
                  <a:avLst/>
                </a:prstGeom>
                <a:noFill/>
                <a:ln w="9525">
                  <a:solidFill>
                    <a:srgbClr val="000000"/>
                  </a:solidFill>
                  <a:round/>
                  <a:headEnd/>
                  <a:tailEnd/>
                </a:ln>
              </p:spPr>
            </p:cxnSp>
            <p:cxnSp>
              <p:nvCxnSpPr>
                <p:cNvPr id="23" name="Straight Connector 33"/>
                <p:cNvCxnSpPr>
                  <a:cxnSpLocks noChangeShapeType="1"/>
                </p:cNvCxnSpPr>
                <p:nvPr/>
              </p:nvCxnSpPr>
              <p:spPr bwMode="auto">
                <a:xfrm>
                  <a:off x="2590800" y="5943600"/>
                  <a:ext cx="4191000" cy="0"/>
                </a:xfrm>
                <a:prstGeom prst="line">
                  <a:avLst/>
                </a:prstGeom>
                <a:noFill/>
                <a:ln w="9525">
                  <a:solidFill>
                    <a:srgbClr val="000000"/>
                  </a:solidFill>
                  <a:round/>
                  <a:headEnd/>
                  <a:tailEnd/>
                </a:ln>
              </p:spPr>
            </p:cxnSp>
            <p:cxnSp>
              <p:nvCxnSpPr>
                <p:cNvPr id="24" name="Straight Connector 34"/>
                <p:cNvCxnSpPr>
                  <a:cxnSpLocks noChangeShapeType="1"/>
                </p:cNvCxnSpPr>
                <p:nvPr/>
              </p:nvCxnSpPr>
              <p:spPr bwMode="auto">
                <a:xfrm>
                  <a:off x="2590800" y="965202"/>
                  <a:ext cx="4191000" cy="0"/>
                </a:xfrm>
                <a:prstGeom prst="line">
                  <a:avLst/>
                </a:prstGeom>
                <a:noFill/>
                <a:ln w="9525">
                  <a:solidFill>
                    <a:srgbClr val="000000"/>
                  </a:solidFill>
                  <a:round/>
                  <a:headEnd/>
                  <a:tailEnd/>
                </a:ln>
              </p:spPr>
            </p:cxnSp>
          </p:grpSp>
          <p:sp>
            <p:nvSpPr>
              <p:cNvPr id="20" name="TextBox 36"/>
              <p:cNvSpPr txBox="1">
                <a:spLocks noChangeArrowheads="1"/>
              </p:cNvSpPr>
              <p:nvPr/>
            </p:nvSpPr>
            <p:spPr bwMode="auto">
              <a:xfrm>
                <a:off x="2286000" y="1354665"/>
                <a:ext cx="1354669" cy="33850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solidFill>
                    <a:effectLst/>
                    <a:uLnTx/>
                    <a:uFillTx/>
                  </a:rPr>
                  <a:t>Class</a:t>
                </a:r>
              </a:p>
            </p:txBody>
          </p:sp>
        </p:grpSp>
      </p:grpSp>
      <p:sp>
        <p:nvSpPr>
          <p:cNvPr id="31" name="Rectangle 30"/>
          <p:cNvSpPr>
            <a:spLocks noChangeArrowheads="1"/>
          </p:cNvSpPr>
          <p:nvPr/>
        </p:nvSpPr>
        <p:spPr bwMode="auto">
          <a:xfrm>
            <a:off x="4956050" y="2084825"/>
            <a:ext cx="3886200" cy="2819400"/>
          </a:xfrm>
          <a:prstGeom prst="rect">
            <a:avLst/>
          </a:prstGeom>
          <a:solidFill>
            <a:srgbClr val="C2FFF0"/>
          </a:solidFill>
          <a:ln w="9525">
            <a:noFill/>
            <a:round/>
            <a:headEnd/>
            <a:tailEnd/>
          </a:ln>
          <a:effectLst>
            <a:outerShdw dist="152400" dir="2640007" algn="tl" rotWithShape="0">
              <a:srgbClr val="808080">
                <a:alpha val="39999"/>
              </a:srgbClr>
            </a:outerShdw>
          </a:effectLst>
        </p:spPr>
        <p:txBody>
          <a:bodyPr/>
          <a:lstStyle/>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lang="en-US" sz="2000" kern="0" dirty="0" smtClean="0">
                <a:solidFill>
                  <a:sysClr val="windowText" lastClr="000000"/>
                </a:solidFill>
              </a:rPr>
              <a:t> Sparse coding to learn features. </a:t>
            </a:r>
          </a:p>
          <a:p>
            <a:pPr marL="0" marR="0" lvl="0" indent="0" algn="l" defTabSz="912813" eaLnBrk="1" fontAlgn="auto" latinLnBrk="0" hangingPunct="1">
              <a:lnSpc>
                <a:spcPct val="100000"/>
              </a:lnSpc>
              <a:spcBef>
                <a:spcPts val="0"/>
              </a:spcBef>
              <a:spcAft>
                <a:spcPts val="0"/>
              </a:spcAft>
              <a:buClrTx/>
              <a:buSzTx/>
              <a:tabLst/>
              <a:defRPr/>
            </a:pPr>
            <a:r>
              <a:rPr lang="en-US" sz="2000" kern="0" dirty="0" smtClean="0">
                <a:solidFill>
                  <a:sysClr val="windowText" lastClr="000000"/>
                </a:solidFill>
              </a:rPr>
              <a:t> </a:t>
            </a: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kumimoji="0" lang="en-US" sz="2000" i="0" u="none" strike="noStrike" kern="0" cap="none" spc="0" normalizeH="0" baseline="0" noProof="0" dirty="0" smtClean="0">
                <a:ln>
                  <a:noFill/>
                </a:ln>
                <a:solidFill>
                  <a:sysClr val="windowText" lastClr="000000"/>
                </a:solidFill>
                <a:effectLst/>
                <a:uLnTx/>
                <a:uFillTx/>
              </a:rPr>
              <a:t> Unsupervised</a:t>
            </a:r>
            <a:r>
              <a:rPr kumimoji="0" lang="en-US" sz="2000" i="0" u="none" strike="noStrike" kern="0" cap="none" spc="0" normalizeH="0" noProof="0" dirty="0" smtClean="0">
                <a:ln>
                  <a:noFill/>
                </a:ln>
                <a:solidFill>
                  <a:sysClr val="windowText" lastClr="000000"/>
                </a:solidFill>
                <a:effectLst/>
                <a:uLnTx/>
                <a:uFillTx/>
              </a:rPr>
              <a:t> </a:t>
            </a:r>
            <a:r>
              <a:rPr lang="en-US" sz="2000" kern="0" dirty="0" smtClean="0">
                <a:solidFill>
                  <a:sysClr val="windowText" lastClr="000000"/>
                </a:solidFill>
              </a:rPr>
              <a:t>feature </a:t>
            </a:r>
            <a:r>
              <a:rPr kumimoji="0" lang="en-US" sz="2000" i="0" u="none" strike="noStrike" kern="0" cap="none" spc="0" normalizeH="0" noProof="0" dirty="0" smtClean="0">
                <a:ln>
                  <a:noFill/>
                </a:ln>
                <a:solidFill>
                  <a:sysClr val="windowText" lastClr="000000"/>
                </a:solidFill>
                <a:effectLst/>
                <a:uLnTx/>
                <a:uFillTx/>
              </a:rPr>
              <a:t>learning beat all the other approaches by a significant margin.</a:t>
            </a: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p:txBody>
      </p:sp>
      <p:sp>
        <p:nvSpPr>
          <p:cNvPr id="33" name="TextBox 32"/>
          <p:cNvSpPr txBox="1"/>
          <p:nvPr/>
        </p:nvSpPr>
        <p:spPr>
          <a:xfrm>
            <a:off x="-36600" y="6462995"/>
            <a:ext cx="2206694"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[Courtesy of Kai Yu]</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Learning Recursive Representations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50" y="215900"/>
            <a:ext cx="6887280" cy="304800"/>
          </a:xfrm>
        </p:spPr>
        <p:txBody>
          <a:bodyPr/>
          <a:lstStyle/>
          <a:p>
            <a:r>
              <a:rPr lang="en-US" dirty="0" smtClean="0"/>
              <a:t>Feature representations of words</a:t>
            </a:r>
            <a:endParaRPr lang="en-US" dirty="0"/>
          </a:p>
        </p:txBody>
      </p:sp>
      <p:grpSp>
        <p:nvGrpSpPr>
          <p:cNvPr id="3" name="Group 4"/>
          <p:cNvGrpSpPr/>
          <p:nvPr/>
        </p:nvGrpSpPr>
        <p:grpSpPr>
          <a:xfrm>
            <a:off x="7221945" y="2383095"/>
            <a:ext cx="422455" cy="1958655"/>
            <a:chOff x="5186479" y="3160165"/>
            <a:chExt cx="576075" cy="2649945"/>
          </a:xfrm>
        </p:grpSpPr>
        <p:sp>
          <p:nvSpPr>
            <p:cNvPr id="6" name="Double Bracket 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5291221" y="3264084"/>
              <a:ext cx="355065" cy="2456782"/>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endParaRPr lang="en-US" sz="1400" dirty="0">
                <a:solidFill>
                  <a:schemeClr val="bg1"/>
                </a:solidFill>
              </a:endParaRPr>
            </a:p>
          </p:txBody>
        </p:sp>
      </p:grpSp>
      <p:sp>
        <p:nvSpPr>
          <p:cNvPr id="8" name="TextBox 7"/>
          <p:cNvSpPr txBox="1"/>
          <p:nvPr/>
        </p:nvSpPr>
        <p:spPr>
          <a:xfrm>
            <a:off x="616285" y="730877"/>
            <a:ext cx="8333885" cy="1477328"/>
          </a:xfrm>
          <a:prstGeom prst="rect">
            <a:avLst/>
          </a:prstGeom>
          <a:noFill/>
        </p:spPr>
        <p:txBody>
          <a:bodyPr wrap="square" rtlCol="0">
            <a:spAutoFit/>
          </a:bodyPr>
          <a:lstStyle/>
          <a:p>
            <a:pPr algn="l">
              <a:spcBef>
                <a:spcPts val="0"/>
              </a:spcBef>
            </a:pPr>
            <a:r>
              <a:rPr lang="en-US" dirty="0" smtClean="0">
                <a:solidFill>
                  <a:schemeClr val="bg1"/>
                </a:solidFill>
              </a:rPr>
              <a:t>Imagine taking each word, and embedding it in an n-dimensional space. (cf. distributional representations, or Bengio et al., 2003; Collobert &amp; Weston, 2008).   </a:t>
            </a:r>
          </a:p>
          <a:p>
            <a:pPr algn="l">
              <a:spcBef>
                <a:spcPts val="0"/>
              </a:spcBef>
            </a:pPr>
            <a:endParaRPr lang="en-US" dirty="0" smtClean="0">
              <a:solidFill>
                <a:schemeClr val="bg1"/>
              </a:solidFill>
            </a:endParaRPr>
          </a:p>
          <a:p>
            <a:pPr algn="l">
              <a:spcBef>
                <a:spcPts val="0"/>
              </a:spcBef>
            </a:pPr>
            <a:r>
              <a:rPr lang="en-US" dirty="0" smtClean="0">
                <a:solidFill>
                  <a:schemeClr val="bg1"/>
                </a:solidFill>
              </a:rPr>
              <a:t>2-d embedding example below, but in practice use ~100-d embeddings. </a:t>
            </a:r>
          </a:p>
          <a:p>
            <a:pPr algn="l">
              <a:spcBef>
                <a:spcPts val="0"/>
              </a:spcBef>
            </a:pPr>
            <a:endParaRPr lang="en-US" dirty="0" smtClean="0">
              <a:solidFill>
                <a:schemeClr val="bg1"/>
              </a:solidFill>
            </a:endParaRPr>
          </a:p>
        </p:txBody>
      </p:sp>
      <p:cxnSp>
        <p:nvCxnSpPr>
          <p:cNvPr id="11" name="Straight Arrow Connector 10"/>
          <p:cNvCxnSpPr/>
          <p:nvPr/>
        </p:nvCxnSpPr>
        <p:spPr bwMode="auto">
          <a:xfrm rot="16200000" flipV="1">
            <a:off x="-420650" y="3597339"/>
            <a:ext cx="3110806" cy="38405"/>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V="1">
            <a:off x="923525" y="4864704"/>
            <a:ext cx="5530320" cy="17139"/>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232235" y="3021264"/>
            <a:ext cx="460860" cy="369332"/>
          </a:xfrm>
          <a:prstGeom prst="rect">
            <a:avLst/>
          </a:prstGeom>
          <a:noFill/>
        </p:spPr>
        <p:txBody>
          <a:bodyPr wrap="square" rtlCol="0">
            <a:spAutoFit/>
          </a:bodyPr>
          <a:lstStyle/>
          <a:p>
            <a:pPr algn="l">
              <a:spcBef>
                <a:spcPts val="0"/>
              </a:spcBef>
            </a:pPr>
            <a:r>
              <a:rPr lang="en-US" dirty="0" smtClean="0">
                <a:solidFill>
                  <a:schemeClr val="bg1"/>
                </a:solidFill>
              </a:rPr>
              <a:t>x</a:t>
            </a:r>
            <a:r>
              <a:rPr lang="en-US" baseline="-25000" dirty="0" smtClean="0">
                <a:solidFill>
                  <a:schemeClr val="bg1"/>
                </a:solidFill>
              </a:rPr>
              <a:t>2</a:t>
            </a:r>
          </a:p>
        </p:txBody>
      </p:sp>
      <p:cxnSp>
        <p:nvCxnSpPr>
          <p:cNvPr id="19" name="Straight Connector 18"/>
          <p:cNvCxnSpPr/>
          <p:nvPr/>
        </p:nvCxnSpPr>
        <p:spPr bwMode="auto">
          <a:xfrm>
            <a:off x="1038740" y="259880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1047885" y="444224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038740" y="398138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1038740" y="352052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1038740" y="305966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6200000" flipH="1">
            <a:off x="152276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rot="16200000" flipH="1">
            <a:off x="198362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rot="16200000" flipH="1">
            <a:off x="244448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6200000" flipH="1">
            <a:off x="290534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16200000" flipH="1">
            <a:off x="336620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rot="16200000" flipH="1">
            <a:off x="382706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6200000" flipH="1">
            <a:off x="428914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rot="16200000" flipH="1">
            <a:off x="474878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rot="16200000" flipH="1">
            <a:off x="520964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rot="16200000" flipH="1">
            <a:off x="5670505" y="4870988"/>
            <a:ext cx="182880" cy="1220"/>
          </a:xfrm>
          <a:prstGeom prst="line">
            <a:avLst/>
          </a:prstGeom>
          <a:noFill/>
          <a:ln w="38100" cap="flat" cmpd="sng" algn="ctr">
            <a:solidFill>
              <a:schemeClr val="bg1"/>
            </a:solidFill>
            <a:prstDash val="solid"/>
            <a:round/>
            <a:headEnd type="none" w="med" len="med"/>
            <a:tailEnd type="none" w="med" len="med"/>
          </a:ln>
          <a:effectLst/>
        </p:spPr>
      </p:cxnSp>
      <p:sp>
        <p:nvSpPr>
          <p:cNvPr id="36" name="TextBox 35"/>
          <p:cNvSpPr txBox="1"/>
          <p:nvPr/>
        </p:nvSpPr>
        <p:spPr>
          <a:xfrm>
            <a:off x="3688685" y="5210348"/>
            <a:ext cx="460860" cy="369332"/>
          </a:xfrm>
          <a:prstGeom prst="rect">
            <a:avLst/>
          </a:prstGeom>
          <a:noFill/>
        </p:spPr>
        <p:txBody>
          <a:bodyPr wrap="square" rtlCol="0">
            <a:spAutoFit/>
          </a:bodyPr>
          <a:lstStyle/>
          <a:p>
            <a:pPr algn="l">
              <a:spcBef>
                <a:spcPts val="0"/>
              </a:spcBef>
            </a:pPr>
            <a:r>
              <a:rPr lang="en-US" dirty="0" smtClean="0">
                <a:solidFill>
                  <a:schemeClr val="bg1"/>
                </a:solidFill>
              </a:rPr>
              <a:t>x</a:t>
            </a:r>
            <a:r>
              <a:rPr lang="en-US" baseline="-25000" dirty="0" smtClean="0">
                <a:solidFill>
                  <a:schemeClr val="bg1"/>
                </a:solidFill>
              </a:rPr>
              <a:t>1</a:t>
            </a:r>
          </a:p>
        </p:txBody>
      </p:sp>
      <p:sp>
        <p:nvSpPr>
          <p:cNvPr id="37" name="TextBox 36"/>
          <p:cNvSpPr txBox="1"/>
          <p:nvPr/>
        </p:nvSpPr>
        <p:spPr>
          <a:xfrm>
            <a:off x="616285" y="4941514"/>
            <a:ext cx="5506636" cy="369332"/>
          </a:xfrm>
          <a:prstGeom prst="rect">
            <a:avLst/>
          </a:prstGeom>
          <a:noFill/>
        </p:spPr>
        <p:txBody>
          <a:bodyPr wrap="none" rtlCol="0">
            <a:spAutoFit/>
          </a:bodyPr>
          <a:lstStyle/>
          <a:p>
            <a:pPr algn="l">
              <a:spcBef>
                <a:spcPts val="0"/>
              </a:spcBef>
            </a:pPr>
            <a:r>
              <a:rPr lang="en-US" dirty="0" smtClean="0">
                <a:solidFill>
                  <a:schemeClr val="bg1"/>
                </a:solidFill>
              </a:rPr>
              <a:t>   0        1      2     3     4      5     6     7     8      9     10</a:t>
            </a:r>
          </a:p>
        </p:txBody>
      </p:sp>
      <p:sp>
        <p:nvSpPr>
          <p:cNvPr id="39" name="TextBox 38"/>
          <p:cNvSpPr txBox="1"/>
          <p:nvPr/>
        </p:nvSpPr>
        <p:spPr>
          <a:xfrm>
            <a:off x="720867" y="2389495"/>
            <a:ext cx="327334" cy="2349361"/>
          </a:xfrm>
          <a:prstGeom prst="rect">
            <a:avLst/>
          </a:prstGeom>
          <a:noFill/>
        </p:spPr>
        <p:txBody>
          <a:bodyPr wrap="none" rtlCol="0">
            <a:spAutoFit/>
          </a:bodyPr>
          <a:lstStyle/>
          <a:p>
            <a:pPr>
              <a:spcBef>
                <a:spcPts val="0"/>
              </a:spcBef>
              <a:spcAft>
                <a:spcPts val="1400"/>
              </a:spcAft>
            </a:pPr>
            <a:r>
              <a:rPr lang="en-US" sz="2000" dirty="0" smtClean="0">
                <a:solidFill>
                  <a:schemeClr val="bg1"/>
                </a:solidFill>
              </a:rPr>
              <a:t>5</a:t>
            </a:r>
          </a:p>
          <a:p>
            <a:pPr>
              <a:spcBef>
                <a:spcPts val="0"/>
              </a:spcBef>
              <a:spcAft>
                <a:spcPts val="1400"/>
              </a:spcAft>
            </a:pPr>
            <a:r>
              <a:rPr lang="en-US" sz="2000" dirty="0" smtClean="0">
                <a:solidFill>
                  <a:schemeClr val="bg1"/>
                </a:solidFill>
              </a:rPr>
              <a:t>4</a:t>
            </a:r>
          </a:p>
          <a:p>
            <a:pPr>
              <a:spcBef>
                <a:spcPts val="0"/>
              </a:spcBef>
              <a:spcAft>
                <a:spcPts val="1400"/>
              </a:spcAft>
            </a:pPr>
            <a:r>
              <a:rPr lang="en-US" sz="2000" dirty="0" smtClean="0">
                <a:solidFill>
                  <a:schemeClr val="bg1"/>
                </a:solidFill>
              </a:rPr>
              <a:t>3</a:t>
            </a:r>
          </a:p>
          <a:p>
            <a:pPr>
              <a:spcBef>
                <a:spcPts val="0"/>
              </a:spcBef>
              <a:spcAft>
                <a:spcPts val="1400"/>
              </a:spcAft>
            </a:pPr>
            <a:r>
              <a:rPr lang="en-US" sz="2000" dirty="0" smtClean="0">
                <a:solidFill>
                  <a:schemeClr val="bg1"/>
                </a:solidFill>
              </a:rPr>
              <a:t>2</a:t>
            </a:r>
          </a:p>
          <a:p>
            <a:pPr>
              <a:spcBef>
                <a:spcPts val="0"/>
              </a:spcBef>
              <a:spcAft>
                <a:spcPts val="1400"/>
              </a:spcAft>
            </a:pPr>
            <a:r>
              <a:rPr lang="en-US" sz="2000" dirty="0" smtClean="0">
                <a:solidFill>
                  <a:schemeClr val="bg1"/>
                </a:solidFill>
              </a:rPr>
              <a:t>1</a:t>
            </a:r>
          </a:p>
        </p:txBody>
      </p:sp>
      <p:grpSp>
        <p:nvGrpSpPr>
          <p:cNvPr id="4" name="Group 45"/>
          <p:cNvGrpSpPr/>
          <p:nvPr/>
        </p:nvGrpSpPr>
        <p:grpSpPr>
          <a:xfrm>
            <a:off x="8258880" y="2383095"/>
            <a:ext cx="422455" cy="1958655"/>
            <a:chOff x="5186479" y="3160165"/>
            <a:chExt cx="576075" cy="2649945"/>
          </a:xfrm>
        </p:grpSpPr>
        <p:sp>
          <p:nvSpPr>
            <p:cNvPr id="47" name="Double Bracket 4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8" name="TextBox 47"/>
            <p:cNvSpPr txBox="1"/>
            <p:nvPr/>
          </p:nvSpPr>
          <p:spPr>
            <a:xfrm>
              <a:off x="5275083" y="3264084"/>
              <a:ext cx="387344" cy="2456782"/>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endParaRPr lang="en-US" sz="1400" dirty="0">
                <a:solidFill>
                  <a:schemeClr val="bg1"/>
                </a:solidFill>
              </a:endParaRPr>
            </a:p>
          </p:txBody>
        </p:sp>
      </p:grpSp>
      <p:sp>
        <p:nvSpPr>
          <p:cNvPr id="49" name="TextBox 48"/>
          <p:cNvSpPr txBox="1"/>
          <p:nvPr/>
        </p:nvSpPr>
        <p:spPr>
          <a:xfrm>
            <a:off x="6953110" y="4456965"/>
            <a:ext cx="2044149" cy="369332"/>
          </a:xfrm>
          <a:prstGeom prst="rect">
            <a:avLst/>
          </a:prstGeom>
          <a:noFill/>
        </p:spPr>
        <p:txBody>
          <a:bodyPr wrap="none" rtlCol="0">
            <a:spAutoFit/>
          </a:bodyPr>
          <a:lstStyle/>
          <a:p>
            <a:pPr algn="l">
              <a:spcBef>
                <a:spcPts val="0"/>
              </a:spcBef>
            </a:pPr>
            <a:r>
              <a:rPr lang="en-US" dirty="0" smtClean="0">
                <a:solidFill>
                  <a:schemeClr val="bg1"/>
                </a:solidFill>
              </a:rPr>
              <a:t>Monday      Britain</a:t>
            </a:r>
          </a:p>
        </p:txBody>
      </p:sp>
      <p:grpSp>
        <p:nvGrpSpPr>
          <p:cNvPr id="5" name="Group 69"/>
          <p:cNvGrpSpPr/>
          <p:nvPr/>
        </p:nvGrpSpPr>
        <p:grpSpPr>
          <a:xfrm>
            <a:off x="1936570" y="2598808"/>
            <a:ext cx="1560090" cy="638167"/>
            <a:chOff x="1936570" y="2852924"/>
            <a:chExt cx="1560090" cy="638167"/>
          </a:xfrm>
        </p:grpSpPr>
        <p:sp>
          <p:nvSpPr>
            <p:cNvPr id="40" name="Cross 39"/>
            <p:cNvSpPr/>
            <p:nvPr/>
          </p:nvSpPr>
          <p:spPr bwMode="auto">
            <a:xfrm rot="2722479">
              <a:off x="1936570" y="317856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1" name="TextBox 40"/>
            <p:cNvSpPr txBox="1"/>
            <p:nvPr/>
          </p:nvSpPr>
          <p:spPr>
            <a:xfrm>
              <a:off x="2152485" y="3121759"/>
              <a:ext cx="1005403" cy="369332"/>
            </a:xfrm>
            <a:prstGeom prst="rect">
              <a:avLst/>
            </a:prstGeom>
            <a:noFill/>
          </p:spPr>
          <p:txBody>
            <a:bodyPr wrap="none" rtlCol="0">
              <a:spAutoFit/>
            </a:bodyPr>
            <a:lstStyle/>
            <a:p>
              <a:pPr algn="l">
                <a:spcBef>
                  <a:spcPts val="0"/>
                </a:spcBef>
              </a:pPr>
              <a:r>
                <a:rPr lang="en-US" dirty="0" smtClean="0">
                  <a:solidFill>
                    <a:schemeClr val="bg1"/>
                  </a:solidFill>
                </a:rPr>
                <a:t>Monday</a:t>
              </a:r>
            </a:p>
          </p:txBody>
        </p:sp>
        <p:grpSp>
          <p:nvGrpSpPr>
            <p:cNvPr id="9" name="Group 49"/>
            <p:cNvGrpSpPr/>
            <p:nvPr/>
          </p:nvGrpSpPr>
          <p:grpSpPr>
            <a:xfrm>
              <a:off x="3112610" y="2852924"/>
              <a:ext cx="384050" cy="576074"/>
              <a:chOff x="5186479" y="3160165"/>
              <a:chExt cx="576075" cy="2649945"/>
            </a:xfrm>
          </p:grpSpPr>
          <p:sp>
            <p:nvSpPr>
              <p:cNvPr id="51" name="Double Bracket 5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2" name="TextBox 51"/>
              <p:cNvSpPr txBox="1"/>
              <p:nvPr/>
            </p:nvSpPr>
            <p:spPr>
              <a:xfrm>
                <a:off x="5275081" y="3264084"/>
                <a:ext cx="387344" cy="707886"/>
              </a:xfrm>
              <a:prstGeom prst="rect">
                <a:avLst/>
              </a:prstGeom>
              <a:noFill/>
            </p:spPr>
            <p:txBody>
              <a:bodyPr wrap="none" rtlCol="0">
                <a:spAutoFit/>
              </a:bodyPr>
              <a:lstStyle/>
              <a:p>
                <a:pPr>
                  <a:spcBef>
                    <a:spcPts val="0"/>
                  </a:spcBef>
                </a:pPr>
                <a:r>
                  <a:rPr lang="en-US" sz="1400" dirty="0" smtClean="0">
                    <a:solidFill>
                      <a:schemeClr val="bg1"/>
                    </a:solidFill>
                  </a:rPr>
                  <a:t>2</a:t>
                </a:r>
              </a:p>
              <a:p>
                <a:pPr>
                  <a:spcBef>
                    <a:spcPts val="0"/>
                  </a:spcBef>
                </a:pPr>
                <a:r>
                  <a:rPr lang="en-US" sz="1400" dirty="0" smtClean="0">
                    <a:solidFill>
                      <a:schemeClr val="bg1"/>
                    </a:solidFill>
                  </a:rPr>
                  <a:t>4</a:t>
                </a:r>
                <a:endParaRPr lang="en-US" sz="1400" dirty="0">
                  <a:solidFill>
                    <a:schemeClr val="bg1"/>
                  </a:solidFill>
                </a:endParaRPr>
              </a:p>
            </p:txBody>
          </p:sp>
        </p:grpSp>
      </p:grpSp>
      <p:grpSp>
        <p:nvGrpSpPr>
          <p:cNvPr id="10" name="Group 72"/>
          <p:cNvGrpSpPr/>
          <p:nvPr/>
        </p:nvGrpSpPr>
        <p:grpSpPr>
          <a:xfrm>
            <a:off x="5089670" y="3597338"/>
            <a:ext cx="1440985" cy="576074"/>
            <a:chOff x="5089670" y="3851454"/>
            <a:chExt cx="1440985" cy="576074"/>
          </a:xfrm>
        </p:grpSpPr>
        <p:sp>
          <p:nvSpPr>
            <p:cNvPr id="42" name="Cross 41"/>
            <p:cNvSpPr/>
            <p:nvPr/>
          </p:nvSpPr>
          <p:spPr bwMode="auto">
            <a:xfrm rot="2722479">
              <a:off x="5089670" y="4061884"/>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5340100" y="4005074"/>
              <a:ext cx="838691" cy="369332"/>
            </a:xfrm>
            <a:prstGeom prst="rect">
              <a:avLst/>
            </a:prstGeom>
            <a:noFill/>
          </p:spPr>
          <p:txBody>
            <a:bodyPr wrap="none" rtlCol="0">
              <a:spAutoFit/>
            </a:bodyPr>
            <a:lstStyle/>
            <a:p>
              <a:pPr algn="l">
                <a:spcBef>
                  <a:spcPts val="0"/>
                </a:spcBef>
              </a:pPr>
              <a:r>
                <a:rPr lang="en-US" dirty="0" smtClean="0">
                  <a:solidFill>
                    <a:schemeClr val="bg1"/>
                  </a:solidFill>
                </a:rPr>
                <a:t>Britain</a:t>
              </a:r>
            </a:p>
          </p:txBody>
        </p:sp>
        <p:grpSp>
          <p:nvGrpSpPr>
            <p:cNvPr id="12" name="Group 52"/>
            <p:cNvGrpSpPr/>
            <p:nvPr/>
          </p:nvGrpSpPr>
          <p:grpSpPr>
            <a:xfrm>
              <a:off x="6146605" y="3851454"/>
              <a:ext cx="384050" cy="576074"/>
              <a:chOff x="5186479" y="3160165"/>
              <a:chExt cx="576075" cy="2649945"/>
            </a:xfrm>
          </p:grpSpPr>
          <p:sp>
            <p:nvSpPr>
              <p:cNvPr id="54" name="Double Bracket 5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13" y="3264084"/>
                <a:ext cx="426080"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2</a:t>
                </a:r>
                <a:endParaRPr lang="en-US" sz="1400" dirty="0">
                  <a:solidFill>
                    <a:schemeClr val="bg1"/>
                  </a:solidFill>
                </a:endParaRPr>
              </a:p>
            </p:txBody>
          </p:sp>
        </p:grpSp>
      </p:grpSp>
      <p:grpSp>
        <p:nvGrpSpPr>
          <p:cNvPr id="13" name="Group 70"/>
          <p:cNvGrpSpPr/>
          <p:nvPr/>
        </p:nvGrpSpPr>
        <p:grpSpPr>
          <a:xfrm>
            <a:off x="1978864" y="3193287"/>
            <a:ext cx="1730522" cy="596075"/>
            <a:chOff x="1978864" y="3447403"/>
            <a:chExt cx="1730522" cy="596075"/>
          </a:xfrm>
        </p:grpSpPr>
        <p:sp>
          <p:nvSpPr>
            <p:cNvPr id="44" name="Cross 43"/>
            <p:cNvSpPr/>
            <p:nvPr/>
          </p:nvSpPr>
          <p:spPr bwMode="auto">
            <a:xfrm rot="2722479">
              <a:off x="1978864" y="3447403"/>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2190890" y="3482122"/>
              <a:ext cx="1060931" cy="369332"/>
            </a:xfrm>
            <a:prstGeom prst="rect">
              <a:avLst/>
            </a:prstGeom>
            <a:noFill/>
          </p:spPr>
          <p:txBody>
            <a:bodyPr wrap="none" rtlCol="0">
              <a:spAutoFit/>
            </a:bodyPr>
            <a:lstStyle/>
            <a:p>
              <a:pPr algn="l">
                <a:spcBef>
                  <a:spcPts val="0"/>
                </a:spcBef>
              </a:pPr>
              <a:r>
                <a:rPr lang="en-US" dirty="0" smtClean="0">
                  <a:solidFill>
                    <a:schemeClr val="bg1"/>
                  </a:solidFill>
                </a:rPr>
                <a:t>Tuesday</a:t>
              </a:r>
            </a:p>
          </p:txBody>
        </p:sp>
        <p:grpSp>
          <p:nvGrpSpPr>
            <p:cNvPr id="15" name="Group 55"/>
            <p:cNvGrpSpPr/>
            <p:nvPr/>
          </p:nvGrpSpPr>
          <p:grpSpPr>
            <a:xfrm>
              <a:off x="3276255" y="3467404"/>
              <a:ext cx="433131" cy="576074"/>
              <a:chOff x="5143922" y="3160165"/>
              <a:chExt cx="649698" cy="2649945"/>
            </a:xfrm>
          </p:grpSpPr>
          <p:sp>
            <p:nvSpPr>
              <p:cNvPr id="57" name="Double Bracket 5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8" name="TextBox 57"/>
              <p:cNvSpPr txBox="1"/>
              <p:nvPr/>
            </p:nvSpPr>
            <p:spPr>
              <a:xfrm>
                <a:off x="5143922" y="3264084"/>
                <a:ext cx="649698" cy="2406816"/>
              </a:xfrm>
              <a:prstGeom prst="rect">
                <a:avLst/>
              </a:prstGeom>
              <a:noFill/>
            </p:spPr>
            <p:txBody>
              <a:bodyPr wrap="none" rtlCol="0">
                <a:spAutoFit/>
              </a:bodyPr>
              <a:lstStyle/>
              <a:p>
                <a:pPr>
                  <a:spcBef>
                    <a:spcPts val="0"/>
                  </a:spcBef>
                </a:pPr>
                <a:r>
                  <a:rPr lang="en-US" sz="1400" dirty="0" smtClean="0">
                    <a:solidFill>
                      <a:schemeClr val="bg1"/>
                    </a:solidFill>
                  </a:rPr>
                  <a:t>2.1</a:t>
                </a:r>
              </a:p>
              <a:p>
                <a:pPr>
                  <a:spcBef>
                    <a:spcPts val="0"/>
                  </a:spcBef>
                </a:pPr>
                <a:r>
                  <a:rPr lang="en-US" sz="1400" dirty="0" smtClean="0">
                    <a:solidFill>
                      <a:schemeClr val="bg1"/>
                    </a:solidFill>
                  </a:rPr>
                  <a:t>3.3</a:t>
                </a:r>
              </a:p>
            </p:txBody>
          </p:sp>
        </p:grpSp>
      </p:grpSp>
      <p:grpSp>
        <p:nvGrpSpPr>
          <p:cNvPr id="16" name="Group 73"/>
          <p:cNvGrpSpPr/>
          <p:nvPr/>
        </p:nvGrpSpPr>
        <p:grpSpPr>
          <a:xfrm>
            <a:off x="5378505" y="4076601"/>
            <a:ext cx="1249659" cy="711291"/>
            <a:chOff x="5378505" y="4330717"/>
            <a:chExt cx="1249659" cy="711291"/>
          </a:xfrm>
        </p:grpSpPr>
        <p:sp>
          <p:nvSpPr>
            <p:cNvPr id="59" name="TextBox 58"/>
            <p:cNvSpPr txBox="1"/>
            <p:nvPr/>
          </p:nvSpPr>
          <p:spPr>
            <a:xfrm>
              <a:off x="5378505" y="4542744"/>
              <a:ext cx="902811" cy="369332"/>
            </a:xfrm>
            <a:prstGeom prst="rect">
              <a:avLst/>
            </a:prstGeom>
            <a:noFill/>
          </p:spPr>
          <p:txBody>
            <a:bodyPr wrap="none" rtlCol="0">
              <a:spAutoFit/>
            </a:bodyPr>
            <a:lstStyle/>
            <a:p>
              <a:pPr algn="l">
                <a:spcBef>
                  <a:spcPts val="0"/>
                </a:spcBef>
              </a:pPr>
              <a:r>
                <a:rPr lang="en-US" dirty="0" smtClean="0">
                  <a:solidFill>
                    <a:schemeClr val="bg1"/>
                  </a:solidFill>
                </a:rPr>
                <a:t>France</a:t>
              </a:r>
            </a:p>
          </p:txBody>
        </p:sp>
        <p:sp>
          <p:nvSpPr>
            <p:cNvPr id="60" name="Cross 59"/>
            <p:cNvSpPr/>
            <p:nvPr/>
          </p:nvSpPr>
          <p:spPr bwMode="auto">
            <a:xfrm rot="2722479">
              <a:off x="5379771" y="4330717"/>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18" name="Group 60"/>
            <p:cNvGrpSpPr/>
            <p:nvPr/>
          </p:nvGrpSpPr>
          <p:grpSpPr>
            <a:xfrm>
              <a:off x="6195032" y="4465934"/>
              <a:ext cx="433132" cy="576074"/>
              <a:chOff x="5143905" y="3160165"/>
              <a:chExt cx="649698" cy="2649945"/>
            </a:xfrm>
          </p:grpSpPr>
          <p:sp>
            <p:nvSpPr>
              <p:cNvPr id="62" name="Double Bracket 6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143905" y="3264084"/>
                <a:ext cx="649698" cy="2406816"/>
              </a:xfrm>
              <a:prstGeom prst="rect">
                <a:avLst/>
              </a:prstGeom>
              <a:noFill/>
            </p:spPr>
            <p:txBody>
              <a:bodyPr wrap="none" rtlCol="0">
                <a:spAutoFit/>
              </a:bodyPr>
              <a:lstStyle/>
              <a:p>
                <a:pPr>
                  <a:spcBef>
                    <a:spcPts val="0"/>
                  </a:spcBef>
                </a:pPr>
                <a:r>
                  <a:rPr lang="en-US" sz="1400" dirty="0" smtClean="0">
                    <a:solidFill>
                      <a:schemeClr val="bg1"/>
                    </a:solidFill>
                  </a:rPr>
                  <a:t>9.5</a:t>
                </a:r>
              </a:p>
              <a:p>
                <a:pPr>
                  <a:spcBef>
                    <a:spcPts val="0"/>
                  </a:spcBef>
                </a:pPr>
                <a:r>
                  <a:rPr lang="en-US" sz="1400" dirty="0" smtClean="0">
                    <a:solidFill>
                      <a:schemeClr val="bg1"/>
                    </a:solidFill>
                  </a:rPr>
                  <a:t>1.5</a:t>
                </a:r>
                <a:endParaRPr lang="en-US" sz="1400" dirty="0">
                  <a:solidFill>
                    <a:schemeClr val="bg1"/>
                  </a:solidFill>
                </a:endParaRPr>
              </a:p>
            </p:txBody>
          </p:sp>
        </p:grpSp>
      </p:grpSp>
      <p:grpSp>
        <p:nvGrpSpPr>
          <p:cNvPr id="25" name="Group 71"/>
          <p:cNvGrpSpPr/>
          <p:nvPr/>
        </p:nvGrpSpPr>
        <p:grpSpPr>
          <a:xfrm>
            <a:off x="4744025" y="2329973"/>
            <a:ext cx="1095340" cy="576074"/>
            <a:chOff x="4744025" y="2584089"/>
            <a:chExt cx="1095340" cy="576074"/>
          </a:xfrm>
        </p:grpSpPr>
        <p:sp>
          <p:nvSpPr>
            <p:cNvPr id="64" name="TextBox 63"/>
            <p:cNvSpPr txBox="1"/>
            <p:nvPr/>
          </p:nvSpPr>
          <p:spPr>
            <a:xfrm>
              <a:off x="5032860" y="2660899"/>
              <a:ext cx="492443" cy="369332"/>
            </a:xfrm>
            <a:prstGeom prst="rect">
              <a:avLst/>
            </a:prstGeom>
            <a:noFill/>
          </p:spPr>
          <p:txBody>
            <a:bodyPr wrap="none" rtlCol="0">
              <a:spAutoFit/>
            </a:bodyPr>
            <a:lstStyle/>
            <a:p>
              <a:pPr algn="l">
                <a:spcBef>
                  <a:spcPts val="0"/>
                </a:spcBef>
              </a:pPr>
              <a:r>
                <a:rPr lang="en-US" dirty="0" smtClean="0">
                  <a:solidFill>
                    <a:schemeClr val="bg1"/>
                  </a:solidFill>
                </a:rPr>
                <a:t>On</a:t>
              </a:r>
            </a:p>
          </p:txBody>
        </p:sp>
        <p:sp>
          <p:nvSpPr>
            <p:cNvPr id="65" name="Cross 64"/>
            <p:cNvSpPr/>
            <p:nvPr/>
          </p:nvSpPr>
          <p:spPr bwMode="auto">
            <a:xfrm rot="2722479">
              <a:off x="4744025" y="271770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35" name="Group 65"/>
            <p:cNvGrpSpPr/>
            <p:nvPr/>
          </p:nvGrpSpPr>
          <p:grpSpPr>
            <a:xfrm>
              <a:off x="5493720" y="2584089"/>
              <a:ext cx="345645" cy="576074"/>
              <a:chOff x="4418383" y="3160165"/>
              <a:chExt cx="576075" cy="2649945"/>
            </a:xfrm>
          </p:grpSpPr>
          <p:sp>
            <p:nvSpPr>
              <p:cNvPr id="67" name="Double Bracket 66"/>
              <p:cNvSpPr/>
              <p:nvPr/>
            </p:nvSpPr>
            <p:spPr bwMode="auto">
              <a:xfrm>
                <a:off x="4418383"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8" name="TextBox 67"/>
              <p:cNvSpPr txBox="1"/>
              <p:nvPr/>
            </p:nvSpPr>
            <p:spPr>
              <a:xfrm>
                <a:off x="4487619" y="3264084"/>
                <a:ext cx="426078"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endParaRPr lang="en-US" sz="1400" dirty="0">
                  <a:solidFill>
                    <a:schemeClr val="bg1"/>
                  </a:solidFill>
                </a:endParaRPr>
              </a:p>
            </p:txBody>
          </p:sp>
        </p:grpSp>
      </p:grpSp>
      <p:sp>
        <p:nvSpPr>
          <p:cNvPr id="69" name="TextBox 68"/>
          <p:cNvSpPr txBox="1"/>
          <p:nvPr/>
        </p:nvSpPr>
        <p:spPr>
          <a:xfrm>
            <a:off x="424260" y="7269500"/>
            <a:ext cx="10918374" cy="369332"/>
          </a:xfrm>
          <a:prstGeom prst="rect">
            <a:avLst/>
          </a:prstGeom>
          <a:noFill/>
        </p:spPr>
        <p:txBody>
          <a:bodyPr wrap="none" rtlCol="0">
            <a:spAutoFit/>
          </a:bodyPr>
          <a:lstStyle/>
          <a:p>
            <a:pPr algn="l">
              <a:spcBef>
                <a:spcPts val="0"/>
              </a:spcBef>
            </a:pPr>
            <a:r>
              <a:rPr lang="en-US" dirty="0" smtClean="0">
                <a:solidFill>
                  <a:schemeClr val="bg1"/>
                </a:solidFill>
              </a:rPr>
              <a:t>E.g., LSA (</a:t>
            </a:r>
            <a:r>
              <a:rPr lang="en-US" dirty="0" err="1" smtClean="0">
                <a:solidFill>
                  <a:schemeClr val="bg1"/>
                </a:solidFill>
              </a:rPr>
              <a:t>Landauer</a:t>
            </a:r>
            <a:r>
              <a:rPr lang="en-US" dirty="0" smtClean="0">
                <a:solidFill>
                  <a:schemeClr val="bg1"/>
                </a:solidFill>
              </a:rPr>
              <a:t> &amp; Dumais, 1997); Distributional clustering (Brown et al., 1992; Pereira  et al., 1993);  </a:t>
            </a:r>
          </a:p>
        </p:txBody>
      </p:sp>
      <p:grpSp>
        <p:nvGrpSpPr>
          <p:cNvPr id="38" name="Group 89"/>
          <p:cNvGrpSpPr/>
          <p:nvPr/>
        </p:nvGrpSpPr>
        <p:grpSpPr>
          <a:xfrm>
            <a:off x="155425" y="5656490"/>
            <a:ext cx="4762842" cy="998529"/>
            <a:chOff x="155425" y="5656490"/>
            <a:chExt cx="4762842" cy="998529"/>
          </a:xfrm>
        </p:grpSpPr>
        <p:grpSp>
          <p:nvGrpSpPr>
            <p:cNvPr id="46" name="Group 75"/>
            <p:cNvGrpSpPr/>
            <p:nvPr/>
          </p:nvGrpSpPr>
          <p:grpSpPr>
            <a:xfrm>
              <a:off x="155425" y="5656490"/>
              <a:ext cx="4762842" cy="998529"/>
              <a:chOff x="3092610" y="2814519"/>
              <a:chExt cx="4762842" cy="998529"/>
            </a:xfrm>
          </p:grpSpPr>
          <p:sp>
            <p:nvSpPr>
              <p:cNvPr id="77" name="TextBox 76"/>
              <p:cNvSpPr txBox="1"/>
              <p:nvPr/>
            </p:nvSpPr>
            <p:spPr>
              <a:xfrm>
                <a:off x="3092610" y="2814519"/>
                <a:ext cx="4762842" cy="923330"/>
              </a:xfrm>
              <a:prstGeom prst="rect">
                <a:avLst/>
              </a:prstGeom>
              <a:noFill/>
            </p:spPr>
            <p:txBody>
              <a:bodyPr wrap="none" rtlCol="0">
                <a:spAutoFit/>
              </a:bodyPr>
              <a:lstStyle/>
              <a:p>
                <a:pPr algn="l">
                  <a:spcBef>
                    <a:spcPts val="0"/>
                  </a:spcBef>
                </a:pPr>
                <a:r>
                  <a:rPr lang="en-US" i="1" dirty="0" smtClean="0">
                    <a:solidFill>
                      <a:schemeClr val="bg1"/>
                    </a:solidFill>
                  </a:rPr>
                  <a:t>                              On    Monday,   Britain ….</a:t>
                </a:r>
              </a:p>
              <a:p>
                <a:pPr algn="l">
                  <a:spcBef>
                    <a:spcPts val="0"/>
                  </a:spcBef>
                </a:pPr>
                <a:endParaRPr lang="en-US" dirty="0" smtClean="0">
                  <a:solidFill>
                    <a:schemeClr val="bg1"/>
                  </a:solidFill>
                </a:endParaRPr>
              </a:p>
              <a:p>
                <a:pPr algn="l">
                  <a:spcBef>
                    <a:spcPts val="0"/>
                  </a:spcBef>
                </a:pPr>
                <a:r>
                  <a:rPr lang="en-US" dirty="0" smtClean="0">
                    <a:solidFill>
                      <a:schemeClr val="bg1"/>
                    </a:solidFill>
                  </a:rPr>
                  <a:t>  Representation: </a:t>
                </a:r>
              </a:p>
            </p:txBody>
          </p:sp>
          <p:grpSp>
            <p:nvGrpSpPr>
              <p:cNvPr id="50" name="Group 65"/>
              <p:cNvGrpSpPr/>
              <p:nvPr/>
            </p:nvGrpSpPr>
            <p:grpSpPr>
              <a:xfrm>
                <a:off x="5128075" y="3236974"/>
                <a:ext cx="345645" cy="576074"/>
                <a:chOff x="3808973" y="6163441"/>
                <a:chExt cx="576075" cy="2649945"/>
              </a:xfrm>
            </p:grpSpPr>
            <p:sp>
              <p:nvSpPr>
                <p:cNvPr id="80" name="Double Bracket 79"/>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1" name="TextBox 80"/>
                <p:cNvSpPr txBox="1"/>
                <p:nvPr/>
              </p:nvSpPr>
              <p:spPr>
                <a:xfrm>
                  <a:off x="3878210" y="6267360"/>
                  <a:ext cx="426078"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endParaRPr lang="en-US" sz="1400" dirty="0">
                    <a:solidFill>
                      <a:schemeClr val="bg1"/>
                    </a:solidFill>
                  </a:endParaRPr>
                </a:p>
              </p:txBody>
            </p:sp>
          </p:grpSp>
        </p:grpSp>
        <p:grpSp>
          <p:nvGrpSpPr>
            <p:cNvPr id="53" name="Group 49"/>
            <p:cNvGrpSpPr/>
            <p:nvPr/>
          </p:nvGrpSpPr>
          <p:grpSpPr>
            <a:xfrm>
              <a:off x="3035800" y="6078945"/>
              <a:ext cx="384050" cy="576074"/>
              <a:chOff x="5186479" y="3160165"/>
              <a:chExt cx="576075" cy="2649945"/>
            </a:xfrm>
          </p:grpSpPr>
          <p:sp>
            <p:nvSpPr>
              <p:cNvPr id="86" name="Double Bracket 8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7" name="TextBox 86"/>
              <p:cNvSpPr txBox="1"/>
              <p:nvPr/>
            </p:nvSpPr>
            <p:spPr>
              <a:xfrm>
                <a:off x="5275081" y="3264084"/>
                <a:ext cx="387344" cy="707886"/>
              </a:xfrm>
              <a:prstGeom prst="rect">
                <a:avLst/>
              </a:prstGeom>
              <a:noFill/>
            </p:spPr>
            <p:txBody>
              <a:bodyPr wrap="none" rtlCol="0">
                <a:spAutoFit/>
              </a:bodyPr>
              <a:lstStyle/>
              <a:p>
                <a:pPr>
                  <a:spcBef>
                    <a:spcPts val="0"/>
                  </a:spcBef>
                </a:pPr>
                <a:r>
                  <a:rPr lang="en-US" sz="1400" dirty="0" smtClean="0">
                    <a:solidFill>
                      <a:schemeClr val="bg1"/>
                    </a:solidFill>
                  </a:rPr>
                  <a:t>2</a:t>
                </a:r>
              </a:p>
              <a:p>
                <a:pPr>
                  <a:spcBef>
                    <a:spcPts val="0"/>
                  </a:spcBef>
                </a:pPr>
                <a:r>
                  <a:rPr lang="en-US" sz="1400" dirty="0" smtClean="0">
                    <a:solidFill>
                      <a:schemeClr val="bg1"/>
                    </a:solidFill>
                  </a:rPr>
                  <a:t>4</a:t>
                </a:r>
                <a:endParaRPr lang="en-US" sz="1400" dirty="0">
                  <a:solidFill>
                    <a:schemeClr val="bg1"/>
                  </a:solidFill>
                </a:endParaRPr>
              </a:p>
            </p:txBody>
          </p:sp>
        </p:grpSp>
        <p:sp>
          <p:nvSpPr>
            <p:cNvPr id="88" name="Double Bracket 87"/>
            <p:cNvSpPr/>
            <p:nvPr/>
          </p:nvSpPr>
          <p:spPr bwMode="auto">
            <a:xfrm>
              <a:off x="3988174" y="6056354"/>
              <a:ext cx="384050" cy="576074"/>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9" name="TextBox 88"/>
            <p:cNvSpPr txBox="1"/>
            <p:nvPr/>
          </p:nvSpPr>
          <p:spPr>
            <a:xfrm>
              <a:off x="4034330" y="6078945"/>
              <a:ext cx="284053" cy="523220"/>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2</a:t>
              </a:r>
              <a:endParaRPr lang="en-US" sz="1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cxnSp>
        <p:nvCxnSpPr>
          <p:cNvPr id="12" name="AutoShape 26"/>
          <p:cNvCxnSpPr>
            <a:cxnSpLocks noChangeShapeType="1"/>
            <a:endCxn id="10" idx="1"/>
          </p:cNvCxnSpPr>
          <p:nvPr/>
        </p:nvCxnSpPr>
        <p:spPr bwMode="auto">
          <a:xfrm>
            <a:off x="2431298" y="3133955"/>
            <a:ext cx="4032449" cy="7989"/>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hierarchy on text doesn’t make sense</a:t>
            </a:r>
            <a:endParaRPr lang="en-US" dirty="0"/>
          </a:p>
        </p:txBody>
      </p:sp>
      <p:sp>
        <p:nvSpPr>
          <p:cNvPr id="36" name="TextBox 35"/>
          <p:cNvSpPr txBox="1"/>
          <p:nvPr/>
        </p:nvSpPr>
        <p:spPr>
          <a:xfrm>
            <a:off x="6377035" y="1239915"/>
            <a:ext cx="2542985" cy="1200329"/>
          </a:xfrm>
          <a:prstGeom prst="rect">
            <a:avLst/>
          </a:prstGeom>
          <a:noFill/>
        </p:spPr>
        <p:txBody>
          <a:bodyPr wrap="square" rtlCol="0">
            <a:spAutoFit/>
          </a:bodyPr>
          <a:lstStyle/>
          <a:p>
            <a:pPr algn="l">
              <a:spcBef>
                <a:spcPts val="0"/>
              </a:spcBef>
            </a:pPr>
            <a:r>
              <a:rPr lang="en-US" dirty="0" smtClean="0">
                <a:solidFill>
                  <a:schemeClr val="bg1"/>
                </a:solidFill>
              </a:rPr>
              <a:t>Node has to represent sentence fragment </a:t>
            </a:r>
            <a:r>
              <a:rPr lang="en-US" i="1" dirty="0" smtClean="0">
                <a:solidFill>
                  <a:schemeClr val="bg1"/>
                </a:solidFill>
              </a:rPr>
              <a:t>“cat sat on.”  </a:t>
            </a:r>
            <a:r>
              <a:rPr lang="en-US" dirty="0" smtClean="0">
                <a:solidFill>
                  <a:schemeClr val="bg1"/>
                </a:solidFill>
              </a:rPr>
              <a:t>Doesn’t make sense. </a:t>
            </a:r>
            <a:endParaRPr lang="en-US" i="1" dirty="0" smtClean="0">
              <a:solidFill>
                <a:schemeClr val="bg1"/>
              </a:solidFill>
            </a:endParaRPr>
          </a:p>
        </p:txBody>
      </p:sp>
      <p:sp>
        <p:nvSpPr>
          <p:cNvPr id="39" name="TextBox 38"/>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40" name="TextBox 39"/>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43" name="Double Bracket 4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4" name="TextBox 4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4" name="Group 55"/>
          <p:cNvGrpSpPr/>
          <p:nvPr/>
        </p:nvGrpSpPr>
        <p:grpSpPr>
          <a:xfrm>
            <a:off x="2382916" y="4773176"/>
            <a:ext cx="384049" cy="576074"/>
            <a:chOff x="5186479" y="3160165"/>
            <a:chExt cx="576075" cy="2649945"/>
          </a:xfrm>
        </p:grpSpPr>
        <p:sp>
          <p:nvSpPr>
            <p:cNvPr id="46" name="Double Bracket 4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7" name="TextBox 4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5" name="Group 55"/>
          <p:cNvGrpSpPr/>
          <p:nvPr/>
        </p:nvGrpSpPr>
        <p:grpSpPr>
          <a:xfrm>
            <a:off x="4379975" y="4773175"/>
            <a:ext cx="384049" cy="576074"/>
            <a:chOff x="5186479" y="3160165"/>
            <a:chExt cx="576075" cy="2649945"/>
          </a:xfrm>
        </p:grpSpPr>
        <p:sp>
          <p:nvSpPr>
            <p:cNvPr id="49" name="Double Bracket 4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0" name="TextBox 4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6" name="Group 55"/>
          <p:cNvGrpSpPr/>
          <p:nvPr/>
        </p:nvGrpSpPr>
        <p:grpSpPr>
          <a:xfrm>
            <a:off x="5378506" y="4773175"/>
            <a:ext cx="384049" cy="576074"/>
            <a:chOff x="5186479" y="3160165"/>
            <a:chExt cx="576075" cy="2649945"/>
          </a:xfrm>
        </p:grpSpPr>
        <p:sp>
          <p:nvSpPr>
            <p:cNvPr id="52" name="Double Bracket 5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3" name="TextBox 5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7" name="Group 55"/>
          <p:cNvGrpSpPr/>
          <p:nvPr/>
        </p:nvGrpSpPr>
        <p:grpSpPr>
          <a:xfrm>
            <a:off x="6530655" y="4773175"/>
            <a:ext cx="384049" cy="576074"/>
            <a:chOff x="5186479" y="3160165"/>
            <a:chExt cx="576075" cy="2649945"/>
          </a:xfrm>
        </p:grpSpPr>
        <p:sp>
          <p:nvSpPr>
            <p:cNvPr id="59" name="Double Bracket 5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0" name="TextBox 5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8" name="Group 55"/>
          <p:cNvGrpSpPr/>
          <p:nvPr/>
        </p:nvGrpSpPr>
        <p:grpSpPr>
          <a:xfrm>
            <a:off x="3381445" y="4773175"/>
            <a:ext cx="384049" cy="576074"/>
            <a:chOff x="5186479" y="3160165"/>
            <a:chExt cx="576075" cy="2649945"/>
          </a:xfrm>
        </p:grpSpPr>
        <p:sp>
          <p:nvSpPr>
            <p:cNvPr id="62" name="Double Bracket 6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9" name="Group 75"/>
          <p:cNvGrpSpPr/>
          <p:nvPr/>
        </p:nvGrpSpPr>
        <p:grpSpPr>
          <a:xfrm>
            <a:off x="1485736" y="2814520"/>
            <a:ext cx="5233114" cy="1981247"/>
            <a:chOff x="1485736" y="2814520"/>
            <a:chExt cx="5233114" cy="1981247"/>
          </a:xfrm>
        </p:grpSpPr>
        <p:cxnSp>
          <p:nvCxnSpPr>
            <p:cNvPr id="31" name="Straight Connector 30"/>
            <p:cNvCxnSpPr>
              <a:stCxn id="20" idx="0"/>
              <a:endCxn id="41" idx="4"/>
            </p:cNvCxnSpPr>
            <p:nvPr/>
          </p:nvCxnSpPr>
          <p:spPr bwMode="auto">
            <a:xfrm rot="5400000" flipH="1" flipV="1">
              <a:off x="4933239" y="4139272"/>
              <a:ext cx="1289956" cy="23032"/>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5509314" y="3586229"/>
              <a:ext cx="1289956" cy="1129117"/>
            </a:xfrm>
            <a:prstGeom prst="line">
              <a:avLst/>
            </a:prstGeom>
            <a:noFill/>
            <a:ln w="38100" cap="flat" cmpd="sng" algn="ctr">
              <a:solidFill>
                <a:schemeClr val="accent1"/>
              </a:solidFill>
              <a:prstDash val="solid"/>
              <a:round/>
              <a:headEnd type="none" w="med" len="med"/>
              <a:tailEnd type="none" w="med" len="med"/>
            </a:ln>
            <a:effectLst/>
          </p:spPr>
        </p:cxnSp>
        <p:cxnSp>
          <p:nvCxnSpPr>
            <p:cNvPr id="30" name="Straight Connector 29"/>
            <p:cNvCxnSpPr>
              <a:stCxn id="17" idx="0"/>
              <a:endCxn id="41" idx="4"/>
            </p:cNvCxnSpPr>
            <p:nvPr/>
          </p:nvCxnSpPr>
          <p:spPr bwMode="auto">
            <a:xfrm rot="5400000" flipH="1" flipV="1">
              <a:off x="4433973" y="3640007"/>
              <a:ext cx="1289956" cy="1021563"/>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263290" y="285292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4" name="Straight Connector 53"/>
            <p:cNvCxnSpPr>
              <a:stCxn id="14" idx="0"/>
              <a:endCxn id="57" idx="4"/>
            </p:cNvCxnSpPr>
            <p:nvPr/>
          </p:nvCxnSpPr>
          <p:spPr bwMode="auto">
            <a:xfrm rot="16200000" flipV="1">
              <a:off x="2859368" y="4123900"/>
              <a:ext cx="1328362" cy="15372"/>
            </a:xfrm>
            <a:prstGeom prst="line">
              <a:avLst/>
            </a:prstGeom>
            <a:noFill/>
            <a:ln w="38100" cap="flat" cmpd="sng" algn="ctr">
              <a:solidFill>
                <a:schemeClr val="accent1"/>
              </a:solidFill>
              <a:prstDash val="solid"/>
              <a:round/>
              <a:headEnd type="none" w="med" len="med"/>
              <a:tailEnd type="none" w="med" len="med"/>
            </a:ln>
            <a:effectLst/>
          </p:spPr>
        </p:cxnSp>
        <p:cxnSp>
          <p:nvCxnSpPr>
            <p:cNvPr id="55" name="Straight Connector 54"/>
            <p:cNvCxnSpPr>
              <a:stCxn id="17" idx="0"/>
              <a:endCxn id="57" idx="4"/>
            </p:cNvCxnSpPr>
            <p:nvPr/>
          </p:nvCxnSpPr>
          <p:spPr bwMode="auto">
            <a:xfrm rot="16200000" flipV="1">
              <a:off x="3377837" y="3605432"/>
              <a:ext cx="1328361" cy="1052307"/>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47" idx="0"/>
              <a:endCxn id="57" idx="4"/>
            </p:cNvCxnSpPr>
            <p:nvPr/>
          </p:nvCxnSpPr>
          <p:spPr bwMode="auto">
            <a:xfrm rot="5400000" flipH="1" flipV="1">
              <a:off x="2379306" y="3659210"/>
              <a:ext cx="1328362" cy="94475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3189420"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4" name="Straight Connector 63"/>
            <p:cNvCxnSpPr>
              <a:stCxn id="17" idx="0"/>
              <a:endCxn id="67" idx="4"/>
            </p:cNvCxnSpPr>
            <p:nvPr/>
          </p:nvCxnSpPr>
          <p:spPr bwMode="auto">
            <a:xfrm rot="5400000" flipH="1" flipV="1">
              <a:off x="3915506" y="4120070"/>
              <a:ext cx="1328361" cy="23033"/>
            </a:xfrm>
            <a:prstGeom prst="line">
              <a:avLst/>
            </a:prstGeom>
            <a:noFill/>
            <a:ln w="38100" cap="flat" cmpd="sng" algn="ctr">
              <a:solidFill>
                <a:schemeClr val="accent1"/>
              </a:solidFill>
              <a:prstDash val="solid"/>
              <a:round/>
              <a:headEnd type="none" w="med" len="med"/>
              <a:tailEnd type="none" w="med" len="med"/>
            </a:ln>
            <a:effectLst/>
          </p:spPr>
        </p:cxnSp>
        <p:cxnSp>
          <p:nvCxnSpPr>
            <p:cNvPr id="65" name="Straight Connector 64"/>
            <p:cNvCxnSpPr>
              <a:stCxn id="20" idx="0"/>
              <a:endCxn id="67" idx="4"/>
            </p:cNvCxnSpPr>
            <p:nvPr/>
          </p:nvCxnSpPr>
          <p:spPr bwMode="auto">
            <a:xfrm rot="16200000" flipV="1">
              <a:off x="4414772" y="3643837"/>
              <a:ext cx="1328361" cy="975498"/>
            </a:xfrm>
            <a:prstGeom prst="line">
              <a:avLst/>
            </a:prstGeom>
            <a:noFill/>
            <a:ln w="38100" cap="flat" cmpd="sng" algn="ctr">
              <a:solidFill>
                <a:schemeClr val="accent1"/>
              </a:solidFill>
              <a:prstDash val="solid"/>
              <a:round/>
              <a:headEnd type="none" w="med" len="med"/>
              <a:tailEnd type="none" w="med" len="med"/>
            </a:ln>
            <a:effectLst/>
          </p:spPr>
        </p:cxnSp>
        <p:cxnSp>
          <p:nvCxnSpPr>
            <p:cNvPr id="66" name="Straight Connector 65"/>
            <p:cNvCxnSpPr>
              <a:stCxn id="14" idx="0"/>
              <a:endCxn id="67" idx="4"/>
            </p:cNvCxnSpPr>
            <p:nvPr/>
          </p:nvCxnSpPr>
          <p:spPr bwMode="auto">
            <a:xfrm rot="5400000" flipH="1" flipV="1">
              <a:off x="3397038" y="3601602"/>
              <a:ext cx="1328362" cy="1059968"/>
            </a:xfrm>
            <a:prstGeom prst="line">
              <a:avLst/>
            </a:prstGeom>
            <a:noFill/>
            <a:ln w="38100" cap="flat" cmpd="sng" algn="ctr">
              <a:solidFill>
                <a:schemeClr val="accent1"/>
              </a:solidFill>
              <a:prstDash val="solid"/>
              <a:round/>
              <a:headEnd type="none" w="med" len="med"/>
              <a:tailEnd type="none" w="med" len="med"/>
            </a:ln>
            <a:effectLst/>
          </p:spPr>
        </p:cxnSp>
        <p:sp>
          <p:nvSpPr>
            <p:cNvPr id="67" name="Oval 66"/>
            <p:cNvSpPr/>
            <p:nvPr/>
          </p:nvSpPr>
          <p:spPr bwMode="auto">
            <a:xfrm>
              <a:off x="4264760"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8" name="Straight Connector 67"/>
            <p:cNvCxnSpPr>
              <a:stCxn id="47" idx="0"/>
              <a:endCxn id="71" idx="4"/>
            </p:cNvCxnSpPr>
            <p:nvPr/>
          </p:nvCxnSpPr>
          <p:spPr bwMode="auto">
            <a:xfrm rot="16200000" flipV="1">
              <a:off x="1905507" y="4130163"/>
              <a:ext cx="1328362" cy="2846"/>
            </a:xfrm>
            <a:prstGeom prst="line">
              <a:avLst/>
            </a:prstGeom>
            <a:noFill/>
            <a:ln w="38100" cap="flat" cmpd="sng" algn="ctr">
              <a:solidFill>
                <a:schemeClr val="accent1"/>
              </a:solidFill>
              <a:prstDash val="solid"/>
              <a:round/>
              <a:headEnd type="none" w="med" len="med"/>
              <a:tailEnd type="none" w="med" len="med"/>
            </a:ln>
            <a:effectLst/>
          </p:spPr>
        </p:cxnSp>
        <p:cxnSp>
          <p:nvCxnSpPr>
            <p:cNvPr id="69" name="Straight Connector 68"/>
            <p:cNvCxnSpPr>
              <a:stCxn id="63" idx="0"/>
              <a:endCxn id="71" idx="4"/>
            </p:cNvCxnSpPr>
            <p:nvPr/>
          </p:nvCxnSpPr>
          <p:spPr bwMode="auto">
            <a:xfrm rot="16200000" flipV="1">
              <a:off x="2404773" y="3630898"/>
              <a:ext cx="1328361" cy="1001375"/>
            </a:xfrm>
            <a:prstGeom prst="line">
              <a:avLst/>
            </a:prstGeom>
            <a:noFill/>
            <a:ln w="38100" cap="flat" cmpd="sng" algn="ctr">
              <a:solidFill>
                <a:schemeClr val="accent1"/>
              </a:solidFill>
              <a:prstDash val="solid"/>
              <a:round/>
              <a:headEnd type="none" w="med" len="med"/>
              <a:tailEnd type="none" w="med" len="med"/>
            </a:ln>
            <a:effectLst/>
          </p:spPr>
        </p:cxnSp>
        <p:cxnSp>
          <p:nvCxnSpPr>
            <p:cNvPr id="70" name="Straight Connector 69"/>
            <p:cNvCxnSpPr>
              <a:stCxn id="44" idx="0"/>
              <a:endCxn id="71" idx="4"/>
            </p:cNvCxnSpPr>
            <p:nvPr/>
          </p:nvCxnSpPr>
          <p:spPr bwMode="auto">
            <a:xfrm rot="5400000" flipH="1" flipV="1">
              <a:off x="1382022" y="3571120"/>
              <a:ext cx="1289957" cy="1082529"/>
            </a:xfrm>
            <a:prstGeom prst="line">
              <a:avLst/>
            </a:prstGeom>
            <a:noFill/>
            <a:ln w="38100" cap="flat" cmpd="sng" algn="ctr">
              <a:solidFill>
                <a:schemeClr val="accent1"/>
              </a:solidFill>
              <a:prstDash val="solid"/>
              <a:round/>
              <a:headEnd type="none" w="med" len="med"/>
              <a:tailEnd type="none" w="med" len="med"/>
            </a:ln>
            <a:effectLst/>
          </p:spPr>
        </p:cxnSp>
        <p:sp>
          <p:nvSpPr>
            <p:cNvPr id="71" name="Oval 70"/>
            <p:cNvSpPr/>
            <p:nvPr/>
          </p:nvSpPr>
          <p:spPr bwMode="auto">
            <a:xfrm>
              <a:off x="2241822"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0" name="Group 92"/>
          <p:cNvGrpSpPr/>
          <p:nvPr/>
        </p:nvGrpSpPr>
        <p:grpSpPr>
          <a:xfrm>
            <a:off x="2568264" y="1163105"/>
            <a:ext cx="3021469" cy="1689820"/>
            <a:chOff x="2568264" y="1163105"/>
            <a:chExt cx="3021469" cy="1689820"/>
          </a:xfrm>
        </p:grpSpPr>
        <p:grpSp>
          <p:nvGrpSpPr>
            <p:cNvPr id="11" name="Group 91"/>
            <p:cNvGrpSpPr/>
            <p:nvPr/>
          </p:nvGrpSpPr>
          <p:grpSpPr>
            <a:xfrm>
              <a:off x="2568264" y="1163105"/>
              <a:ext cx="3021469" cy="1689820"/>
              <a:chOff x="2568264" y="1163105"/>
              <a:chExt cx="3021469" cy="1689820"/>
            </a:xfrm>
          </p:grpSpPr>
          <p:grpSp>
            <p:nvGrpSpPr>
              <p:cNvPr id="12" name="Group 37"/>
              <p:cNvGrpSpPr/>
              <p:nvPr/>
            </p:nvGrpSpPr>
            <p:grpSpPr>
              <a:xfrm>
                <a:off x="3515864" y="1201510"/>
                <a:ext cx="2073869" cy="1651415"/>
                <a:chOff x="3515864" y="1201510"/>
                <a:chExt cx="2073869" cy="1651415"/>
              </a:xfrm>
            </p:grpSpPr>
            <p:cxnSp>
              <p:nvCxnSpPr>
                <p:cNvPr id="83" name="Straight Connector 82"/>
                <p:cNvCxnSpPr>
                  <a:stCxn id="67" idx="0"/>
                  <a:endCxn id="86" idx="4"/>
                </p:cNvCxnSpPr>
                <p:nvPr/>
              </p:nvCxnSpPr>
              <p:spPr bwMode="auto">
                <a:xfrm rot="5400000" flipH="1" flipV="1">
                  <a:off x="4111141" y="2334458"/>
                  <a:ext cx="960125" cy="0"/>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4591203" y="1854395"/>
                  <a:ext cx="998530" cy="998530"/>
                </a:xfrm>
                <a:prstGeom prst="line">
                  <a:avLst/>
                </a:prstGeom>
                <a:noFill/>
                <a:ln w="38100" cap="flat" cmpd="sng" algn="ctr">
                  <a:solidFill>
                    <a:schemeClr val="accent1"/>
                  </a:solidFill>
                  <a:prstDash val="solid"/>
                  <a:round/>
                  <a:headEnd type="none" w="med" len="med"/>
                  <a:tailEnd type="none" w="med" len="med"/>
                </a:ln>
                <a:effectLst/>
              </p:spPr>
            </p:cxnSp>
            <p:cxnSp>
              <p:nvCxnSpPr>
                <p:cNvPr id="85" name="Straight Connector 84"/>
                <p:cNvCxnSpPr>
                  <a:stCxn id="57" idx="0"/>
                  <a:endCxn id="86" idx="4"/>
                </p:cNvCxnSpPr>
                <p:nvPr/>
              </p:nvCxnSpPr>
              <p:spPr bwMode="auto">
                <a:xfrm rot="5400000" flipH="1" flipV="1">
                  <a:off x="3573471" y="1796788"/>
                  <a:ext cx="960125" cy="1075340"/>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4264760" y="120151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3" name="Group 76"/>
              <p:cNvGrpSpPr/>
              <p:nvPr/>
            </p:nvGrpSpPr>
            <p:grpSpPr>
              <a:xfrm>
                <a:off x="2568264" y="1163105"/>
                <a:ext cx="1274346" cy="1651416"/>
                <a:chOff x="3662806" y="1163105"/>
                <a:chExt cx="1274346" cy="1651416"/>
              </a:xfrm>
            </p:grpSpPr>
            <p:cxnSp>
              <p:nvCxnSpPr>
                <p:cNvPr id="78" name="Straight Connector 77"/>
                <p:cNvCxnSpPr>
                  <a:stCxn id="57" idx="0"/>
                  <a:endCxn id="81" idx="4"/>
                </p:cNvCxnSpPr>
                <p:nvPr/>
              </p:nvCxnSpPr>
              <p:spPr bwMode="auto">
                <a:xfrm rot="5400000" flipH="1" flipV="1">
                  <a:off x="4111292" y="2315103"/>
                  <a:ext cx="998530" cy="305"/>
                </a:xfrm>
                <a:prstGeom prst="line">
                  <a:avLst/>
                </a:prstGeom>
                <a:noFill/>
                <a:ln w="38100" cap="flat" cmpd="sng" algn="ctr">
                  <a:solidFill>
                    <a:schemeClr val="accent1"/>
                  </a:solidFill>
                  <a:prstDash val="solid"/>
                  <a:round/>
                  <a:headEnd type="none" w="med" len="med"/>
                  <a:tailEnd type="none" w="med" len="med"/>
                </a:ln>
                <a:effectLst/>
              </p:spPr>
            </p:cxnSp>
            <p:cxnSp>
              <p:nvCxnSpPr>
                <p:cNvPr id="80" name="Straight Connector 79"/>
                <p:cNvCxnSpPr>
                  <a:stCxn id="71" idx="0"/>
                  <a:endCxn id="81" idx="4"/>
                </p:cNvCxnSpPr>
                <p:nvPr/>
              </p:nvCxnSpPr>
              <p:spPr bwMode="auto">
                <a:xfrm rot="5400000" flipH="1" flipV="1">
                  <a:off x="3637493" y="1841304"/>
                  <a:ext cx="998530" cy="947903"/>
                </a:xfrm>
                <a:prstGeom prst="line">
                  <a:avLst/>
                </a:prstGeom>
                <a:noFill/>
                <a:ln w="38100" cap="flat" cmpd="sng" algn="ctr">
                  <a:solidFill>
                    <a:schemeClr val="accent1"/>
                  </a:solidFill>
                  <a:prstDash val="solid"/>
                  <a:round/>
                  <a:headEnd type="none" w="med" len="med"/>
                  <a:tailEnd type="none" w="med" len="med"/>
                </a:ln>
                <a:effectLst/>
              </p:spPr>
            </p:cxnSp>
            <p:sp>
              <p:nvSpPr>
                <p:cNvPr id="81" name="Oval 80"/>
                <p:cNvSpPr/>
                <p:nvPr/>
              </p:nvSpPr>
              <p:spPr bwMode="auto">
                <a:xfrm>
                  <a:off x="4284267" y="11631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cxnSp>
          <p:nvCxnSpPr>
            <p:cNvPr id="72" name="Straight Connector 71"/>
            <p:cNvCxnSpPr>
              <a:stCxn id="67" idx="0"/>
              <a:endCxn id="81" idx="4"/>
            </p:cNvCxnSpPr>
            <p:nvPr/>
          </p:nvCxnSpPr>
          <p:spPr bwMode="auto">
            <a:xfrm rot="16200000" flipV="1">
              <a:off x="3554421" y="1777737"/>
              <a:ext cx="998530" cy="1075035"/>
            </a:xfrm>
            <a:prstGeom prst="line">
              <a:avLst/>
            </a:prstGeom>
            <a:noFill/>
            <a:ln w="38100" cap="flat" cmpd="sng" algn="ctr">
              <a:solidFill>
                <a:schemeClr val="accent1"/>
              </a:solidFill>
              <a:prstDash val="solid"/>
              <a:round/>
              <a:headEnd type="none" w="med" len="med"/>
              <a:tailEnd type="none" w="med" len="med"/>
            </a:ln>
            <a:effectLst/>
          </p:spPr>
        </p:cxnSp>
      </p:grpSp>
      <p:sp>
        <p:nvSpPr>
          <p:cNvPr id="35" name="Down Arrow 34"/>
          <p:cNvSpPr/>
          <p:nvPr/>
        </p:nvSpPr>
        <p:spPr bwMode="auto">
          <a:xfrm rot="3743134">
            <a:off x="4890203" y="1002470"/>
            <a:ext cx="402712" cy="269573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4" name="Right Brace 93"/>
          <p:cNvSpPr/>
          <p:nvPr/>
        </p:nvSpPr>
        <p:spPr bwMode="auto">
          <a:xfrm rot="5400000">
            <a:off x="3429831" y="4552728"/>
            <a:ext cx="307241" cy="2573135"/>
          </a:xfrm>
          <a:prstGeom prst="rightBrace">
            <a:avLst/>
          </a:prstGeom>
          <a:noFill/>
          <a:ln w="381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00" name="Group 99"/>
          <p:cNvGrpSpPr/>
          <p:nvPr/>
        </p:nvGrpSpPr>
        <p:grpSpPr>
          <a:xfrm flipH="1">
            <a:off x="7221945" y="5042010"/>
            <a:ext cx="460860" cy="1097280"/>
            <a:chOff x="616285" y="5116235"/>
            <a:chExt cx="499265" cy="1097280"/>
          </a:xfrm>
        </p:grpSpPr>
        <p:cxnSp>
          <p:nvCxnSpPr>
            <p:cNvPr id="93" name="Straight Arrow Connector 92"/>
            <p:cNvCxnSpPr/>
            <p:nvPr/>
          </p:nvCxnSpPr>
          <p:spPr bwMode="auto">
            <a:xfrm>
              <a:off x="616285" y="5118820"/>
              <a:ext cx="499265" cy="1588"/>
            </a:xfrm>
            <a:prstGeom prst="straightConnector1">
              <a:avLst/>
            </a:prstGeom>
            <a:noFill/>
            <a:ln w="28575" cap="flat" cmpd="sng" algn="ctr">
              <a:solidFill>
                <a:srgbClr val="FFFFFF"/>
              </a:solidFill>
              <a:prstDash val="solid"/>
              <a:round/>
              <a:headEnd type="none" w="med" len="med"/>
              <a:tailEnd type="arrow"/>
            </a:ln>
            <a:effectLst/>
          </p:spPr>
        </p:cxnSp>
        <p:cxnSp>
          <p:nvCxnSpPr>
            <p:cNvPr id="95" name="Straight Arrow Connector 94"/>
            <p:cNvCxnSpPr/>
            <p:nvPr/>
          </p:nvCxnSpPr>
          <p:spPr bwMode="auto">
            <a:xfrm rot="16200000" flipH="1">
              <a:off x="87000" y="5664875"/>
              <a:ext cx="1097280" cy="0"/>
            </a:xfrm>
            <a:prstGeom prst="straightConnector1">
              <a:avLst/>
            </a:prstGeom>
            <a:noFill/>
            <a:ln w="28575" cap="flat" cmpd="sng" algn="ctr">
              <a:solidFill>
                <a:srgbClr val="FFFFFF"/>
              </a:solidFill>
              <a:prstDash val="solid"/>
              <a:round/>
              <a:headEnd type="none" w="med" len="med"/>
              <a:tailEnd type="none" w="med" len="med"/>
            </a:ln>
            <a:effectLst/>
          </p:spPr>
        </p:cxnSp>
      </p:grpSp>
      <p:sp>
        <p:nvSpPr>
          <p:cNvPr id="98" name="TextBox 97"/>
          <p:cNvSpPr txBox="1"/>
          <p:nvPr/>
        </p:nvSpPr>
        <p:spPr>
          <a:xfrm>
            <a:off x="6762889" y="6117350"/>
            <a:ext cx="2381111" cy="584775"/>
          </a:xfrm>
          <a:prstGeom prst="rect">
            <a:avLst/>
          </a:prstGeom>
          <a:noFill/>
        </p:spPr>
        <p:txBody>
          <a:bodyPr wrap="square" rtlCol="0">
            <a:spAutoFit/>
          </a:bodyPr>
          <a:lstStyle/>
          <a:p>
            <a:pPr algn="l">
              <a:spcBef>
                <a:spcPts val="0"/>
              </a:spcBef>
            </a:pPr>
            <a:r>
              <a:rPr lang="en-US" sz="1600" dirty="0" smtClean="0">
                <a:solidFill>
                  <a:schemeClr val="bg1"/>
                </a:solidFill>
                <a:latin typeface="+mn-lt"/>
              </a:rPr>
              <a:t>Feature representation for words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animBg="1"/>
      <p:bldP spid="94" grpId="0" animBg="1"/>
      <p:bldP spid="9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What we want (illustration)</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What we want (illustration)</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8"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9"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nvGrpSpPr>
          <p:cNvPr id="3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p:cNvSpPr/>
          <p:nvPr/>
        </p:nvSpPr>
        <p:spPr bwMode="auto">
          <a:xfrm>
            <a:off x="8374095" y="6040540"/>
            <a:ext cx="1267365" cy="103693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What we want (illustration)</a:t>
            </a:r>
            <a:endParaRPr lang="en-US" dirty="0"/>
          </a:p>
        </p:txBody>
      </p:sp>
      <p:grpSp>
        <p:nvGrpSpPr>
          <p:cNvPr id="3" name="Group 73"/>
          <p:cNvGrpSpPr/>
          <p:nvPr/>
        </p:nvGrpSpPr>
        <p:grpSpPr>
          <a:xfrm>
            <a:off x="232235" y="855867"/>
            <a:ext cx="5272874" cy="2943455"/>
            <a:chOff x="232235" y="855866"/>
            <a:chExt cx="6374669" cy="3558506"/>
          </a:xfrm>
        </p:grpSpPr>
        <p:cxnSp>
          <p:nvCxnSpPr>
            <p:cNvPr id="11" name="Straight Arrow Connector 10"/>
            <p:cNvCxnSpPr/>
            <p:nvPr/>
          </p:nvCxnSpPr>
          <p:spPr bwMode="auto">
            <a:xfrm rot="16200000" flipV="1">
              <a:off x="-420650" y="2392066"/>
              <a:ext cx="3110806" cy="38405"/>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V="1">
              <a:off x="923525" y="3659431"/>
              <a:ext cx="5530320" cy="17139"/>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232235" y="1815990"/>
              <a:ext cx="460860" cy="409297"/>
            </a:xfrm>
            <a:prstGeom prst="rect">
              <a:avLst/>
            </a:prstGeom>
            <a:noFill/>
          </p:spPr>
          <p:txBody>
            <a:bodyPr wrap="square" rtlCol="0">
              <a:spAutoFit/>
            </a:bodyPr>
            <a:lstStyle/>
            <a:p>
              <a:pPr algn="l">
                <a:spcBef>
                  <a:spcPts val="0"/>
                </a:spcBef>
              </a:pPr>
              <a:r>
                <a:rPr lang="en-US" sz="1600" dirty="0" smtClean="0">
                  <a:solidFill>
                    <a:schemeClr val="bg1"/>
                  </a:solidFill>
                </a:rPr>
                <a:t>x</a:t>
              </a:r>
              <a:r>
                <a:rPr lang="en-US" sz="1600" baseline="-25000" dirty="0" smtClean="0">
                  <a:solidFill>
                    <a:schemeClr val="bg1"/>
                  </a:solidFill>
                </a:rPr>
                <a:t>2</a:t>
              </a:r>
            </a:p>
          </p:txBody>
        </p:sp>
        <p:cxnSp>
          <p:nvCxnSpPr>
            <p:cNvPr id="19" name="Straight Connector 18"/>
            <p:cNvCxnSpPr/>
            <p:nvPr/>
          </p:nvCxnSpPr>
          <p:spPr bwMode="auto">
            <a:xfrm>
              <a:off x="1038740" y="139353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1047885" y="323697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038740" y="277611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1038740" y="231525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1038740" y="185439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6200000" flipH="1">
              <a:off x="152276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rot="16200000" flipH="1">
              <a:off x="198362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rot="16200000" flipH="1">
              <a:off x="244448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6200000" flipH="1">
              <a:off x="290534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16200000" flipH="1">
              <a:off x="336620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rot="16200000" flipH="1">
              <a:off x="382706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6200000" flipH="1">
              <a:off x="428914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rot="16200000" flipH="1">
              <a:off x="474878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rot="16200000" flipH="1">
              <a:off x="520964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rot="16200000" flipH="1">
              <a:off x="5670505" y="3665715"/>
              <a:ext cx="182880" cy="1220"/>
            </a:xfrm>
            <a:prstGeom prst="line">
              <a:avLst/>
            </a:prstGeom>
            <a:noFill/>
            <a:ln w="38100" cap="flat" cmpd="sng" algn="ctr">
              <a:solidFill>
                <a:schemeClr val="bg1"/>
              </a:solidFill>
              <a:prstDash val="solid"/>
              <a:round/>
              <a:headEnd type="none" w="med" len="med"/>
              <a:tailEnd type="none" w="med" len="med"/>
            </a:ln>
            <a:effectLst/>
          </p:spPr>
        </p:cxnSp>
        <p:sp>
          <p:nvSpPr>
            <p:cNvPr id="36" name="TextBox 35"/>
            <p:cNvSpPr txBox="1"/>
            <p:nvPr/>
          </p:nvSpPr>
          <p:spPr>
            <a:xfrm>
              <a:off x="3688685" y="4005075"/>
              <a:ext cx="460860" cy="409297"/>
            </a:xfrm>
            <a:prstGeom prst="rect">
              <a:avLst/>
            </a:prstGeom>
            <a:noFill/>
          </p:spPr>
          <p:txBody>
            <a:bodyPr wrap="square" rtlCol="0">
              <a:spAutoFit/>
            </a:bodyPr>
            <a:lstStyle/>
            <a:p>
              <a:pPr algn="l">
                <a:spcBef>
                  <a:spcPts val="0"/>
                </a:spcBef>
              </a:pPr>
              <a:r>
                <a:rPr lang="en-US" sz="1600" dirty="0" smtClean="0">
                  <a:solidFill>
                    <a:schemeClr val="bg1"/>
                  </a:solidFill>
                </a:rPr>
                <a:t>x</a:t>
              </a:r>
              <a:r>
                <a:rPr lang="en-US" sz="1600" baseline="-25000" dirty="0" smtClean="0">
                  <a:solidFill>
                    <a:schemeClr val="bg1"/>
                  </a:solidFill>
                </a:rPr>
                <a:t>1</a:t>
              </a:r>
            </a:p>
          </p:txBody>
        </p:sp>
        <p:sp>
          <p:nvSpPr>
            <p:cNvPr id="37" name="TextBox 36"/>
            <p:cNvSpPr txBox="1"/>
            <p:nvPr/>
          </p:nvSpPr>
          <p:spPr>
            <a:xfrm>
              <a:off x="616285" y="3736241"/>
              <a:ext cx="5990619" cy="409297"/>
            </a:xfrm>
            <a:prstGeom prst="rect">
              <a:avLst/>
            </a:prstGeom>
            <a:noFill/>
          </p:spPr>
          <p:txBody>
            <a:bodyPr wrap="none" rtlCol="0">
              <a:spAutoFit/>
            </a:bodyPr>
            <a:lstStyle/>
            <a:p>
              <a:pPr algn="l">
                <a:spcBef>
                  <a:spcPts val="0"/>
                </a:spcBef>
              </a:pPr>
              <a:r>
                <a:rPr lang="en-US" sz="1600" dirty="0" smtClean="0">
                  <a:solidFill>
                    <a:schemeClr val="bg1"/>
                  </a:solidFill>
                </a:rPr>
                <a:t>   0        1      2     3     4      5     6     7     8      9     10</a:t>
              </a:r>
            </a:p>
          </p:txBody>
        </p:sp>
        <p:sp>
          <p:nvSpPr>
            <p:cNvPr id="39" name="TextBox 38"/>
            <p:cNvSpPr txBox="1"/>
            <p:nvPr/>
          </p:nvSpPr>
          <p:spPr>
            <a:xfrm>
              <a:off x="695389" y="1184222"/>
              <a:ext cx="378289" cy="2654229"/>
            </a:xfrm>
            <a:prstGeom prst="rect">
              <a:avLst/>
            </a:prstGeom>
            <a:noFill/>
          </p:spPr>
          <p:txBody>
            <a:bodyPr wrap="none" rtlCol="0">
              <a:spAutoFit/>
            </a:bodyPr>
            <a:lstStyle/>
            <a:p>
              <a:pPr>
                <a:spcBef>
                  <a:spcPts val="0"/>
                </a:spcBef>
                <a:spcAft>
                  <a:spcPts val="1400"/>
                </a:spcAft>
              </a:pPr>
              <a:r>
                <a:rPr lang="en-US" dirty="0" smtClean="0">
                  <a:solidFill>
                    <a:schemeClr val="bg1"/>
                  </a:solidFill>
                </a:rPr>
                <a:t>5</a:t>
              </a:r>
            </a:p>
            <a:p>
              <a:pPr>
                <a:spcBef>
                  <a:spcPts val="0"/>
                </a:spcBef>
                <a:spcAft>
                  <a:spcPts val="1400"/>
                </a:spcAft>
              </a:pPr>
              <a:r>
                <a:rPr lang="en-US" dirty="0" smtClean="0">
                  <a:solidFill>
                    <a:schemeClr val="bg1"/>
                  </a:solidFill>
                </a:rPr>
                <a:t>4</a:t>
              </a:r>
            </a:p>
            <a:p>
              <a:pPr>
                <a:spcBef>
                  <a:spcPts val="0"/>
                </a:spcBef>
                <a:spcAft>
                  <a:spcPts val="1400"/>
                </a:spcAft>
              </a:pPr>
              <a:r>
                <a:rPr lang="en-US" dirty="0" smtClean="0">
                  <a:solidFill>
                    <a:schemeClr val="bg1"/>
                  </a:solidFill>
                </a:rPr>
                <a:t>3</a:t>
              </a:r>
            </a:p>
            <a:p>
              <a:pPr>
                <a:spcBef>
                  <a:spcPts val="0"/>
                </a:spcBef>
                <a:spcAft>
                  <a:spcPts val="1400"/>
                </a:spcAft>
              </a:pPr>
              <a:r>
                <a:rPr lang="en-US" dirty="0" smtClean="0">
                  <a:solidFill>
                    <a:schemeClr val="bg1"/>
                  </a:solidFill>
                </a:rPr>
                <a:t>2</a:t>
              </a:r>
            </a:p>
            <a:p>
              <a:pPr>
                <a:spcBef>
                  <a:spcPts val="0"/>
                </a:spcBef>
                <a:spcAft>
                  <a:spcPts val="1400"/>
                </a:spcAft>
              </a:pPr>
              <a:r>
                <a:rPr lang="en-US" dirty="0" smtClean="0">
                  <a:solidFill>
                    <a:schemeClr val="bg1"/>
                  </a:solidFill>
                </a:rPr>
                <a:t>1</a:t>
              </a:r>
            </a:p>
          </p:txBody>
        </p:sp>
        <p:grpSp>
          <p:nvGrpSpPr>
            <p:cNvPr id="4" name="Group 69"/>
            <p:cNvGrpSpPr/>
            <p:nvPr/>
          </p:nvGrpSpPr>
          <p:grpSpPr>
            <a:xfrm>
              <a:off x="1936570" y="1662370"/>
              <a:ext cx="1320941" cy="409296"/>
              <a:chOff x="1936570" y="3121759"/>
              <a:chExt cx="1320941" cy="409296"/>
            </a:xfrm>
          </p:grpSpPr>
          <p:sp>
            <p:nvSpPr>
              <p:cNvPr id="40" name="Cross 39"/>
              <p:cNvSpPr/>
              <p:nvPr/>
            </p:nvSpPr>
            <p:spPr bwMode="auto">
              <a:xfrm rot="2722479">
                <a:off x="1936570" y="317856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1" name="TextBox 40"/>
              <p:cNvSpPr txBox="1"/>
              <p:nvPr/>
            </p:nvSpPr>
            <p:spPr>
              <a:xfrm>
                <a:off x="2152486" y="3121759"/>
                <a:ext cx="1105025" cy="409296"/>
              </a:xfrm>
              <a:prstGeom prst="rect">
                <a:avLst/>
              </a:prstGeom>
              <a:noFill/>
            </p:spPr>
            <p:txBody>
              <a:bodyPr wrap="none" rtlCol="0">
                <a:spAutoFit/>
              </a:bodyPr>
              <a:lstStyle/>
              <a:p>
                <a:pPr algn="l">
                  <a:spcBef>
                    <a:spcPts val="0"/>
                  </a:spcBef>
                </a:pPr>
                <a:r>
                  <a:rPr lang="en-US" sz="1600" dirty="0" smtClean="0">
                    <a:solidFill>
                      <a:schemeClr val="bg1"/>
                    </a:solidFill>
                  </a:rPr>
                  <a:t>Monday</a:t>
                </a:r>
              </a:p>
            </p:txBody>
          </p:sp>
        </p:grpSp>
        <p:grpSp>
          <p:nvGrpSpPr>
            <p:cNvPr id="5" name="Group 72"/>
            <p:cNvGrpSpPr/>
            <p:nvPr/>
          </p:nvGrpSpPr>
          <p:grpSpPr>
            <a:xfrm>
              <a:off x="5089670" y="2545685"/>
              <a:ext cx="1175224" cy="409296"/>
              <a:chOff x="5089670" y="4005074"/>
              <a:chExt cx="1175224" cy="409296"/>
            </a:xfrm>
          </p:grpSpPr>
          <p:sp>
            <p:nvSpPr>
              <p:cNvPr id="42" name="Cross 41"/>
              <p:cNvSpPr/>
              <p:nvPr/>
            </p:nvSpPr>
            <p:spPr bwMode="auto">
              <a:xfrm rot="2722479">
                <a:off x="5089670" y="4061884"/>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5340100" y="4005074"/>
                <a:ext cx="924794" cy="409296"/>
              </a:xfrm>
              <a:prstGeom prst="rect">
                <a:avLst/>
              </a:prstGeom>
              <a:noFill/>
            </p:spPr>
            <p:txBody>
              <a:bodyPr wrap="none" rtlCol="0">
                <a:spAutoFit/>
              </a:bodyPr>
              <a:lstStyle/>
              <a:p>
                <a:pPr algn="l">
                  <a:spcBef>
                    <a:spcPts val="0"/>
                  </a:spcBef>
                </a:pPr>
                <a:r>
                  <a:rPr lang="en-US" sz="1600" dirty="0" smtClean="0">
                    <a:solidFill>
                      <a:schemeClr val="bg1"/>
                    </a:solidFill>
                  </a:rPr>
                  <a:t>Britain</a:t>
                </a:r>
              </a:p>
            </p:txBody>
          </p:sp>
        </p:grpSp>
        <p:grpSp>
          <p:nvGrpSpPr>
            <p:cNvPr id="6" name="Group 70"/>
            <p:cNvGrpSpPr/>
            <p:nvPr/>
          </p:nvGrpSpPr>
          <p:grpSpPr>
            <a:xfrm>
              <a:off x="1978864" y="1988014"/>
              <a:ext cx="1375657" cy="444017"/>
              <a:chOff x="1978864" y="3447403"/>
              <a:chExt cx="1375657" cy="444017"/>
            </a:xfrm>
          </p:grpSpPr>
          <p:sp>
            <p:nvSpPr>
              <p:cNvPr id="44" name="Cross 43"/>
              <p:cNvSpPr/>
              <p:nvPr/>
            </p:nvSpPr>
            <p:spPr bwMode="auto">
              <a:xfrm rot="2722479">
                <a:off x="1978864" y="3447403"/>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2190892" y="3482123"/>
                <a:ext cx="1163629" cy="409297"/>
              </a:xfrm>
              <a:prstGeom prst="rect">
                <a:avLst/>
              </a:prstGeom>
              <a:noFill/>
            </p:spPr>
            <p:txBody>
              <a:bodyPr wrap="none" rtlCol="0">
                <a:spAutoFit/>
              </a:bodyPr>
              <a:lstStyle/>
              <a:p>
                <a:pPr algn="l">
                  <a:spcBef>
                    <a:spcPts val="0"/>
                  </a:spcBef>
                </a:pPr>
                <a:r>
                  <a:rPr lang="en-US" sz="1600" dirty="0" smtClean="0">
                    <a:solidFill>
                      <a:schemeClr val="bg1"/>
                    </a:solidFill>
                  </a:rPr>
                  <a:t>Tuesday</a:t>
                </a:r>
              </a:p>
            </p:txBody>
          </p:sp>
        </p:grpSp>
        <p:grpSp>
          <p:nvGrpSpPr>
            <p:cNvPr id="7" name="Group 73"/>
            <p:cNvGrpSpPr/>
            <p:nvPr/>
          </p:nvGrpSpPr>
          <p:grpSpPr>
            <a:xfrm>
              <a:off x="5378505" y="2871328"/>
              <a:ext cx="994560" cy="621324"/>
              <a:chOff x="5378505" y="4330717"/>
              <a:chExt cx="994560" cy="621324"/>
            </a:xfrm>
          </p:grpSpPr>
          <p:sp>
            <p:nvSpPr>
              <p:cNvPr id="59" name="TextBox 58"/>
              <p:cNvSpPr txBox="1"/>
              <p:nvPr/>
            </p:nvSpPr>
            <p:spPr>
              <a:xfrm>
                <a:off x="5378505" y="4542744"/>
                <a:ext cx="994560" cy="409297"/>
              </a:xfrm>
              <a:prstGeom prst="rect">
                <a:avLst/>
              </a:prstGeom>
              <a:noFill/>
            </p:spPr>
            <p:txBody>
              <a:bodyPr wrap="none" rtlCol="0">
                <a:spAutoFit/>
              </a:bodyPr>
              <a:lstStyle/>
              <a:p>
                <a:pPr algn="l">
                  <a:spcBef>
                    <a:spcPts val="0"/>
                  </a:spcBef>
                </a:pPr>
                <a:r>
                  <a:rPr lang="en-US" sz="1600" dirty="0" smtClean="0">
                    <a:solidFill>
                      <a:schemeClr val="bg1"/>
                    </a:solidFill>
                  </a:rPr>
                  <a:t>France</a:t>
                </a:r>
              </a:p>
            </p:txBody>
          </p:sp>
          <p:sp>
            <p:nvSpPr>
              <p:cNvPr id="60" name="Cross 59"/>
              <p:cNvSpPr/>
              <p:nvPr/>
            </p:nvSpPr>
            <p:spPr bwMode="auto">
              <a:xfrm rot="2722479">
                <a:off x="5379771" y="4330717"/>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grpSp>
      </p:grpSp>
      <p:sp>
        <p:nvSpPr>
          <p:cNvPr id="77" name="TextBox 76"/>
          <p:cNvSpPr txBox="1"/>
          <p:nvPr/>
        </p:nvSpPr>
        <p:spPr>
          <a:xfrm>
            <a:off x="155425" y="6477713"/>
            <a:ext cx="4168642" cy="369332"/>
          </a:xfrm>
          <a:prstGeom prst="rect">
            <a:avLst/>
          </a:prstGeom>
          <a:noFill/>
        </p:spPr>
        <p:txBody>
          <a:bodyPr wrap="none" rtlCol="0">
            <a:spAutoFit/>
          </a:bodyPr>
          <a:lstStyle/>
          <a:p>
            <a:pPr algn="l">
              <a:spcBef>
                <a:spcPts val="0"/>
              </a:spcBef>
            </a:pPr>
            <a:r>
              <a:rPr lang="en-US" i="1" dirty="0" smtClean="0">
                <a:solidFill>
                  <a:schemeClr val="bg1"/>
                </a:solidFill>
              </a:rPr>
              <a:t>The      day     after     my    birthday, …</a:t>
            </a:r>
          </a:p>
        </p:txBody>
      </p:sp>
      <p:grpSp>
        <p:nvGrpSpPr>
          <p:cNvPr id="8" name="Group 65"/>
          <p:cNvGrpSpPr/>
          <p:nvPr/>
        </p:nvGrpSpPr>
        <p:grpSpPr>
          <a:xfrm>
            <a:off x="347451" y="6021652"/>
            <a:ext cx="317855" cy="497688"/>
            <a:chOff x="3808973" y="6163441"/>
            <a:chExt cx="576075" cy="2649945"/>
          </a:xfrm>
        </p:grpSpPr>
        <p:sp>
          <p:nvSpPr>
            <p:cNvPr id="80" name="Double Bracket 79"/>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r>
                <a:rPr lang="en-US" sz="1600" dirty="0" smtClean="0"/>
                <a:t>g</a:t>
              </a:r>
              <a:endParaRPr lang="en-US" sz="1600" dirty="0"/>
            </a:p>
          </p:txBody>
        </p:sp>
        <p:sp>
          <p:nvSpPr>
            <p:cNvPr id="81" name="TextBox 80"/>
            <p:cNvSpPr txBox="1"/>
            <p:nvPr/>
          </p:nvSpPr>
          <p:spPr>
            <a:xfrm>
              <a:off x="3849558" y="6267361"/>
              <a:ext cx="483384" cy="2284369"/>
            </a:xfrm>
            <a:prstGeom prst="rect">
              <a:avLst/>
            </a:prstGeom>
            <a:noFill/>
          </p:spPr>
          <p:txBody>
            <a:bodyPr wrap="none" rtlCol="0">
              <a:spAutoFit/>
            </a:bodyPr>
            <a:lstStyle/>
            <a:p>
              <a:pPr>
                <a:spcBef>
                  <a:spcPts val="0"/>
                </a:spcBef>
              </a:pPr>
              <a:r>
                <a:rPr lang="en-US" sz="1200" dirty="0" smtClean="0">
                  <a:solidFill>
                    <a:schemeClr val="bg1"/>
                  </a:solidFill>
                </a:rPr>
                <a:t>8</a:t>
              </a:r>
            </a:p>
            <a:p>
              <a:pPr>
                <a:spcBef>
                  <a:spcPts val="0"/>
                </a:spcBef>
              </a:pPr>
              <a:r>
                <a:rPr lang="en-US" sz="1200" dirty="0" smtClean="0">
                  <a:solidFill>
                    <a:schemeClr val="bg1"/>
                  </a:solidFill>
                </a:rPr>
                <a:t>5</a:t>
              </a:r>
              <a:endParaRPr lang="en-US" sz="1200" dirty="0">
                <a:solidFill>
                  <a:schemeClr val="bg1"/>
                </a:solidFill>
              </a:endParaRPr>
            </a:p>
          </p:txBody>
        </p:sp>
      </p:grpSp>
      <p:sp>
        <p:nvSpPr>
          <p:cNvPr id="86" name="Double Bracket 85"/>
          <p:cNvSpPr/>
          <p:nvPr/>
        </p:nvSpPr>
        <p:spPr bwMode="auto">
          <a:xfrm>
            <a:off x="1069618" y="6021652"/>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7" name="TextBox 86"/>
          <p:cNvSpPr txBox="1"/>
          <p:nvPr/>
        </p:nvSpPr>
        <p:spPr>
          <a:xfrm>
            <a:off x="1109314" y="6041169"/>
            <a:ext cx="266711" cy="429029"/>
          </a:xfrm>
          <a:prstGeom prst="rect">
            <a:avLst/>
          </a:prstGeom>
          <a:noFill/>
        </p:spPr>
        <p:txBody>
          <a:bodyPr wrap="none" rtlCol="0">
            <a:spAutoFit/>
          </a:bodyPr>
          <a:lstStyle/>
          <a:p>
            <a:pPr>
              <a:spcBef>
                <a:spcPts val="0"/>
              </a:spcBef>
            </a:pPr>
            <a:r>
              <a:rPr lang="en-US" sz="1200" dirty="0" smtClean="0">
                <a:solidFill>
                  <a:schemeClr val="bg1"/>
                </a:solidFill>
              </a:rPr>
              <a:t>2</a:t>
            </a:r>
          </a:p>
          <a:p>
            <a:pPr>
              <a:spcBef>
                <a:spcPts val="0"/>
              </a:spcBef>
            </a:pPr>
            <a:r>
              <a:rPr lang="en-US" sz="1200" dirty="0" smtClean="0">
                <a:solidFill>
                  <a:schemeClr val="bg1"/>
                </a:solidFill>
              </a:rPr>
              <a:t>4</a:t>
            </a:r>
            <a:endParaRPr lang="en-US" sz="1200" dirty="0">
              <a:solidFill>
                <a:schemeClr val="bg1"/>
              </a:solidFill>
            </a:endParaRPr>
          </a:p>
        </p:txBody>
      </p:sp>
      <p:sp>
        <p:nvSpPr>
          <p:cNvPr id="88" name="Double Bracket 87"/>
          <p:cNvSpPr/>
          <p:nvPr/>
        </p:nvSpPr>
        <p:spPr bwMode="auto">
          <a:xfrm>
            <a:off x="1730030" y="6002135"/>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9" name="TextBox 88"/>
          <p:cNvSpPr txBox="1"/>
          <p:nvPr/>
        </p:nvSpPr>
        <p:spPr>
          <a:xfrm>
            <a:off x="1769727" y="6021652"/>
            <a:ext cx="266711" cy="429029"/>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sp>
        <p:nvSpPr>
          <p:cNvPr id="76" name="Double Bracket 75"/>
          <p:cNvSpPr/>
          <p:nvPr/>
        </p:nvSpPr>
        <p:spPr bwMode="auto">
          <a:xfrm>
            <a:off x="2498130" y="600893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78" name="TextBox 77"/>
          <p:cNvSpPr txBox="1"/>
          <p:nvPr/>
        </p:nvSpPr>
        <p:spPr>
          <a:xfrm>
            <a:off x="2536370" y="6028453"/>
            <a:ext cx="269626" cy="461665"/>
          </a:xfrm>
          <a:prstGeom prst="rect">
            <a:avLst/>
          </a:prstGeom>
          <a:noFill/>
        </p:spPr>
        <p:txBody>
          <a:bodyPr wrap="none" rtlCol="0">
            <a:spAutoFit/>
          </a:bodyPr>
          <a:lstStyle/>
          <a:p>
            <a:pPr>
              <a:spcBef>
                <a:spcPts val="0"/>
              </a:spcBef>
            </a:pPr>
            <a:r>
              <a:rPr lang="en-US" sz="1200" dirty="0" smtClean="0">
                <a:solidFill>
                  <a:schemeClr val="bg1"/>
                </a:solidFill>
              </a:rPr>
              <a:t>3</a:t>
            </a:r>
          </a:p>
          <a:p>
            <a:pPr>
              <a:spcBef>
                <a:spcPts val="0"/>
              </a:spcBef>
            </a:pPr>
            <a:r>
              <a:rPr lang="en-US" sz="1200" dirty="0" smtClean="0">
                <a:solidFill>
                  <a:schemeClr val="bg1"/>
                </a:solidFill>
              </a:rPr>
              <a:t>2</a:t>
            </a:r>
            <a:endParaRPr lang="en-US" sz="1200" dirty="0">
              <a:solidFill>
                <a:schemeClr val="bg1"/>
              </a:solidFill>
            </a:endParaRPr>
          </a:p>
        </p:txBody>
      </p:sp>
      <p:sp>
        <p:nvSpPr>
          <p:cNvPr id="79" name="Double Bracket 78"/>
          <p:cNvSpPr/>
          <p:nvPr/>
        </p:nvSpPr>
        <p:spPr bwMode="auto">
          <a:xfrm>
            <a:off x="3343040" y="604211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2" name="TextBox 81"/>
          <p:cNvSpPr txBox="1"/>
          <p:nvPr/>
        </p:nvSpPr>
        <p:spPr>
          <a:xfrm>
            <a:off x="3382737" y="6061633"/>
            <a:ext cx="266711" cy="429029"/>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grpSp>
        <p:nvGrpSpPr>
          <p:cNvPr id="9" name="Group 88"/>
          <p:cNvGrpSpPr/>
          <p:nvPr/>
        </p:nvGrpSpPr>
        <p:grpSpPr>
          <a:xfrm>
            <a:off x="474014" y="5118817"/>
            <a:ext cx="768656" cy="922353"/>
            <a:chOff x="2278536" y="3762006"/>
            <a:chExt cx="1044832" cy="1253757"/>
          </a:xfrm>
        </p:grpSpPr>
        <p:cxnSp>
          <p:nvCxnSpPr>
            <p:cNvPr id="84" name="Straight Connector 83"/>
            <p:cNvCxnSpPr>
              <a:stCxn id="87" idx="0"/>
              <a:endCxn id="90" idx="4"/>
            </p:cNvCxnSpPr>
            <p:nvPr/>
          </p:nvCxnSpPr>
          <p:spPr bwMode="auto">
            <a:xfrm rot="16200000" flipV="1">
              <a:off x="2799602" y="4491996"/>
              <a:ext cx="600872" cy="446660"/>
            </a:xfrm>
            <a:prstGeom prst="line">
              <a:avLst/>
            </a:prstGeom>
            <a:noFill/>
            <a:ln w="38100" cap="flat" cmpd="sng" algn="ctr">
              <a:solidFill>
                <a:schemeClr val="accent1"/>
              </a:solidFill>
              <a:prstDash val="solid"/>
              <a:round/>
              <a:headEnd type="none" w="med" len="med"/>
              <a:tailEnd type="none" w="med" len="med"/>
            </a:ln>
            <a:effectLst/>
          </p:spPr>
        </p:cxnSp>
        <p:cxnSp>
          <p:nvCxnSpPr>
            <p:cNvPr id="85" name="Straight Connector 84"/>
            <p:cNvCxnSpPr>
              <a:stCxn id="81" idx="0"/>
              <a:endCxn id="90" idx="4"/>
            </p:cNvCxnSpPr>
            <p:nvPr/>
          </p:nvCxnSpPr>
          <p:spPr bwMode="auto">
            <a:xfrm rot="5400000" flipH="1" flipV="1">
              <a:off x="2277188" y="4416239"/>
              <a:ext cx="600872" cy="598175"/>
            </a:xfrm>
            <a:prstGeom prst="line">
              <a:avLst/>
            </a:prstGeom>
            <a:noFill/>
            <a:ln w="38100" cap="flat" cmpd="sng" algn="ctr">
              <a:solidFill>
                <a:schemeClr val="accent1"/>
              </a:solidFill>
              <a:prstDash val="solid"/>
              <a:round/>
              <a:headEnd type="none" w="med" len="med"/>
              <a:tailEnd type="none" w="med" len="med"/>
            </a:ln>
            <a:effectLst/>
          </p:spPr>
        </p:cxnSp>
        <p:sp>
          <p:nvSpPr>
            <p:cNvPr id="90" name="Oval 89"/>
            <p:cNvSpPr/>
            <p:nvPr/>
          </p:nvSpPr>
          <p:spPr bwMode="auto">
            <a:xfrm>
              <a:off x="2550268" y="3762006"/>
              <a:ext cx="652886"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0" name="Group 89"/>
          <p:cNvGrpSpPr/>
          <p:nvPr/>
        </p:nvGrpSpPr>
        <p:grpSpPr>
          <a:xfrm>
            <a:off x="2671184" y="5042011"/>
            <a:ext cx="806505" cy="1019623"/>
            <a:chOff x="5635115" y="3467404"/>
            <a:chExt cx="1096288" cy="1385974"/>
          </a:xfrm>
        </p:grpSpPr>
        <p:cxnSp>
          <p:nvCxnSpPr>
            <p:cNvPr id="93" name="Straight Connector 92"/>
            <p:cNvCxnSpPr>
              <a:stCxn id="78" idx="0"/>
              <a:endCxn id="95" idx="4"/>
            </p:cNvCxnSpPr>
            <p:nvPr/>
          </p:nvCxnSpPr>
          <p:spPr bwMode="auto">
            <a:xfrm rot="5400000" flipH="1" flipV="1">
              <a:off x="5594874" y="4160530"/>
              <a:ext cx="687987" cy="607506"/>
            </a:xfrm>
            <a:prstGeom prst="line">
              <a:avLst/>
            </a:prstGeom>
            <a:noFill/>
            <a:ln w="38100" cap="flat" cmpd="sng" algn="ctr">
              <a:solidFill>
                <a:schemeClr val="accent1"/>
              </a:solidFill>
              <a:prstDash val="solid"/>
              <a:round/>
              <a:headEnd type="none" w="med" len="med"/>
              <a:tailEnd type="none" w="med" len="med"/>
            </a:ln>
            <a:effectLst/>
          </p:spPr>
        </p:cxnSp>
        <p:cxnSp>
          <p:nvCxnSpPr>
            <p:cNvPr id="94" name="Straight Connector 93"/>
            <p:cNvCxnSpPr>
              <a:stCxn id="82" idx="0"/>
              <a:endCxn id="95" idx="4"/>
            </p:cNvCxnSpPr>
            <p:nvPr/>
          </p:nvCxnSpPr>
          <p:spPr bwMode="auto">
            <a:xfrm rot="16200000" flipV="1">
              <a:off x="6120467" y="4242442"/>
              <a:ext cx="733090" cy="488782"/>
            </a:xfrm>
            <a:prstGeom prst="line">
              <a:avLst/>
            </a:prstGeom>
            <a:noFill/>
            <a:ln w="38100" cap="flat" cmpd="sng" algn="ctr">
              <a:solidFill>
                <a:schemeClr val="accent1"/>
              </a:solidFill>
              <a:prstDash val="solid"/>
              <a:round/>
              <a:headEnd type="none" w="med" len="med"/>
              <a:tailEnd type="none" w="med" len="med"/>
            </a:ln>
            <a:effectLst/>
          </p:spPr>
        </p:cxnSp>
        <p:sp>
          <p:nvSpPr>
            <p:cNvPr id="95" name="Oval 94"/>
            <p:cNvSpPr/>
            <p:nvPr/>
          </p:nvSpPr>
          <p:spPr bwMode="auto">
            <a:xfrm>
              <a:off x="5916178" y="3467404"/>
              <a:ext cx="652885"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2" name="Group 90"/>
          <p:cNvGrpSpPr/>
          <p:nvPr/>
        </p:nvGrpSpPr>
        <p:grpSpPr>
          <a:xfrm>
            <a:off x="1864676" y="4389125"/>
            <a:ext cx="1215024" cy="1632527"/>
            <a:chOff x="4688752" y="2238445"/>
            <a:chExt cx="1651581" cy="2219095"/>
          </a:xfrm>
        </p:grpSpPr>
        <p:cxnSp>
          <p:nvCxnSpPr>
            <p:cNvPr id="98" name="Straight Connector 97"/>
            <p:cNvCxnSpPr>
              <a:stCxn id="89" idx="0"/>
              <a:endCxn id="100" idx="4"/>
            </p:cNvCxnSpPr>
            <p:nvPr/>
          </p:nvCxnSpPr>
          <p:spPr bwMode="auto">
            <a:xfrm rot="5400000" flipH="1" flipV="1">
              <a:off x="4279326" y="3300755"/>
              <a:ext cx="1566211" cy="747360"/>
            </a:xfrm>
            <a:prstGeom prst="line">
              <a:avLst/>
            </a:prstGeom>
            <a:noFill/>
            <a:ln w="38100" cap="flat" cmpd="sng" algn="ctr">
              <a:solidFill>
                <a:schemeClr val="accent1"/>
              </a:solidFill>
              <a:prstDash val="solid"/>
              <a:round/>
              <a:headEnd type="none" w="med" len="med"/>
              <a:tailEnd type="none" w="med" len="med"/>
            </a:ln>
            <a:effectLst/>
          </p:spPr>
        </p:cxnSp>
        <p:cxnSp>
          <p:nvCxnSpPr>
            <p:cNvPr id="99" name="Straight Connector 98"/>
            <p:cNvCxnSpPr>
              <a:stCxn id="95" idx="0"/>
              <a:endCxn id="100" idx="4"/>
            </p:cNvCxnSpPr>
            <p:nvPr/>
          </p:nvCxnSpPr>
          <p:spPr bwMode="auto">
            <a:xfrm rot="16200000" flipV="1">
              <a:off x="5770932" y="2556512"/>
              <a:ext cx="234584" cy="904219"/>
            </a:xfrm>
            <a:prstGeom prst="line">
              <a:avLst/>
            </a:prstGeom>
            <a:noFill/>
            <a:ln w="38100" cap="flat" cmpd="sng" algn="ctr">
              <a:solidFill>
                <a:schemeClr val="accent1"/>
              </a:solidFill>
              <a:prstDash val="solid"/>
              <a:round/>
              <a:headEnd type="none" w="med" len="med"/>
              <a:tailEnd type="none" w="med" len="med"/>
            </a:ln>
            <a:effectLst/>
          </p:spPr>
        </p:cxnSp>
        <p:sp>
          <p:nvSpPr>
            <p:cNvPr id="100" name="Oval 99"/>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3" name="Group 91"/>
          <p:cNvGrpSpPr/>
          <p:nvPr/>
        </p:nvGrpSpPr>
        <p:grpSpPr>
          <a:xfrm>
            <a:off x="884888" y="3851454"/>
            <a:ext cx="1529602" cy="1267363"/>
            <a:chOff x="-3733259" y="3020833"/>
            <a:chExt cx="2079190" cy="1722729"/>
          </a:xfrm>
        </p:grpSpPr>
        <p:cxnSp>
          <p:nvCxnSpPr>
            <p:cNvPr id="105" name="Straight Connector 104"/>
            <p:cNvCxnSpPr>
              <a:stCxn id="90" idx="0"/>
              <a:endCxn id="107" idx="4"/>
            </p:cNvCxnSpPr>
            <p:nvPr/>
          </p:nvCxnSpPr>
          <p:spPr bwMode="auto">
            <a:xfrm rot="5400000" flipH="1" flipV="1">
              <a:off x="-3543593" y="3484051"/>
              <a:ext cx="1069845" cy="1449177"/>
            </a:xfrm>
            <a:prstGeom prst="line">
              <a:avLst/>
            </a:prstGeom>
            <a:noFill/>
            <a:ln w="38100" cap="flat" cmpd="sng" algn="ctr">
              <a:solidFill>
                <a:schemeClr val="accent1"/>
              </a:solidFill>
              <a:prstDash val="solid"/>
              <a:round/>
              <a:headEnd type="none" w="med" len="med"/>
              <a:tailEnd type="none" w="med" len="med"/>
            </a:ln>
            <a:effectLst/>
          </p:spPr>
        </p:cxnSp>
        <p:cxnSp>
          <p:nvCxnSpPr>
            <p:cNvPr id="106" name="Straight Connector 105"/>
            <p:cNvCxnSpPr>
              <a:stCxn id="100" idx="0"/>
              <a:endCxn id="107" idx="4"/>
            </p:cNvCxnSpPr>
            <p:nvPr/>
          </p:nvCxnSpPr>
          <p:spPr bwMode="auto">
            <a:xfrm rot="16200000" flipV="1">
              <a:off x="-2008062" y="3397698"/>
              <a:ext cx="77974" cy="630012"/>
            </a:xfrm>
            <a:prstGeom prst="line">
              <a:avLst/>
            </a:prstGeom>
            <a:noFill/>
            <a:ln w="38100" cap="flat" cmpd="sng" algn="ctr">
              <a:solidFill>
                <a:schemeClr val="accent1"/>
              </a:solidFill>
              <a:prstDash val="solid"/>
              <a:round/>
              <a:headEnd type="none" w="med" len="med"/>
              <a:tailEnd type="none" w="med" len="med"/>
            </a:ln>
            <a:effectLst/>
          </p:spPr>
        </p:cxnSp>
        <p:sp>
          <p:nvSpPr>
            <p:cNvPr id="107" name="Oval 106"/>
            <p:cNvSpPr/>
            <p:nvPr/>
          </p:nvSpPr>
          <p:spPr bwMode="auto">
            <a:xfrm>
              <a:off x="-2610525" y="3020833"/>
              <a:ext cx="652884"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5" name="Group 55"/>
          <p:cNvGrpSpPr/>
          <p:nvPr/>
        </p:nvGrpSpPr>
        <p:grpSpPr>
          <a:xfrm>
            <a:off x="775431" y="5132173"/>
            <a:ext cx="282534" cy="447507"/>
            <a:chOff x="5186479" y="3160165"/>
            <a:chExt cx="576075" cy="2798166"/>
          </a:xfrm>
        </p:grpSpPr>
        <p:sp>
          <p:nvSpPr>
            <p:cNvPr id="109" name="Double Bracket 10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0" name="TextBox 109"/>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5</a:t>
              </a:r>
            </a:p>
            <a:p>
              <a:pPr>
                <a:spcBef>
                  <a:spcPts val="0"/>
                </a:spcBef>
              </a:pPr>
              <a:r>
                <a:rPr lang="en-US" sz="1100" dirty="0" smtClean="0">
                  <a:solidFill>
                    <a:schemeClr val="bg1"/>
                  </a:solidFill>
                </a:rPr>
                <a:t>2</a:t>
              </a:r>
            </a:p>
          </p:txBody>
        </p:sp>
      </p:grpSp>
      <p:grpSp>
        <p:nvGrpSpPr>
          <p:cNvPr id="16" name="Group 55"/>
          <p:cNvGrpSpPr/>
          <p:nvPr/>
        </p:nvGrpSpPr>
        <p:grpSpPr>
          <a:xfrm>
            <a:off x="2966517" y="5042010"/>
            <a:ext cx="282534" cy="447507"/>
            <a:chOff x="5186479" y="3160165"/>
            <a:chExt cx="576075" cy="2798166"/>
          </a:xfrm>
        </p:grpSpPr>
        <p:sp>
          <p:nvSpPr>
            <p:cNvPr id="112" name="Double Bracket 11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3" name="TextBox 112"/>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3</a:t>
              </a:r>
            </a:p>
            <a:p>
              <a:pPr>
                <a:spcBef>
                  <a:spcPts val="0"/>
                </a:spcBef>
              </a:pPr>
              <a:r>
                <a:rPr lang="en-US" sz="1100" dirty="0" smtClean="0">
                  <a:solidFill>
                    <a:schemeClr val="bg1"/>
                  </a:solidFill>
                </a:rPr>
                <a:t>3</a:t>
              </a:r>
            </a:p>
          </p:txBody>
        </p:sp>
      </p:grpSp>
      <p:grpSp>
        <p:nvGrpSpPr>
          <p:cNvPr id="18" name="Group 55"/>
          <p:cNvGrpSpPr/>
          <p:nvPr/>
        </p:nvGrpSpPr>
        <p:grpSpPr>
          <a:xfrm>
            <a:off x="2275227" y="4389125"/>
            <a:ext cx="282534" cy="447507"/>
            <a:chOff x="5186479" y="3160165"/>
            <a:chExt cx="576075" cy="2798166"/>
          </a:xfrm>
        </p:grpSpPr>
        <p:sp>
          <p:nvSpPr>
            <p:cNvPr id="115" name="Double Bracket 11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6" name="TextBox 115"/>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8</a:t>
              </a:r>
            </a:p>
            <a:p>
              <a:pPr>
                <a:spcBef>
                  <a:spcPts val="0"/>
                </a:spcBef>
              </a:pPr>
              <a:r>
                <a:rPr lang="en-US" sz="1100" dirty="0" smtClean="0">
                  <a:solidFill>
                    <a:schemeClr val="bg1"/>
                  </a:solidFill>
                </a:rPr>
                <a:t>3</a:t>
              </a:r>
            </a:p>
          </p:txBody>
        </p:sp>
      </p:grpSp>
      <p:grpSp>
        <p:nvGrpSpPr>
          <p:cNvPr id="25" name="Group 237"/>
          <p:cNvGrpSpPr/>
          <p:nvPr/>
        </p:nvGrpSpPr>
        <p:grpSpPr>
          <a:xfrm>
            <a:off x="1816540" y="3870505"/>
            <a:ext cx="282534" cy="447507"/>
            <a:chOff x="3264340" y="3975280"/>
            <a:chExt cx="282534" cy="447507"/>
          </a:xfrm>
        </p:grpSpPr>
        <p:sp>
          <p:nvSpPr>
            <p:cNvPr id="118" name="Double Bracket 117"/>
            <p:cNvSpPr/>
            <p:nvPr/>
          </p:nvSpPr>
          <p:spPr bwMode="auto">
            <a:xfrm>
              <a:off x="3264340" y="3975280"/>
              <a:ext cx="282534" cy="423802"/>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sz="1400"/>
            </a:p>
          </p:txBody>
        </p:sp>
        <p:sp>
          <p:nvSpPr>
            <p:cNvPr id="119" name="TextBox 118"/>
            <p:cNvSpPr txBox="1"/>
            <p:nvPr/>
          </p:nvSpPr>
          <p:spPr>
            <a:xfrm>
              <a:off x="3271182" y="3991900"/>
              <a:ext cx="263214" cy="430887"/>
            </a:xfrm>
            <a:prstGeom prst="rect">
              <a:avLst/>
            </a:prstGeom>
            <a:noFill/>
          </p:spPr>
          <p:txBody>
            <a:bodyPr wrap="none" rtlCol="0">
              <a:spAutoFit/>
            </a:bodyPr>
            <a:lstStyle/>
            <a:p>
              <a:pPr>
                <a:spcBef>
                  <a:spcPts val="0"/>
                </a:spcBef>
              </a:pPr>
              <a:r>
                <a:rPr lang="en-US" sz="1100" dirty="0" smtClean="0">
                  <a:solidFill>
                    <a:srgbClr val="00B0F0"/>
                  </a:solidFill>
                </a:rPr>
                <a:t>3</a:t>
              </a:r>
            </a:p>
            <a:p>
              <a:pPr>
                <a:spcBef>
                  <a:spcPts val="0"/>
                </a:spcBef>
              </a:pPr>
              <a:r>
                <a:rPr lang="en-US" sz="1100" dirty="0" smtClean="0">
                  <a:solidFill>
                    <a:srgbClr val="00B0F0"/>
                  </a:solidFill>
                </a:rPr>
                <a:t>5</a:t>
              </a:r>
            </a:p>
          </p:txBody>
        </p:sp>
      </p:grpSp>
      <p:grpSp>
        <p:nvGrpSpPr>
          <p:cNvPr id="224" name="Group 65"/>
          <p:cNvGrpSpPr/>
          <p:nvPr/>
        </p:nvGrpSpPr>
        <p:grpSpPr>
          <a:xfrm>
            <a:off x="5109670" y="6021656"/>
            <a:ext cx="317855" cy="497688"/>
            <a:chOff x="3808973" y="6163441"/>
            <a:chExt cx="576075" cy="2649945"/>
          </a:xfrm>
        </p:grpSpPr>
        <p:sp>
          <p:nvSpPr>
            <p:cNvPr id="185" name="Double Bracket 184"/>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r>
                <a:rPr lang="en-US" sz="1600" dirty="0" smtClean="0"/>
                <a:t>g</a:t>
              </a:r>
              <a:endParaRPr lang="en-US" sz="1600" dirty="0"/>
            </a:p>
          </p:txBody>
        </p:sp>
        <p:sp>
          <p:nvSpPr>
            <p:cNvPr id="186" name="TextBox 185"/>
            <p:cNvSpPr txBox="1"/>
            <p:nvPr/>
          </p:nvSpPr>
          <p:spPr>
            <a:xfrm>
              <a:off x="3849558" y="6267361"/>
              <a:ext cx="483384" cy="2284369"/>
            </a:xfrm>
            <a:prstGeom prst="rect">
              <a:avLst/>
            </a:prstGeom>
            <a:noFill/>
          </p:spPr>
          <p:txBody>
            <a:bodyPr wrap="none" rtlCol="0">
              <a:spAutoFit/>
            </a:bodyPr>
            <a:lstStyle/>
            <a:p>
              <a:pPr>
                <a:spcBef>
                  <a:spcPts val="0"/>
                </a:spcBef>
              </a:pPr>
              <a:r>
                <a:rPr lang="en-US" sz="1200" dirty="0" smtClean="0">
                  <a:solidFill>
                    <a:schemeClr val="bg1"/>
                  </a:solidFill>
                </a:rPr>
                <a:t>8</a:t>
              </a:r>
            </a:p>
            <a:p>
              <a:pPr>
                <a:spcBef>
                  <a:spcPts val="0"/>
                </a:spcBef>
              </a:pPr>
              <a:r>
                <a:rPr lang="en-US" sz="1200" dirty="0" smtClean="0">
                  <a:solidFill>
                    <a:schemeClr val="bg1"/>
                  </a:solidFill>
                </a:rPr>
                <a:t>5</a:t>
              </a:r>
              <a:endParaRPr lang="en-US" sz="1200" dirty="0">
                <a:solidFill>
                  <a:schemeClr val="bg1"/>
                </a:solidFill>
              </a:endParaRPr>
            </a:p>
          </p:txBody>
        </p:sp>
      </p:grpSp>
      <p:sp>
        <p:nvSpPr>
          <p:cNvPr id="187" name="Double Bracket 186"/>
          <p:cNvSpPr/>
          <p:nvPr/>
        </p:nvSpPr>
        <p:spPr bwMode="auto">
          <a:xfrm>
            <a:off x="5831837" y="602165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88" name="TextBox 187"/>
          <p:cNvSpPr txBox="1"/>
          <p:nvPr/>
        </p:nvSpPr>
        <p:spPr>
          <a:xfrm>
            <a:off x="5870076" y="6041173"/>
            <a:ext cx="269626" cy="461665"/>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sp>
        <p:nvSpPr>
          <p:cNvPr id="189" name="Double Bracket 188"/>
          <p:cNvSpPr/>
          <p:nvPr/>
        </p:nvSpPr>
        <p:spPr bwMode="auto">
          <a:xfrm>
            <a:off x="6523128" y="6002139"/>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0" name="TextBox 189"/>
          <p:cNvSpPr txBox="1"/>
          <p:nvPr/>
        </p:nvSpPr>
        <p:spPr>
          <a:xfrm>
            <a:off x="6561368" y="6021656"/>
            <a:ext cx="269625" cy="461665"/>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9</a:t>
            </a:r>
            <a:endParaRPr lang="en-US" sz="1200" dirty="0">
              <a:solidFill>
                <a:schemeClr val="bg1"/>
              </a:solidFill>
            </a:endParaRPr>
          </a:p>
        </p:txBody>
      </p:sp>
      <p:sp>
        <p:nvSpPr>
          <p:cNvPr id="191" name="Double Bracket 190"/>
          <p:cNvSpPr/>
          <p:nvPr/>
        </p:nvSpPr>
        <p:spPr bwMode="auto">
          <a:xfrm>
            <a:off x="7221945" y="6008940"/>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2" name="TextBox 191"/>
          <p:cNvSpPr txBox="1"/>
          <p:nvPr/>
        </p:nvSpPr>
        <p:spPr>
          <a:xfrm>
            <a:off x="7260185" y="6028457"/>
            <a:ext cx="269626" cy="461665"/>
          </a:xfrm>
          <a:prstGeom prst="rect">
            <a:avLst/>
          </a:prstGeom>
          <a:noFill/>
        </p:spPr>
        <p:txBody>
          <a:bodyPr wrap="none" rtlCol="0">
            <a:spAutoFit/>
          </a:bodyPr>
          <a:lstStyle/>
          <a:p>
            <a:pPr>
              <a:spcBef>
                <a:spcPts val="0"/>
              </a:spcBef>
            </a:pPr>
            <a:r>
              <a:rPr lang="en-US" sz="1200" dirty="0" smtClean="0">
                <a:solidFill>
                  <a:schemeClr val="bg1"/>
                </a:solidFill>
              </a:rPr>
              <a:t>3</a:t>
            </a:r>
          </a:p>
          <a:p>
            <a:pPr>
              <a:spcBef>
                <a:spcPts val="0"/>
              </a:spcBef>
            </a:pPr>
            <a:r>
              <a:rPr lang="en-US" sz="1200" dirty="0" smtClean="0">
                <a:solidFill>
                  <a:schemeClr val="bg1"/>
                </a:solidFill>
              </a:rPr>
              <a:t>2</a:t>
            </a:r>
            <a:endParaRPr lang="en-US" sz="1200" dirty="0">
              <a:solidFill>
                <a:schemeClr val="bg1"/>
              </a:solidFill>
            </a:endParaRPr>
          </a:p>
        </p:txBody>
      </p:sp>
      <p:sp>
        <p:nvSpPr>
          <p:cNvPr id="193" name="Double Bracket 192"/>
          <p:cNvSpPr/>
          <p:nvPr/>
        </p:nvSpPr>
        <p:spPr bwMode="auto">
          <a:xfrm>
            <a:off x="8066855" y="6042120"/>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4" name="TextBox 193"/>
          <p:cNvSpPr txBox="1"/>
          <p:nvPr/>
        </p:nvSpPr>
        <p:spPr>
          <a:xfrm>
            <a:off x="8105095" y="6061637"/>
            <a:ext cx="269626" cy="461665"/>
          </a:xfrm>
          <a:prstGeom prst="rect">
            <a:avLst/>
          </a:prstGeom>
          <a:noFill/>
        </p:spPr>
        <p:txBody>
          <a:bodyPr wrap="none" rtlCol="0">
            <a:spAutoFit/>
          </a:bodyPr>
          <a:lstStyle/>
          <a:p>
            <a:pPr>
              <a:spcBef>
                <a:spcPts val="0"/>
              </a:spcBef>
            </a:pPr>
            <a:r>
              <a:rPr lang="en-US" sz="1200" dirty="0" smtClean="0">
                <a:solidFill>
                  <a:schemeClr val="bg1"/>
                </a:solidFill>
              </a:rPr>
              <a:t>2</a:t>
            </a:r>
          </a:p>
          <a:p>
            <a:pPr>
              <a:spcBef>
                <a:spcPts val="0"/>
              </a:spcBef>
            </a:pPr>
            <a:r>
              <a:rPr lang="en-US" sz="1200" dirty="0" smtClean="0">
                <a:solidFill>
                  <a:schemeClr val="bg1"/>
                </a:solidFill>
              </a:rPr>
              <a:t>2</a:t>
            </a:r>
            <a:endParaRPr lang="en-US" sz="1200" dirty="0">
              <a:solidFill>
                <a:schemeClr val="bg1"/>
              </a:solidFill>
            </a:endParaRPr>
          </a:p>
        </p:txBody>
      </p:sp>
      <p:grpSp>
        <p:nvGrpSpPr>
          <p:cNvPr id="225" name="Group 88"/>
          <p:cNvGrpSpPr/>
          <p:nvPr/>
        </p:nvGrpSpPr>
        <p:grpSpPr>
          <a:xfrm>
            <a:off x="5227013" y="5118820"/>
            <a:ext cx="777877" cy="922354"/>
            <a:chOff x="2266001" y="3762006"/>
            <a:chExt cx="1057364" cy="1253759"/>
          </a:xfrm>
        </p:grpSpPr>
        <p:cxnSp>
          <p:nvCxnSpPr>
            <p:cNvPr id="196" name="Straight Connector 195"/>
            <p:cNvCxnSpPr>
              <a:stCxn id="188" idx="0"/>
              <a:endCxn id="198" idx="4"/>
            </p:cNvCxnSpPr>
            <p:nvPr/>
          </p:nvCxnSpPr>
          <p:spPr bwMode="auto">
            <a:xfrm rot="16200000" flipV="1">
              <a:off x="2799602" y="4492001"/>
              <a:ext cx="600873" cy="446652"/>
            </a:xfrm>
            <a:prstGeom prst="line">
              <a:avLst/>
            </a:prstGeom>
            <a:noFill/>
            <a:ln w="38100" cap="flat" cmpd="sng" algn="ctr">
              <a:solidFill>
                <a:schemeClr val="accent1"/>
              </a:solidFill>
              <a:prstDash val="solid"/>
              <a:round/>
              <a:headEnd type="none" w="med" len="med"/>
              <a:tailEnd type="none" w="med" len="med"/>
            </a:ln>
            <a:effectLst/>
          </p:spPr>
        </p:cxnSp>
        <p:cxnSp>
          <p:nvCxnSpPr>
            <p:cNvPr id="197" name="Straight Connector 196"/>
            <p:cNvCxnSpPr>
              <a:stCxn id="186" idx="0"/>
              <a:endCxn id="198" idx="4"/>
            </p:cNvCxnSpPr>
            <p:nvPr/>
          </p:nvCxnSpPr>
          <p:spPr bwMode="auto">
            <a:xfrm rot="5400000" flipH="1" flipV="1">
              <a:off x="2270918" y="4409973"/>
              <a:ext cx="600875" cy="610710"/>
            </a:xfrm>
            <a:prstGeom prst="line">
              <a:avLst/>
            </a:prstGeom>
            <a:noFill/>
            <a:ln w="38100" cap="flat" cmpd="sng" algn="ctr">
              <a:solidFill>
                <a:schemeClr val="accent1"/>
              </a:solidFill>
              <a:prstDash val="solid"/>
              <a:round/>
              <a:headEnd type="none" w="med" len="med"/>
              <a:tailEnd type="none" w="med" len="med"/>
            </a:ln>
            <a:effectLst/>
          </p:spPr>
        </p:cxnSp>
        <p:sp>
          <p:nvSpPr>
            <p:cNvPr id="198" name="Oval 197"/>
            <p:cNvSpPr/>
            <p:nvPr/>
          </p:nvSpPr>
          <p:spPr bwMode="auto">
            <a:xfrm>
              <a:off x="2550268" y="3762006"/>
              <a:ext cx="652886"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26" name="Group 89"/>
          <p:cNvGrpSpPr/>
          <p:nvPr/>
        </p:nvGrpSpPr>
        <p:grpSpPr>
          <a:xfrm>
            <a:off x="7394997" y="5042015"/>
            <a:ext cx="844914" cy="1019623"/>
            <a:chOff x="5635106" y="3467404"/>
            <a:chExt cx="1148495" cy="1385974"/>
          </a:xfrm>
        </p:grpSpPr>
        <p:cxnSp>
          <p:nvCxnSpPr>
            <p:cNvPr id="200" name="Straight Connector 199"/>
            <p:cNvCxnSpPr>
              <a:stCxn id="192" idx="0"/>
              <a:endCxn id="202" idx="4"/>
            </p:cNvCxnSpPr>
            <p:nvPr/>
          </p:nvCxnSpPr>
          <p:spPr bwMode="auto">
            <a:xfrm rot="5400000" flipH="1" flipV="1">
              <a:off x="5594867" y="4160527"/>
              <a:ext cx="687988" cy="607510"/>
            </a:xfrm>
            <a:prstGeom prst="line">
              <a:avLst/>
            </a:prstGeom>
            <a:noFill/>
            <a:ln w="38100" cap="flat" cmpd="sng" algn="ctr">
              <a:solidFill>
                <a:schemeClr val="accent1"/>
              </a:solidFill>
              <a:prstDash val="solid"/>
              <a:round/>
              <a:headEnd type="none" w="med" len="med"/>
              <a:tailEnd type="none" w="med" len="med"/>
            </a:ln>
            <a:effectLst/>
          </p:spPr>
        </p:cxnSp>
        <p:cxnSp>
          <p:nvCxnSpPr>
            <p:cNvPr id="201" name="Straight Connector 200"/>
            <p:cNvCxnSpPr>
              <a:stCxn id="194" idx="0"/>
              <a:endCxn id="202" idx="4"/>
            </p:cNvCxnSpPr>
            <p:nvPr/>
          </p:nvCxnSpPr>
          <p:spPr bwMode="auto">
            <a:xfrm rot="16200000" flipV="1">
              <a:off x="6146566" y="4216343"/>
              <a:ext cx="733090" cy="540980"/>
            </a:xfrm>
            <a:prstGeom prst="line">
              <a:avLst/>
            </a:prstGeom>
            <a:noFill/>
            <a:ln w="38100" cap="flat" cmpd="sng" algn="ctr">
              <a:solidFill>
                <a:schemeClr val="accent1"/>
              </a:solidFill>
              <a:prstDash val="solid"/>
              <a:round/>
              <a:headEnd type="none" w="med" len="med"/>
              <a:tailEnd type="none" w="med" len="med"/>
            </a:ln>
            <a:effectLst/>
          </p:spPr>
        </p:cxnSp>
        <p:sp>
          <p:nvSpPr>
            <p:cNvPr id="202" name="Oval 201"/>
            <p:cNvSpPr/>
            <p:nvPr/>
          </p:nvSpPr>
          <p:spPr bwMode="auto">
            <a:xfrm>
              <a:off x="5916178" y="3467404"/>
              <a:ext cx="652885"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1" name="Group 90"/>
          <p:cNvGrpSpPr/>
          <p:nvPr/>
        </p:nvGrpSpPr>
        <p:grpSpPr>
          <a:xfrm>
            <a:off x="6696182" y="4389129"/>
            <a:ext cx="1107340" cy="1632527"/>
            <a:chOff x="4835129" y="2238445"/>
            <a:chExt cx="1505205" cy="2219095"/>
          </a:xfrm>
        </p:grpSpPr>
        <p:cxnSp>
          <p:nvCxnSpPr>
            <p:cNvPr id="204" name="Straight Connector 203"/>
            <p:cNvCxnSpPr>
              <a:stCxn id="190" idx="0"/>
              <a:endCxn id="206" idx="4"/>
            </p:cNvCxnSpPr>
            <p:nvPr/>
          </p:nvCxnSpPr>
          <p:spPr bwMode="auto">
            <a:xfrm rot="5400000" flipH="1" flipV="1">
              <a:off x="4352515" y="3373943"/>
              <a:ext cx="1566211" cy="600984"/>
            </a:xfrm>
            <a:prstGeom prst="line">
              <a:avLst/>
            </a:prstGeom>
            <a:noFill/>
            <a:ln w="38100" cap="flat" cmpd="sng" algn="ctr">
              <a:solidFill>
                <a:schemeClr val="accent1"/>
              </a:solidFill>
              <a:prstDash val="solid"/>
              <a:round/>
              <a:headEnd type="none" w="med" len="med"/>
              <a:tailEnd type="none" w="med" len="med"/>
            </a:ln>
            <a:effectLst/>
          </p:spPr>
        </p:cxnSp>
        <p:cxnSp>
          <p:nvCxnSpPr>
            <p:cNvPr id="205" name="Straight Connector 204"/>
            <p:cNvCxnSpPr>
              <a:stCxn id="202" idx="0"/>
              <a:endCxn id="206" idx="4"/>
            </p:cNvCxnSpPr>
            <p:nvPr/>
          </p:nvCxnSpPr>
          <p:spPr bwMode="auto">
            <a:xfrm rot="16200000" flipV="1">
              <a:off x="5770932" y="2556510"/>
              <a:ext cx="234581" cy="904223"/>
            </a:xfrm>
            <a:prstGeom prst="line">
              <a:avLst/>
            </a:prstGeom>
            <a:noFill/>
            <a:ln w="38100" cap="flat" cmpd="sng" algn="ctr">
              <a:solidFill>
                <a:schemeClr val="accent1"/>
              </a:solidFill>
              <a:prstDash val="solid"/>
              <a:round/>
              <a:headEnd type="none" w="med" len="med"/>
              <a:tailEnd type="none" w="med" len="med"/>
            </a:ln>
            <a:effectLst/>
          </p:spPr>
        </p:cxnSp>
        <p:sp>
          <p:nvSpPr>
            <p:cNvPr id="206" name="Oval 20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2" name="Group 91"/>
          <p:cNvGrpSpPr/>
          <p:nvPr/>
        </p:nvGrpSpPr>
        <p:grpSpPr>
          <a:xfrm>
            <a:off x="5637893" y="3851455"/>
            <a:ext cx="1500417" cy="1267366"/>
            <a:chOff x="-3745797" y="3020833"/>
            <a:chExt cx="2039526" cy="1722734"/>
          </a:xfrm>
        </p:grpSpPr>
        <p:cxnSp>
          <p:nvCxnSpPr>
            <p:cNvPr id="208" name="Straight Connector 207"/>
            <p:cNvCxnSpPr>
              <a:stCxn id="198" idx="0"/>
              <a:endCxn id="210" idx="4"/>
            </p:cNvCxnSpPr>
            <p:nvPr/>
          </p:nvCxnSpPr>
          <p:spPr bwMode="auto">
            <a:xfrm rot="5400000" flipH="1" flipV="1">
              <a:off x="-3549864" y="3477785"/>
              <a:ext cx="1069849" cy="1461715"/>
            </a:xfrm>
            <a:prstGeom prst="line">
              <a:avLst/>
            </a:prstGeom>
            <a:noFill/>
            <a:ln w="38100" cap="flat" cmpd="sng" algn="ctr">
              <a:solidFill>
                <a:schemeClr val="accent1"/>
              </a:solidFill>
              <a:prstDash val="solid"/>
              <a:round/>
              <a:headEnd type="none" w="med" len="med"/>
              <a:tailEnd type="none" w="med" len="med"/>
            </a:ln>
            <a:effectLst/>
          </p:spPr>
        </p:cxnSp>
        <p:cxnSp>
          <p:nvCxnSpPr>
            <p:cNvPr id="209" name="Straight Connector 208"/>
            <p:cNvCxnSpPr>
              <a:stCxn id="206" idx="0"/>
              <a:endCxn id="210" idx="4"/>
            </p:cNvCxnSpPr>
            <p:nvPr/>
          </p:nvCxnSpPr>
          <p:spPr bwMode="auto">
            <a:xfrm rot="16200000" flipV="1">
              <a:off x="-2034165" y="3423800"/>
              <a:ext cx="77978" cy="577810"/>
            </a:xfrm>
            <a:prstGeom prst="line">
              <a:avLst/>
            </a:prstGeom>
            <a:noFill/>
            <a:ln w="38100" cap="flat" cmpd="sng" algn="ctr">
              <a:solidFill>
                <a:schemeClr val="accent1"/>
              </a:solidFill>
              <a:prstDash val="solid"/>
              <a:round/>
              <a:headEnd type="none" w="med" len="med"/>
              <a:tailEnd type="none" w="med" len="med"/>
            </a:ln>
            <a:effectLst/>
          </p:spPr>
        </p:cxnSp>
        <p:sp>
          <p:nvSpPr>
            <p:cNvPr id="210" name="Oval 209"/>
            <p:cNvSpPr/>
            <p:nvPr/>
          </p:nvSpPr>
          <p:spPr bwMode="auto">
            <a:xfrm>
              <a:off x="-2610525" y="3020833"/>
              <a:ext cx="652884"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4" name="Group 55"/>
          <p:cNvGrpSpPr/>
          <p:nvPr/>
        </p:nvGrpSpPr>
        <p:grpSpPr>
          <a:xfrm>
            <a:off x="5537650" y="5132177"/>
            <a:ext cx="282534" cy="447507"/>
            <a:chOff x="5186479" y="3160165"/>
            <a:chExt cx="576075" cy="2798166"/>
          </a:xfrm>
        </p:grpSpPr>
        <p:sp>
          <p:nvSpPr>
            <p:cNvPr id="212" name="Double Bracket 21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3" name="TextBox 212"/>
            <p:cNvSpPr txBox="1"/>
            <p:nvPr/>
          </p:nvSpPr>
          <p:spPr>
            <a:xfrm>
              <a:off x="5200430" y="3264086"/>
              <a:ext cx="536680" cy="2694245"/>
            </a:xfrm>
            <a:prstGeom prst="rect">
              <a:avLst/>
            </a:prstGeom>
            <a:noFill/>
          </p:spPr>
          <p:txBody>
            <a:bodyPr wrap="none" rtlCol="0">
              <a:spAutoFit/>
            </a:bodyPr>
            <a:lstStyle/>
            <a:p>
              <a:pPr>
                <a:spcBef>
                  <a:spcPts val="0"/>
                </a:spcBef>
              </a:pPr>
              <a:r>
                <a:rPr lang="en-US" sz="1100" dirty="0" smtClean="0">
                  <a:solidFill>
                    <a:schemeClr val="bg1"/>
                  </a:solidFill>
                </a:rPr>
                <a:t>2</a:t>
              </a:r>
            </a:p>
            <a:p>
              <a:pPr>
                <a:spcBef>
                  <a:spcPts val="0"/>
                </a:spcBef>
              </a:pPr>
              <a:r>
                <a:rPr lang="en-US" sz="1100" dirty="0" smtClean="0">
                  <a:solidFill>
                    <a:schemeClr val="bg1"/>
                  </a:solidFill>
                </a:rPr>
                <a:t>8</a:t>
              </a:r>
            </a:p>
          </p:txBody>
        </p:sp>
      </p:grpSp>
      <p:grpSp>
        <p:nvGrpSpPr>
          <p:cNvPr id="235" name="Group 55"/>
          <p:cNvGrpSpPr/>
          <p:nvPr/>
        </p:nvGrpSpPr>
        <p:grpSpPr>
          <a:xfrm>
            <a:off x="7690332" y="5042014"/>
            <a:ext cx="282534" cy="447507"/>
            <a:chOff x="5186479" y="3160165"/>
            <a:chExt cx="576075" cy="2798166"/>
          </a:xfrm>
        </p:grpSpPr>
        <p:sp>
          <p:nvSpPr>
            <p:cNvPr id="215" name="Double Bracket 21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6" name="TextBox 215"/>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3</a:t>
              </a:r>
            </a:p>
            <a:p>
              <a:pPr>
                <a:spcBef>
                  <a:spcPts val="0"/>
                </a:spcBef>
              </a:pPr>
              <a:r>
                <a:rPr lang="en-US" sz="1100" dirty="0" smtClean="0">
                  <a:solidFill>
                    <a:schemeClr val="bg1"/>
                  </a:solidFill>
                </a:rPr>
                <a:t>2</a:t>
              </a:r>
            </a:p>
          </p:txBody>
        </p:sp>
      </p:grpSp>
      <p:grpSp>
        <p:nvGrpSpPr>
          <p:cNvPr id="237" name="Group 55"/>
          <p:cNvGrpSpPr/>
          <p:nvPr/>
        </p:nvGrpSpPr>
        <p:grpSpPr>
          <a:xfrm>
            <a:off x="6999042" y="4389129"/>
            <a:ext cx="282534" cy="447507"/>
            <a:chOff x="5186479" y="3160165"/>
            <a:chExt cx="576075" cy="2798166"/>
          </a:xfrm>
        </p:grpSpPr>
        <p:sp>
          <p:nvSpPr>
            <p:cNvPr id="218" name="Double Bracket 21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9" name="TextBox 218"/>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9</a:t>
              </a:r>
            </a:p>
            <a:p>
              <a:pPr>
                <a:spcBef>
                  <a:spcPts val="0"/>
                </a:spcBef>
              </a:pPr>
              <a:r>
                <a:rPr lang="en-US" sz="1100" dirty="0" smtClean="0">
                  <a:solidFill>
                    <a:schemeClr val="bg1"/>
                  </a:solidFill>
                </a:rPr>
                <a:t>2</a:t>
              </a:r>
            </a:p>
          </p:txBody>
        </p:sp>
      </p:grpSp>
      <p:grpSp>
        <p:nvGrpSpPr>
          <p:cNvPr id="238" name="Group 238"/>
          <p:cNvGrpSpPr/>
          <p:nvPr/>
        </p:nvGrpSpPr>
        <p:grpSpPr>
          <a:xfrm>
            <a:off x="6578759" y="3870509"/>
            <a:ext cx="282534" cy="457032"/>
            <a:chOff x="5159534" y="3860984"/>
            <a:chExt cx="282534" cy="457032"/>
          </a:xfrm>
        </p:grpSpPr>
        <p:sp>
          <p:nvSpPr>
            <p:cNvPr id="221" name="Double Bracket 220"/>
            <p:cNvSpPr/>
            <p:nvPr/>
          </p:nvSpPr>
          <p:spPr bwMode="auto">
            <a:xfrm>
              <a:off x="5159534" y="3860984"/>
              <a:ext cx="282534" cy="423802"/>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sz="1400"/>
            </a:p>
          </p:txBody>
        </p:sp>
        <p:sp>
          <p:nvSpPr>
            <p:cNvPr id="222" name="TextBox 221"/>
            <p:cNvSpPr txBox="1"/>
            <p:nvPr/>
          </p:nvSpPr>
          <p:spPr>
            <a:xfrm>
              <a:off x="5166376" y="3887129"/>
              <a:ext cx="263214" cy="430887"/>
            </a:xfrm>
            <a:prstGeom prst="rect">
              <a:avLst/>
            </a:prstGeom>
            <a:noFill/>
          </p:spPr>
          <p:txBody>
            <a:bodyPr wrap="none" rtlCol="0">
              <a:spAutoFit/>
            </a:bodyPr>
            <a:lstStyle/>
            <a:p>
              <a:pPr>
                <a:spcBef>
                  <a:spcPts val="0"/>
                </a:spcBef>
              </a:pPr>
              <a:r>
                <a:rPr lang="en-US" sz="1100" dirty="0" smtClean="0">
                  <a:solidFill>
                    <a:srgbClr val="00B050"/>
                  </a:solidFill>
                </a:rPr>
                <a:t>9</a:t>
              </a:r>
            </a:p>
            <a:p>
              <a:pPr>
                <a:spcBef>
                  <a:spcPts val="0"/>
                </a:spcBef>
              </a:pPr>
              <a:r>
                <a:rPr lang="en-US" sz="1100" dirty="0" smtClean="0">
                  <a:solidFill>
                    <a:srgbClr val="00B050"/>
                  </a:solidFill>
                </a:rPr>
                <a:t>3</a:t>
              </a:r>
            </a:p>
          </p:txBody>
        </p:sp>
      </p:grpSp>
      <p:sp>
        <p:nvSpPr>
          <p:cNvPr id="227" name="TextBox 226"/>
          <p:cNvSpPr txBox="1"/>
          <p:nvPr/>
        </p:nvSpPr>
        <p:spPr>
          <a:xfrm>
            <a:off x="4975358" y="6488668"/>
            <a:ext cx="3865161" cy="369332"/>
          </a:xfrm>
          <a:prstGeom prst="rect">
            <a:avLst/>
          </a:prstGeom>
          <a:noFill/>
        </p:spPr>
        <p:txBody>
          <a:bodyPr wrap="none" rtlCol="0">
            <a:spAutoFit/>
          </a:bodyPr>
          <a:lstStyle/>
          <a:p>
            <a:pPr algn="l">
              <a:spcBef>
                <a:spcPts val="0"/>
              </a:spcBef>
            </a:pPr>
            <a:r>
              <a:rPr lang="en-US" i="1" dirty="0" smtClean="0">
                <a:solidFill>
                  <a:schemeClr val="bg1"/>
                </a:solidFill>
              </a:rPr>
              <a:t>The  country     of       my       birth…</a:t>
            </a:r>
          </a:p>
        </p:txBody>
      </p:sp>
      <p:grpSp>
        <p:nvGrpSpPr>
          <p:cNvPr id="239" name="Group 236"/>
          <p:cNvGrpSpPr/>
          <p:nvPr/>
        </p:nvGrpSpPr>
        <p:grpSpPr>
          <a:xfrm>
            <a:off x="4542181" y="1854395"/>
            <a:ext cx="2469642" cy="1964285"/>
            <a:chOff x="4542181" y="1854395"/>
            <a:chExt cx="2469642" cy="1964285"/>
          </a:xfrm>
        </p:grpSpPr>
        <p:sp>
          <p:nvSpPr>
            <p:cNvPr id="236" name="Freeform 235"/>
            <p:cNvSpPr/>
            <p:nvPr/>
          </p:nvSpPr>
          <p:spPr bwMode="auto">
            <a:xfrm>
              <a:off x="4840835" y="2123230"/>
              <a:ext cx="2027238" cy="1695450"/>
            </a:xfrm>
            <a:custGeom>
              <a:avLst/>
              <a:gdLst>
                <a:gd name="connsiteX0" fmla="*/ 2009775 w 2027238"/>
                <a:gd name="connsiteY0" fmla="*/ 1695450 h 1695450"/>
                <a:gd name="connsiteX1" fmla="*/ 1838325 w 2027238"/>
                <a:gd name="connsiteY1" fmla="*/ 771525 h 1695450"/>
                <a:gd name="connsiteX2" fmla="*/ 876300 w 2027238"/>
                <a:gd name="connsiteY2" fmla="*/ 247650 h 1695450"/>
                <a:gd name="connsiteX3" fmla="*/ 0 w 2027238"/>
                <a:gd name="connsiteY3" fmla="*/ 0 h 1695450"/>
              </a:gdLst>
              <a:ahLst/>
              <a:cxnLst>
                <a:cxn ang="0">
                  <a:pos x="connsiteX0" y="connsiteY0"/>
                </a:cxn>
                <a:cxn ang="0">
                  <a:pos x="connsiteX1" y="connsiteY1"/>
                </a:cxn>
                <a:cxn ang="0">
                  <a:pos x="connsiteX2" y="connsiteY2"/>
                </a:cxn>
                <a:cxn ang="0">
                  <a:pos x="connsiteX3" y="connsiteY3"/>
                </a:cxn>
              </a:cxnLst>
              <a:rect l="l" t="t" r="r" b="b"/>
              <a:pathLst>
                <a:path w="2027238" h="1695450">
                  <a:moveTo>
                    <a:pt x="2009775" y="1695450"/>
                  </a:moveTo>
                  <a:cubicBezTo>
                    <a:pt x="2018506" y="1354137"/>
                    <a:pt x="2027238" y="1012825"/>
                    <a:pt x="1838325" y="771525"/>
                  </a:cubicBezTo>
                  <a:cubicBezTo>
                    <a:pt x="1649412" y="530225"/>
                    <a:pt x="1182688" y="376238"/>
                    <a:pt x="876300" y="247650"/>
                  </a:cubicBezTo>
                  <a:cubicBezTo>
                    <a:pt x="569913" y="119063"/>
                    <a:pt x="284956" y="59531"/>
                    <a:pt x="0" y="0"/>
                  </a:cubicBezTo>
                </a:path>
              </a:pathLst>
            </a:custGeom>
            <a:noFill/>
            <a:ln w="38100" cap="flat" cmpd="sng" algn="ctr">
              <a:solidFill>
                <a:srgbClr val="00B050"/>
              </a:solidFill>
              <a:prstDash val="solid"/>
              <a:round/>
              <a:headEnd type="none" w="med" len="med"/>
              <a:tailEnd type="triangle" w="med" len="med"/>
            </a:ln>
            <a:effectLst/>
          </p:spPr>
          <p:txBody>
            <a:bodyPr rtlCol="0" anchor="ctr"/>
            <a:lstStyle/>
            <a:p>
              <a:pPr algn="ctr"/>
              <a:endParaRPr lang="en-US"/>
            </a:p>
          </p:txBody>
        </p:sp>
        <p:sp>
          <p:nvSpPr>
            <p:cNvPr id="229" name="Cross 228"/>
            <p:cNvSpPr/>
            <p:nvPr/>
          </p:nvSpPr>
          <p:spPr bwMode="auto">
            <a:xfrm rot="2722479">
              <a:off x="4542181" y="2016601"/>
              <a:ext cx="226907" cy="226907"/>
            </a:xfrm>
            <a:prstGeom prst="plus">
              <a:avLst>
                <a:gd name="adj" fmla="val 36534"/>
              </a:avLst>
            </a:prstGeom>
            <a:solidFill>
              <a:srgbClr val="00B05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230" name="TextBox 229"/>
            <p:cNvSpPr txBox="1"/>
            <p:nvPr/>
          </p:nvSpPr>
          <p:spPr>
            <a:xfrm>
              <a:off x="4725620" y="1854395"/>
              <a:ext cx="2286203" cy="338554"/>
            </a:xfrm>
            <a:prstGeom prst="rect">
              <a:avLst/>
            </a:prstGeom>
            <a:noFill/>
          </p:spPr>
          <p:txBody>
            <a:bodyPr wrap="none" rtlCol="0">
              <a:spAutoFit/>
            </a:bodyPr>
            <a:lstStyle/>
            <a:p>
              <a:pPr algn="l">
                <a:spcBef>
                  <a:spcPts val="0"/>
                </a:spcBef>
              </a:pPr>
              <a:r>
                <a:rPr lang="en-US" sz="1600" dirty="0" smtClean="0">
                  <a:solidFill>
                    <a:schemeClr val="bg1"/>
                  </a:solidFill>
                </a:rPr>
                <a:t>The country of my birth</a:t>
              </a:r>
            </a:p>
          </p:txBody>
        </p:sp>
      </p:grpSp>
      <p:grpSp>
        <p:nvGrpSpPr>
          <p:cNvPr id="240" name="Group 233"/>
          <p:cNvGrpSpPr/>
          <p:nvPr/>
        </p:nvGrpSpPr>
        <p:grpSpPr>
          <a:xfrm>
            <a:off x="1345980" y="1239915"/>
            <a:ext cx="3149210" cy="2726755"/>
            <a:chOff x="1345980" y="1239915"/>
            <a:chExt cx="3149210" cy="2726755"/>
          </a:xfrm>
        </p:grpSpPr>
        <p:sp>
          <p:nvSpPr>
            <p:cNvPr id="142" name="Cross 141"/>
            <p:cNvSpPr/>
            <p:nvPr/>
          </p:nvSpPr>
          <p:spPr bwMode="auto">
            <a:xfrm rot="2722479">
              <a:off x="1829378" y="1325310"/>
              <a:ext cx="226907" cy="226907"/>
            </a:xfrm>
            <a:prstGeom prst="plus">
              <a:avLst>
                <a:gd name="adj" fmla="val 36534"/>
              </a:avLst>
            </a:prstGeom>
            <a:solidFill>
              <a:srgbClr val="00B0F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143" name="TextBox 142"/>
            <p:cNvSpPr txBox="1"/>
            <p:nvPr/>
          </p:nvSpPr>
          <p:spPr>
            <a:xfrm>
              <a:off x="1981360" y="1239915"/>
              <a:ext cx="2513830" cy="338554"/>
            </a:xfrm>
            <a:prstGeom prst="rect">
              <a:avLst/>
            </a:prstGeom>
            <a:noFill/>
          </p:spPr>
          <p:txBody>
            <a:bodyPr wrap="none" rtlCol="0">
              <a:spAutoFit/>
            </a:bodyPr>
            <a:lstStyle/>
            <a:p>
              <a:pPr algn="l">
                <a:spcBef>
                  <a:spcPts val="0"/>
                </a:spcBef>
              </a:pPr>
              <a:r>
                <a:rPr lang="en-US" sz="1600" dirty="0" smtClean="0">
                  <a:solidFill>
                    <a:schemeClr val="bg1"/>
                  </a:solidFill>
                </a:rPr>
                <a:t>The day after my birthday</a:t>
              </a:r>
            </a:p>
          </p:txBody>
        </p:sp>
        <p:sp>
          <p:nvSpPr>
            <p:cNvPr id="233" name="Freeform 232"/>
            <p:cNvSpPr/>
            <p:nvPr/>
          </p:nvSpPr>
          <p:spPr bwMode="auto">
            <a:xfrm>
              <a:off x="1345980" y="1431940"/>
              <a:ext cx="422455" cy="2534730"/>
            </a:xfrm>
            <a:custGeom>
              <a:avLst/>
              <a:gdLst>
                <a:gd name="connsiteX0" fmla="*/ 485775 w 485775"/>
                <a:gd name="connsiteY0" fmla="*/ 1038225 h 1038225"/>
                <a:gd name="connsiteX1" fmla="*/ 85725 w 485775"/>
                <a:gd name="connsiteY1" fmla="*/ 847725 h 1038225"/>
                <a:gd name="connsiteX2" fmla="*/ 66675 w 485775"/>
                <a:gd name="connsiteY2" fmla="*/ 200025 h 1038225"/>
                <a:gd name="connsiteX3" fmla="*/ 485775 w 485775"/>
                <a:gd name="connsiteY3" fmla="*/ 0 h 1038225"/>
              </a:gdLst>
              <a:ahLst/>
              <a:cxnLst>
                <a:cxn ang="0">
                  <a:pos x="connsiteX0" y="connsiteY0"/>
                </a:cxn>
                <a:cxn ang="0">
                  <a:pos x="connsiteX1" y="connsiteY1"/>
                </a:cxn>
                <a:cxn ang="0">
                  <a:pos x="connsiteX2" y="connsiteY2"/>
                </a:cxn>
                <a:cxn ang="0">
                  <a:pos x="connsiteX3" y="connsiteY3"/>
                </a:cxn>
              </a:cxnLst>
              <a:rect l="l" t="t" r="r" b="b"/>
              <a:pathLst>
                <a:path w="485775" h="1038225">
                  <a:moveTo>
                    <a:pt x="485775" y="1038225"/>
                  </a:moveTo>
                  <a:cubicBezTo>
                    <a:pt x="320675" y="1012825"/>
                    <a:pt x="155575" y="987425"/>
                    <a:pt x="85725" y="847725"/>
                  </a:cubicBezTo>
                  <a:cubicBezTo>
                    <a:pt x="15875" y="708025"/>
                    <a:pt x="0" y="341312"/>
                    <a:pt x="66675" y="200025"/>
                  </a:cubicBezTo>
                  <a:cubicBezTo>
                    <a:pt x="133350" y="58738"/>
                    <a:pt x="309562" y="29369"/>
                    <a:pt x="485775" y="0"/>
                  </a:cubicBezTo>
                </a:path>
              </a:pathLst>
            </a:custGeom>
            <a:noFill/>
            <a:ln w="38100" cap="flat" cmpd="sng" algn="ctr">
              <a:solidFill>
                <a:srgbClr val="00B0F0"/>
              </a:solidFill>
              <a:prstDash val="solid"/>
              <a:round/>
              <a:headEnd type="none" w="med" len="med"/>
              <a:tailEnd type="triangle" w="med" len="med"/>
            </a:ln>
            <a:effectLst/>
          </p:spPr>
          <p:txBody>
            <a:bodyPr rtlCol="0" anchor="ctr"/>
            <a:lstStyle/>
            <a:p>
              <a:pPr algn="ctr"/>
              <a:endParaRPr lang="en-US"/>
            </a:p>
          </p:txBody>
        </p:sp>
      </p:grpSp>
      <p:cxnSp>
        <p:nvCxnSpPr>
          <p:cNvPr id="241" name="Straight Connector 240"/>
          <p:cNvCxnSpPr/>
          <p:nvPr/>
        </p:nvCxnSpPr>
        <p:spPr bwMode="auto">
          <a:xfrm rot="16200000" flipH="1">
            <a:off x="3252789" y="5443538"/>
            <a:ext cx="2638425" cy="38100"/>
          </a:xfrm>
          <a:prstGeom prst="line">
            <a:avLst/>
          </a:prstGeom>
          <a:noFill/>
          <a:ln w="1905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8"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9"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nvGrpSpPr>
          <p:cNvPr id="3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TextBox 33"/>
          <p:cNvSpPr txBox="1"/>
          <p:nvPr/>
        </p:nvSpPr>
        <p:spPr>
          <a:xfrm>
            <a:off x="232235" y="1585560"/>
            <a:ext cx="4764025" cy="1200329"/>
          </a:xfrm>
          <a:prstGeom prst="rect">
            <a:avLst/>
          </a:prstGeom>
          <a:noFill/>
        </p:spPr>
        <p:txBody>
          <a:bodyPr wrap="square" rtlCol="0">
            <a:spAutoFit/>
          </a:bodyPr>
          <a:lstStyle/>
          <a:p>
            <a:pPr algn="l">
              <a:spcBef>
                <a:spcPts val="0"/>
              </a:spcBef>
            </a:pPr>
            <a:r>
              <a:rPr lang="en-US" dirty="0" smtClean="0">
                <a:solidFill>
                  <a:schemeClr val="bg1"/>
                </a:solidFill>
              </a:rPr>
              <a:t>Basic computational unit: Recursive Neural Network that inputs two children nodes’ feature representations, and outputs the representation of the parent node.</a:t>
            </a:r>
            <a:endParaRPr lang="en-US" i="1" dirty="0" smtClean="0">
              <a:solidFill>
                <a:schemeClr val="bg1"/>
              </a:solidFill>
            </a:endParaRPr>
          </a:p>
        </p:txBody>
      </p:sp>
      <p:grpSp>
        <p:nvGrpSpPr>
          <p:cNvPr id="11" name="Group 64"/>
          <p:cNvGrpSpPr/>
          <p:nvPr/>
        </p:nvGrpSpPr>
        <p:grpSpPr>
          <a:xfrm>
            <a:off x="1307575" y="3121760"/>
            <a:ext cx="1228960" cy="3033995"/>
            <a:chOff x="1307575" y="3121760"/>
            <a:chExt cx="1228960" cy="3033995"/>
          </a:xfrm>
        </p:grpSpPr>
        <p:cxnSp>
          <p:nvCxnSpPr>
            <p:cNvPr id="35" name="Straight Arrow Connector 34"/>
            <p:cNvCxnSpPr>
              <a:endCxn id="44" idx="2"/>
            </p:cNvCxnSpPr>
            <p:nvPr/>
          </p:nvCxnSpPr>
          <p:spPr bwMode="auto">
            <a:xfrm rot="5400000" flipH="1" flipV="1">
              <a:off x="1447984" y="5128201"/>
              <a:ext cx="675476" cy="272666"/>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endCxn id="44" idx="2"/>
            </p:cNvCxnSpPr>
            <p:nvPr/>
          </p:nvCxnSpPr>
          <p:spPr bwMode="auto">
            <a:xfrm rot="16200000" flipV="1">
              <a:off x="1755224" y="5093627"/>
              <a:ext cx="675476" cy="341814"/>
            </a:xfrm>
            <a:prstGeom prst="straightConnector1">
              <a:avLst/>
            </a:prstGeom>
            <a:noFill/>
            <a:ln w="19050" cap="flat" cmpd="sng" algn="ctr">
              <a:solidFill>
                <a:schemeClr val="bg1"/>
              </a:solidFill>
              <a:prstDash val="solid"/>
              <a:round/>
              <a:headEnd type="none" w="med" len="med"/>
              <a:tailEnd type="arrow"/>
            </a:ln>
            <a:effectLst/>
          </p:spPr>
        </p:cxnSp>
        <p:grpSp>
          <p:nvGrpSpPr>
            <p:cNvPr id="12" name="Group 55"/>
            <p:cNvGrpSpPr/>
            <p:nvPr/>
          </p:nvGrpSpPr>
          <p:grpSpPr>
            <a:xfrm>
              <a:off x="1461194" y="5579681"/>
              <a:ext cx="384049" cy="576074"/>
              <a:chOff x="5186479" y="3160165"/>
              <a:chExt cx="576075" cy="2649945"/>
            </a:xfrm>
          </p:grpSpPr>
          <p:sp>
            <p:nvSpPr>
              <p:cNvPr id="38" name="Double Bracket 37"/>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39" name="TextBox 3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13" name="Group 55"/>
            <p:cNvGrpSpPr/>
            <p:nvPr/>
          </p:nvGrpSpPr>
          <p:grpSpPr>
            <a:xfrm>
              <a:off x="2075674" y="5579681"/>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sp>
          <p:nvSpPr>
            <p:cNvPr id="44" name="Rounded Rectangle 43"/>
            <p:cNvSpPr/>
            <p:nvPr/>
          </p:nvSpPr>
          <p:spPr bwMode="auto">
            <a:xfrm>
              <a:off x="1307575" y="4158696"/>
              <a:ext cx="1228960" cy="768100"/>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Network</a:t>
              </a:r>
            </a:p>
          </p:txBody>
        </p:sp>
        <p:cxnSp>
          <p:nvCxnSpPr>
            <p:cNvPr id="47" name="Straight Arrow Connector 46"/>
            <p:cNvCxnSpPr/>
            <p:nvPr/>
          </p:nvCxnSpPr>
          <p:spPr bwMode="auto">
            <a:xfrm rot="16200000" flipV="1">
              <a:off x="1672500" y="3966593"/>
              <a:ext cx="384050" cy="153"/>
            </a:xfrm>
            <a:prstGeom prst="straightConnector1">
              <a:avLst/>
            </a:prstGeom>
            <a:noFill/>
            <a:ln w="19050" cap="flat" cmpd="sng" algn="ctr">
              <a:solidFill>
                <a:schemeClr val="bg1"/>
              </a:solidFill>
              <a:prstDash val="solid"/>
              <a:round/>
              <a:headEnd type="none" w="med" len="med"/>
              <a:tailEnd type="arrow"/>
            </a:ln>
            <a:effectLst/>
          </p:spPr>
        </p:cxnSp>
        <p:grpSp>
          <p:nvGrpSpPr>
            <p:cNvPr id="14" name="Group 49"/>
            <p:cNvGrpSpPr/>
            <p:nvPr/>
          </p:nvGrpSpPr>
          <p:grpSpPr>
            <a:xfrm>
              <a:off x="1538005" y="3121760"/>
              <a:ext cx="652885" cy="652885"/>
              <a:chOff x="4648811" y="3429001"/>
              <a:chExt cx="652885" cy="652885"/>
            </a:xfrm>
          </p:grpSpPr>
          <p:sp>
            <p:nvSpPr>
              <p:cNvPr id="51" name="Oval 50"/>
              <p:cNvSpPr/>
              <p:nvPr/>
            </p:nvSpPr>
            <p:spPr bwMode="auto">
              <a:xfrm>
                <a:off x="4648811" y="342900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15" name="Group 55"/>
              <p:cNvGrpSpPr/>
              <p:nvPr/>
            </p:nvGrpSpPr>
            <p:grpSpPr>
              <a:xfrm>
                <a:off x="4783382" y="3467406"/>
                <a:ext cx="384049" cy="576074"/>
                <a:chOff x="4668010" y="3160165"/>
                <a:chExt cx="576075" cy="2649945"/>
              </a:xfrm>
            </p:grpSpPr>
            <p:sp>
              <p:nvSpPr>
                <p:cNvPr id="53" name="Double Bracket 52"/>
                <p:cNvSpPr/>
                <p:nvPr/>
              </p:nvSpPr>
              <p:spPr bwMode="auto">
                <a:xfrm>
                  <a:off x="4668010"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54" name="TextBox 53"/>
                <p:cNvSpPr txBox="1"/>
                <p:nvPr/>
              </p:nvSpPr>
              <p:spPr>
                <a:xfrm>
                  <a:off x="4751550"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grpSp>
      </p:grpSp>
      <p:sp>
        <p:nvSpPr>
          <p:cNvPr id="63" name="Freeform 62"/>
          <p:cNvSpPr/>
          <p:nvPr/>
        </p:nvSpPr>
        <p:spPr bwMode="auto">
          <a:xfrm>
            <a:off x="1657350" y="5800725"/>
            <a:ext cx="2943225" cy="900112"/>
          </a:xfrm>
          <a:custGeom>
            <a:avLst/>
            <a:gdLst>
              <a:gd name="connsiteX0" fmla="*/ 2943225 w 2943225"/>
              <a:gd name="connsiteY0" fmla="*/ 0 h 900112"/>
              <a:gd name="connsiteX1" fmla="*/ 2238375 w 2943225"/>
              <a:gd name="connsiteY1" fmla="*/ 714375 h 900112"/>
              <a:gd name="connsiteX2" fmla="*/ 1085850 w 2943225"/>
              <a:gd name="connsiteY2" fmla="*/ 895350 h 900112"/>
              <a:gd name="connsiteX3" fmla="*/ 247650 w 2943225"/>
              <a:gd name="connsiteY3" fmla="*/ 742950 h 900112"/>
              <a:gd name="connsiteX4" fmla="*/ 0 w 2943225"/>
              <a:gd name="connsiteY4" fmla="*/ 447675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25" h="900112">
                <a:moveTo>
                  <a:pt x="2943225" y="0"/>
                </a:moveTo>
                <a:cubicBezTo>
                  <a:pt x="2745581" y="282575"/>
                  <a:pt x="2547937" y="565150"/>
                  <a:pt x="2238375" y="714375"/>
                </a:cubicBezTo>
                <a:cubicBezTo>
                  <a:pt x="1928813" y="863600"/>
                  <a:pt x="1417637" y="890588"/>
                  <a:pt x="1085850" y="895350"/>
                </a:cubicBezTo>
                <a:cubicBezTo>
                  <a:pt x="754063" y="900112"/>
                  <a:pt x="428625" y="817563"/>
                  <a:pt x="247650" y="742950"/>
                </a:cubicBezTo>
                <a:cubicBezTo>
                  <a:pt x="66675" y="668338"/>
                  <a:pt x="33337" y="558006"/>
                  <a:pt x="0" y="447675"/>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
        <p:nvSpPr>
          <p:cNvPr id="64" name="Freeform 63"/>
          <p:cNvSpPr/>
          <p:nvPr/>
        </p:nvSpPr>
        <p:spPr bwMode="auto">
          <a:xfrm>
            <a:off x="2647950" y="4095750"/>
            <a:ext cx="3552825" cy="1758950"/>
          </a:xfrm>
          <a:custGeom>
            <a:avLst/>
            <a:gdLst>
              <a:gd name="connsiteX0" fmla="*/ 3552825 w 3552825"/>
              <a:gd name="connsiteY0" fmla="*/ 0 h 1758950"/>
              <a:gd name="connsiteX1" fmla="*/ 2895600 w 3552825"/>
              <a:gd name="connsiteY1" fmla="*/ 809625 h 1758950"/>
              <a:gd name="connsiteX2" fmla="*/ 1457325 w 3552825"/>
              <a:gd name="connsiteY2" fmla="*/ 1485900 h 1758950"/>
              <a:gd name="connsiteX3" fmla="*/ 581025 w 3552825"/>
              <a:gd name="connsiteY3" fmla="*/ 1714500 h 1758950"/>
              <a:gd name="connsiteX4" fmla="*/ 0 w 3552825"/>
              <a:gd name="connsiteY4" fmla="*/ 1752600 h 175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25" h="1758950">
                <a:moveTo>
                  <a:pt x="3552825" y="0"/>
                </a:moveTo>
                <a:cubicBezTo>
                  <a:pt x="3398837" y="280987"/>
                  <a:pt x="3244850" y="561975"/>
                  <a:pt x="2895600" y="809625"/>
                </a:cubicBezTo>
                <a:cubicBezTo>
                  <a:pt x="2546350" y="1057275"/>
                  <a:pt x="1843087" y="1335088"/>
                  <a:pt x="1457325" y="1485900"/>
                </a:cubicBezTo>
                <a:cubicBezTo>
                  <a:pt x="1071563" y="1636712"/>
                  <a:pt x="823913" y="1670050"/>
                  <a:pt x="581025" y="1714500"/>
                </a:cubicBezTo>
                <a:cubicBezTo>
                  <a:pt x="338138" y="1758950"/>
                  <a:pt x="169069" y="1755775"/>
                  <a:pt x="0" y="1752600"/>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right)">
                                      <p:cBhvr>
                                        <p:cTn id="13" dur="500"/>
                                        <p:tgtEl>
                                          <p:spTgt spid="6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right)">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animBg="1"/>
      <p:bldP spid="6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3" name="Group 348"/>
          <p:cNvGrpSpPr/>
          <p:nvPr/>
        </p:nvGrpSpPr>
        <p:grpSpPr>
          <a:xfrm>
            <a:off x="3381445" y="2334306"/>
            <a:ext cx="1267365" cy="2461462"/>
            <a:chOff x="3381445" y="2334306"/>
            <a:chExt cx="1267365" cy="2461462"/>
          </a:xfrm>
        </p:grpSpPr>
        <p:cxnSp>
          <p:nvCxnSpPr>
            <p:cNvPr id="47" name="Straight Arrow Connector 46"/>
            <p:cNvCxnSpPr>
              <a:stCxn id="11" idx="0"/>
              <a:endCxn id="54" idx="2"/>
            </p:cNvCxnSpPr>
            <p:nvPr/>
          </p:nvCxnSpPr>
          <p:spPr bwMode="auto">
            <a:xfrm rot="5400000" flipH="1" flipV="1">
              <a:off x="3368234" y="4129672"/>
              <a:ext cx="829097" cy="503095"/>
            </a:xfrm>
            <a:prstGeom prst="straightConnector1">
              <a:avLst/>
            </a:prstGeom>
            <a:noFill/>
            <a:ln w="19050" cap="flat" cmpd="sng" algn="ctr">
              <a:solidFill>
                <a:schemeClr val="bg1"/>
              </a:solidFill>
              <a:prstDash val="solid"/>
              <a:round/>
              <a:headEnd type="none" w="med" len="med"/>
              <a:tailEnd type="arrow"/>
            </a:ln>
            <a:effectLst/>
          </p:spPr>
        </p:cxnSp>
        <p:cxnSp>
          <p:nvCxnSpPr>
            <p:cNvPr id="53" name="Straight Arrow Connector 52"/>
            <p:cNvCxnSpPr>
              <a:stCxn id="14" idx="0"/>
              <a:endCxn id="54" idx="2"/>
            </p:cNvCxnSpPr>
            <p:nvPr/>
          </p:nvCxnSpPr>
          <p:spPr bwMode="auto">
            <a:xfrm rot="16200000" flipV="1">
              <a:off x="3886702" y="4114298"/>
              <a:ext cx="829096" cy="533840"/>
            </a:xfrm>
            <a:prstGeom prst="straightConnector1">
              <a:avLst/>
            </a:prstGeom>
            <a:noFill/>
            <a:ln w="19050" cap="flat" cmpd="sng" algn="ctr">
              <a:solidFill>
                <a:schemeClr val="bg1"/>
              </a:solidFill>
              <a:prstDash val="solid"/>
              <a:round/>
              <a:headEnd type="none" w="med" len="med"/>
              <a:tailEnd type="arrow"/>
            </a:ln>
            <a:effectLst/>
          </p:spPr>
        </p:cxnSp>
        <p:sp>
          <p:nvSpPr>
            <p:cNvPr id="54" name="Rounded Rectangle 53"/>
            <p:cNvSpPr/>
            <p:nvPr/>
          </p:nvSpPr>
          <p:spPr bwMode="auto">
            <a:xfrm>
              <a:off x="3573470" y="3390595"/>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55" name="Straight Arrow Connector 54"/>
            <p:cNvCxnSpPr/>
            <p:nvPr/>
          </p:nvCxnSpPr>
          <p:spPr bwMode="auto">
            <a:xfrm rot="16200000" flipV="1">
              <a:off x="4130420" y="3179139"/>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6" name="Oval 55"/>
            <p:cNvSpPr/>
            <p:nvPr/>
          </p:nvSpPr>
          <p:spPr bwMode="auto">
            <a:xfrm>
              <a:off x="3995925" y="2334306"/>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7" name="Straight Arrow Connector 56"/>
            <p:cNvCxnSpPr/>
            <p:nvPr/>
          </p:nvCxnSpPr>
          <p:spPr bwMode="auto">
            <a:xfrm rot="16200000" flipV="1">
              <a:off x="3573547" y="3179139"/>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8" name="TextBox 57"/>
            <p:cNvSpPr txBox="1"/>
            <p:nvPr/>
          </p:nvSpPr>
          <p:spPr>
            <a:xfrm>
              <a:off x="3381445" y="2637214"/>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5" name="Group 55"/>
            <p:cNvGrpSpPr/>
            <p:nvPr/>
          </p:nvGrpSpPr>
          <p:grpSpPr>
            <a:xfrm>
              <a:off x="4130191" y="2372711"/>
              <a:ext cx="384049" cy="576074"/>
              <a:chOff x="5186479" y="3160165"/>
              <a:chExt cx="576075" cy="2649945"/>
            </a:xfrm>
          </p:grpSpPr>
          <p:sp>
            <p:nvSpPr>
              <p:cNvPr id="60" name="Double Bracket 5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1" name="TextBox 6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grpSp>
        <p:nvGrpSpPr>
          <p:cNvPr id="6" name="Group 100"/>
          <p:cNvGrpSpPr/>
          <p:nvPr/>
        </p:nvGrpSpPr>
        <p:grpSpPr>
          <a:xfrm>
            <a:off x="4568170" y="2311713"/>
            <a:ext cx="1348005" cy="2484054"/>
            <a:chOff x="4568170" y="2311713"/>
            <a:chExt cx="1348005" cy="2484054"/>
          </a:xfrm>
        </p:grpSpPr>
        <p:cxnSp>
          <p:nvCxnSpPr>
            <p:cNvPr id="77" name="Straight Arrow Connector 76"/>
            <p:cNvCxnSpPr>
              <a:stCxn id="14" idx="0"/>
              <a:endCxn id="79" idx="2"/>
            </p:cNvCxnSpPr>
            <p:nvPr/>
          </p:nvCxnSpPr>
          <p:spPr bwMode="auto">
            <a:xfrm rot="5400000" flipH="1" flipV="1">
              <a:off x="4509088" y="4003160"/>
              <a:ext cx="851689" cy="733525"/>
            </a:xfrm>
            <a:prstGeom prst="straightConnector1">
              <a:avLst/>
            </a:prstGeom>
            <a:noFill/>
            <a:ln w="19050" cap="flat" cmpd="sng" algn="ctr">
              <a:solidFill>
                <a:schemeClr val="bg1"/>
              </a:solidFill>
              <a:prstDash val="solid"/>
              <a:round/>
              <a:headEnd type="none" w="med" len="med"/>
              <a:tailEnd type="arrow"/>
            </a:ln>
            <a:effectLst/>
          </p:spPr>
        </p:cxnSp>
        <p:cxnSp>
          <p:nvCxnSpPr>
            <p:cNvPr id="78" name="Straight Arrow Connector 77"/>
            <p:cNvCxnSpPr>
              <a:stCxn id="17" idx="0"/>
              <a:endCxn id="79" idx="2"/>
            </p:cNvCxnSpPr>
            <p:nvPr/>
          </p:nvCxnSpPr>
          <p:spPr bwMode="auto">
            <a:xfrm rot="16200000" flipV="1">
              <a:off x="5008354" y="4237419"/>
              <a:ext cx="851689" cy="265006"/>
            </a:xfrm>
            <a:prstGeom prst="straightConnector1">
              <a:avLst/>
            </a:prstGeom>
            <a:noFill/>
            <a:ln w="19050" cap="flat" cmpd="sng" algn="ctr">
              <a:solidFill>
                <a:schemeClr val="bg1"/>
              </a:solidFill>
              <a:prstDash val="solid"/>
              <a:round/>
              <a:headEnd type="none" w="med" len="med"/>
              <a:tailEnd type="arrow"/>
            </a:ln>
            <a:effectLst/>
          </p:spPr>
        </p:cxnSp>
        <p:sp>
          <p:nvSpPr>
            <p:cNvPr id="79" name="Rounded Rectangle 78"/>
            <p:cNvSpPr/>
            <p:nvPr/>
          </p:nvSpPr>
          <p:spPr bwMode="auto">
            <a:xfrm>
              <a:off x="4840835" y="3368002"/>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80" name="Straight Arrow Connector 79"/>
            <p:cNvCxnSpPr/>
            <p:nvPr/>
          </p:nvCxnSpPr>
          <p:spPr bwMode="auto">
            <a:xfrm rot="16200000" flipV="1">
              <a:off x="5397785" y="3156546"/>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81" name="Oval 80"/>
            <p:cNvSpPr/>
            <p:nvPr/>
          </p:nvSpPr>
          <p:spPr bwMode="auto">
            <a:xfrm>
              <a:off x="5263290" y="2311713"/>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16200000" flipV="1">
              <a:off x="4840912" y="3156546"/>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83" name="TextBox 82"/>
            <p:cNvSpPr txBox="1"/>
            <p:nvPr/>
          </p:nvSpPr>
          <p:spPr>
            <a:xfrm>
              <a:off x="4648810" y="2614621"/>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7" name="Group 55"/>
            <p:cNvGrpSpPr/>
            <p:nvPr/>
          </p:nvGrpSpPr>
          <p:grpSpPr>
            <a:xfrm>
              <a:off x="5397556" y="2350118"/>
              <a:ext cx="384049" cy="576074"/>
              <a:chOff x="5186479" y="3160165"/>
              <a:chExt cx="576075" cy="2649945"/>
            </a:xfrm>
          </p:grpSpPr>
          <p:sp>
            <p:nvSpPr>
              <p:cNvPr id="85" name="Double Bracket 8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6" name="TextBox 8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p:txBody>
          </p:sp>
        </p:grpSp>
      </p:grpSp>
      <p:grpSp>
        <p:nvGrpSpPr>
          <p:cNvPr id="8" name="Group 101"/>
          <p:cNvGrpSpPr/>
          <p:nvPr/>
        </p:nvGrpSpPr>
        <p:grpSpPr>
          <a:xfrm>
            <a:off x="5566700" y="2350118"/>
            <a:ext cx="1770460" cy="2445649"/>
            <a:chOff x="5566700" y="2350118"/>
            <a:chExt cx="1770460" cy="2445649"/>
          </a:xfrm>
        </p:grpSpPr>
        <p:cxnSp>
          <p:nvCxnSpPr>
            <p:cNvPr id="87" name="Straight Arrow Connector 86"/>
            <p:cNvCxnSpPr>
              <a:stCxn id="17" idx="0"/>
              <a:endCxn id="89" idx="2"/>
            </p:cNvCxnSpPr>
            <p:nvPr/>
          </p:nvCxnSpPr>
          <p:spPr bwMode="auto">
            <a:xfrm rot="5400000" flipH="1" flipV="1">
              <a:off x="5738048" y="3811135"/>
              <a:ext cx="813284" cy="1155979"/>
            </a:xfrm>
            <a:prstGeom prst="straightConnector1">
              <a:avLst/>
            </a:prstGeom>
            <a:noFill/>
            <a:ln w="19050" cap="flat" cmpd="sng" algn="ctr">
              <a:solidFill>
                <a:schemeClr val="bg1"/>
              </a:solidFill>
              <a:prstDash val="solid"/>
              <a:round/>
              <a:headEnd type="none" w="med" len="med"/>
              <a:tailEnd type="arrow"/>
            </a:ln>
            <a:effectLst/>
          </p:spPr>
        </p:cxnSp>
        <p:cxnSp>
          <p:nvCxnSpPr>
            <p:cNvPr id="88" name="Straight Arrow Connector 87"/>
            <p:cNvCxnSpPr>
              <a:stCxn id="20" idx="0"/>
              <a:endCxn id="89" idx="2"/>
            </p:cNvCxnSpPr>
            <p:nvPr/>
          </p:nvCxnSpPr>
          <p:spPr bwMode="auto">
            <a:xfrm rot="5400000" flipH="1" flipV="1">
              <a:off x="6314123" y="4387209"/>
              <a:ext cx="813284" cy="3830"/>
            </a:xfrm>
            <a:prstGeom prst="straightConnector1">
              <a:avLst/>
            </a:prstGeom>
            <a:noFill/>
            <a:ln w="19050" cap="flat" cmpd="sng" algn="ctr">
              <a:solidFill>
                <a:schemeClr val="bg1"/>
              </a:solidFill>
              <a:prstDash val="solid"/>
              <a:round/>
              <a:headEnd type="none" w="med" len="med"/>
              <a:tailEnd type="arrow"/>
            </a:ln>
            <a:effectLst/>
          </p:spPr>
        </p:cxnSp>
        <p:sp>
          <p:nvSpPr>
            <p:cNvPr id="89" name="Rounded Rectangle 88"/>
            <p:cNvSpPr/>
            <p:nvPr/>
          </p:nvSpPr>
          <p:spPr bwMode="auto">
            <a:xfrm>
              <a:off x="6261820" y="3406407"/>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90" name="Straight Arrow Connector 89"/>
            <p:cNvCxnSpPr/>
            <p:nvPr/>
          </p:nvCxnSpPr>
          <p:spPr bwMode="auto">
            <a:xfrm rot="16200000" flipV="1">
              <a:off x="6818770" y="3194951"/>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1" name="Oval 90"/>
            <p:cNvSpPr/>
            <p:nvPr/>
          </p:nvSpPr>
          <p:spPr bwMode="auto">
            <a:xfrm>
              <a:off x="6684275" y="2350118"/>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2" name="Straight Arrow Connector 91"/>
            <p:cNvCxnSpPr/>
            <p:nvPr/>
          </p:nvCxnSpPr>
          <p:spPr bwMode="auto">
            <a:xfrm rot="16200000" flipV="1">
              <a:off x="6261897" y="3194951"/>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3" name="TextBox 92"/>
            <p:cNvSpPr txBox="1"/>
            <p:nvPr/>
          </p:nvSpPr>
          <p:spPr>
            <a:xfrm>
              <a:off x="6069795" y="2653026"/>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9" name="Group 55"/>
            <p:cNvGrpSpPr/>
            <p:nvPr/>
          </p:nvGrpSpPr>
          <p:grpSpPr>
            <a:xfrm>
              <a:off x="6818541" y="2388523"/>
              <a:ext cx="384049" cy="576074"/>
              <a:chOff x="5186479" y="3160165"/>
              <a:chExt cx="576075" cy="2649945"/>
            </a:xfrm>
          </p:grpSpPr>
          <p:sp>
            <p:nvSpPr>
              <p:cNvPr id="95" name="Double Bracket 9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6" name="TextBox 9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sp>
        <p:nvSpPr>
          <p:cNvPr id="62" name="TextBox 61"/>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63" name="TextBox 62"/>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10" name="Group 55"/>
          <p:cNvGrpSpPr/>
          <p:nvPr/>
        </p:nvGrpSpPr>
        <p:grpSpPr>
          <a:xfrm>
            <a:off x="1297541" y="4734771"/>
            <a:ext cx="384049" cy="576074"/>
            <a:chOff x="5186479" y="3160165"/>
            <a:chExt cx="576075" cy="2649945"/>
          </a:xfrm>
        </p:grpSpPr>
        <p:sp>
          <p:nvSpPr>
            <p:cNvPr id="67" name="Double Bracket 6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8" name="TextBox 67"/>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11" name="Group 55"/>
          <p:cNvGrpSpPr/>
          <p:nvPr/>
        </p:nvGrpSpPr>
        <p:grpSpPr>
          <a:xfrm>
            <a:off x="2382916" y="4773176"/>
            <a:ext cx="384049" cy="576074"/>
            <a:chOff x="5186479" y="3160165"/>
            <a:chExt cx="576075" cy="2649945"/>
          </a:xfrm>
        </p:grpSpPr>
        <p:sp>
          <p:nvSpPr>
            <p:cNvPr id="70" name="Double Bracket 6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1" name="TextBox 7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12" name="Group 55"/>
          <p:cNvGrpSpPr/>
          <p:nvPr/>
        </p:nvGrpSpPr>
        <p:grpSpPr>
          <a:xfrm>
            <a:off x="4379975" y="4773175"/>
            <a:ext cx="384049" cy="576074"/>
            <a:chOff x="5186479" y="3160165"/>
            <a:chExt cx="576075" cy="2649945"/>
          </a:xfrm>
        </p:grpSpPr>
        <p:sp>
          <p:nvSpPr>
            <p:cNvPr id="73" name="Double Bracket 7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4" name="TextBox 7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13" name="Group 55"/>
          <p:cNvGrpSpPr/>
          <p:nvPr/>
        </p:nvGrpSpPr>
        <p:grpSpPr>
          <a:xfrm>
            <a:off x="5378506" y="4773175"/>
            <a:ext cx="384049" cy="576074"/>
            <a:chOff x="5186479" y="3160165"/>
            <a:chExt cx="576075" cy="2649945"/>
          </a:xfrm>
        </p:grpSpPr>
        <p:sp>
          <p:nvSpPr>
            <p:cNvPr id="76" name="Double Bracket 7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7" name="TextBox 9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14" name="Group 55"/>
          <p:cNvGrpSpPr/>
          <p:nvPr/>
        </p:nvGrpSpPr>
        <p:grpSpPr>
          <a:xfrm>
            <a:off x="6530655" y="4773175"/>
            <a:ext cx="384049" cy="576074"/>
            <a:chOff x="5186479" y="3160165"/>
            <a:chExt cx="576075" cy="2649945"/>
          </a:xfrm>
        </p:grpSpPr>
        <p:sp>
          <p:nvSpPr>
            <p:cNvPr id="99" name="Double Bracket 9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0" name="TextBox 9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15" name="Group 55"/>
          <p:cNvGrpSpPr/>
          <p:nvPr/>
        </p:nvGrpSpPr>
        <p:grpSpPr>
          <a:xfrm>
            <a:off x="3381445" y="4773175"/>
            <a:ext cx="384049" cy="576074"/>
            <a:chOff x="5186479" y="3160165"/>
            <a:chExt cx="576075" cy="2649945"/>
          </a:xfrm>
        </p:grpSpPr>
        <p:sp>
          <p:nvSpPr>
            <p:cNvPr id="104" name="Double Bracket 10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5" name="TextBox 10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16" name="Group 303"/>
          <p:cNvGrpSpPr/>
          <p:nvPr/>
        </p:nvGrpSpPr>
        <p:grpSpPr>
          <a:xfrm>
            <a:off x="801786" y="2315255"/>
            <a:ext cx="1769325" cy="2480512"/>
            <a:chOff x="801786" y="2315255"/>
            <a:chExt cx="1769325" cy="2480512"/>
          </a:xfrm>
        </p:grpSpPr>
        <p:cxnSp>
          <p:nvCxnSpPr>
            <p:cNvPr id="106" name="Straight Arrow Connector 105"/>
            <p:cNvCxnSpPr>
              <a:stCxn id="68" idx="0"/>
              <a:endCxn id="108" idx="2"/>
            </p:cNvCxnSpPr>
            <p:nvPr/>
          </p:nvCxnSpPr>
          <p:spPr bwMode="auto">
            <a:xfrm rot="16200000" flipV="1">
              <a:off x="1068595" y="4340220"/>
              <a:ext cx="809743" cy="24541"/>
            </a:xfrm>
            <a:prstGeom prst="straightConnector1">
              <a:avLst/>
            </a:prstGeom>
            <a:noFill/>
            <a:ln w="19050" cap="flat" cmpd="sng" algn="ctr">
              <a:solidFill>
                <a:schemeClr val="bg1"/>
              </a:solidFill>
              <a:prstDash val="solid"/>
              <a:round/>
              <a:headEnd type="none" w="med" len="med"/>
              <a:tailEnd type="arrow"/>
            </a:ln>
            <a:effectLst/>
          </p:spPr>
        </p:cxnSp>
        <p:cxnSp>
          <p:nvCxnSpPr>
            <p:cNvPr id="107" name="Straight Arrow Connector 106"/>
            <p:cNvCxnSpPr>
              <a:stCxn id="71" idx="0"/>
              <a:endCxn id="108" idx="2"/>
            </p:cNvCxnSpPr>
            <p:nvPr/>
          </p:nvCxnSpPr>
          <p:spPr bwMode="auto">
            <a:xfrm rot="16200000" flipV="1">
              <a:off x="1592079" y="3816735"/>
              <a:ext cx="848148" cy="1109916"/>
            </a:xfrm>
            <a:prstGeom prst="straightConnector1">
              <a:avLst/>
            </a:prstGeom>
            <a:noFill/>
            <a:ln w="19050" cap="flat" cmpd="sng" algn="ctr">
              <a:solidFill>
                <a:schemeClr val="bg1"/>
              </a:solidFill>
              <a:prstDash val="solid"/>
              <a:round/>
              <a:headEnd type="none" w="med" len="med"/>
              <a:tailEnd type="arrow"/>
            </a:ln>
            <a:effectLst/>
          </p:spPr>
        </p:cxnSp>
        <p:sp>
          <p:nvSpPr>
            <p:cNvPr id="108" name="Rounded Rectangle 107"/>
            <p:cNvSpPr/>
            <p:nvPr/>
          </p:nvSpPr>
          <p:spPr bwMode="auto">
            <a:xfrm>
              <a:off x="1000335" y="3371544"/>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09" name="Straight Arrow Connector 108"/>
            <p:cNvCxnSpPr/>
            <p:nvPr/>
          </p:nvCxnSpPr>
          <p:spPr bwMode="auto">
            <a:xfrm rot="16200000" flipV="1">
              <a:off x="1557285"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10" name="Oval 109"/>
            <p:cNvSpPr/>
            <p:nvPr/>
          </p:nvSpPr>
          <p:spPr bwMode="auto">
            <a:xfrm>
              <a:off x="1422790" y="23152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1" name="Straight Arrow Connector 110"/>
            <p:cNvCxnSpPr/>
            <p:nvPr/>
          </p:nvCxnSpPr>
          <p:spPr bwMode="auto">
            <a:xfrm rot="16200000" flipV="1">
              <a:off x="1000412"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12" name="TextBox 111"/>
            <p:cNvSpPr txBox="1"/>
            <p:nvPr/>
          </p:nvSpPr>
          <p:spPr>
            <a:xfrm>
              <a:off x="801786" y="2618163"/>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17" name="Group 55"/>
            <p:cNvGrpSpPr/>
            <p:nvPr/>
          </p:nvGrpSpPr>
          <p:grpSpPr>
            <a:xfrm>
              <a:off x="1557056" y="2353660"/>
              <a:ext cx="384049" cy="576074"/>
              <a:chOff x="5186479" y="3160165"/>
              <a:chExt cx="576075" cy="2649945"/>
            </a:xfrm>
          </p:grpSpPr>
          <p:sp>
            <p:nvSpPr>
              <p:cNvPr id="114" name="Double Bracket 11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5" name="TextBox 11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grpSp>
        <p:nvGrpSpPr>
          <p:cNvPr id="18" name="Group 300"/>
          <p:cNvGrpSpPr/>
          <p:nvPr/>
        </p:nvGrpSpPr>
        <p:grpSpPr>
          <a:xfrm>
            <a:off x="2152485" y="2315255"/>
            <a:ext cx="1417156" cy="2480513"/>
            <a:chOff x="2190890" y="2315255"/>
            <a:chExt cx="1417156" cy="2480513"/>
          </a:xfrm>
        </p:grpSpPr>
        <p:cxnSp>
          <p:nvCxnSpPr>
            <p:cNvPr id="291" name="Straight Arrow Connector 290"/>
            <p:cNvCxnSpPr>
              <a:stCxn id="71" idx="0"/>
              <a:endCxn id="293" idx="2"/>
            </p:cNvCxnSpPr>
            <p:nvPr/>
          </p:nvCxnSpPr>
          <p:spPr bwMode="auto">
            <a:xfrm rot="5400000" flipH="1" flipV="1">
              <a:off x="2302571" y="4254564"/>
              <a:ext cx="848148" cy="234259"/>
            </a:xfrm>
            <a:prstGeom prst="straightConnector1">
              <a:avLst/>
            </a:prstGeom>
            <a:noFill/>
            <a:ln w="19050" cap="flat" cmpd="sng" algn="ctr">
              <a:solidFill>
                <a:schemeClr val="bg1"/>
              </a:solidFill>
              <a:prstDash val="solid"/>
              <a:round/>
              <a:headEnd type="none" w="med" len="med"/>
              <a:tailEnd type="arrow"/>
            </a:ln>
            <a:effectLst/>
          </p:spPr>
        </p:cxnSp>
        <p:cxnSp>
          <p:nvCxnSpPr>
            <p:cNvPr id="292" name="Straight Arrow Connector 291"/>
            <p:cNvCxnSpPr>
              <a:stCxn id="105" idx="0"/>
              <a:endCxn id="293" idx="2"/>
            </p:cNvCxnSpPr>
            <p:nvPr/>
          </p:nvCxnSpPr>
          <p:spPr bwMode="auto">
            <a:xfrm rot="16200000" flipV="1">
              <a:off x="2801837" y="3989558"/>
              <a:ext cx="848147" cy="764270"/>
            </a:xfrm>
            <a:prstGeom prst="straightConnector1">
              <a:avLst/>
            </a:prstGeom>
            <a:noFill/>
            <a:ln w="19050" cap="flat" cmpd="sng" algn="ctr">
              <a:solidFill>
                <a:schemeClr val="bg1"/>
              </a:solidFill>
              <a:prstDash val="solid"/>
              <a:round/>
              <a:headEnd type="none" w="med" len="med"/>
              <a:tailEnd type="arrow"/>
            </a:ln>
            <a:effectLst/>
          </p:spPr>
        </p:cxnSp>
        <p:sp>
          <p:nvSpPr>
            <p:cNvPr id="293" name="Rounded Rectangle 292"/>
            <p:cNvSpPr/>
            <p:nvPr/>
          </p:nvSpPr>
          <p:spPr bwMode="auto">
            <a:xfrm>
              <a:off x="2382915" y="3371544"/>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294" name="Straight Arrow Connector 293"/>
            <p:cNvCxnSpPr/>
            <p:nvPr/>
          </p:nvCxnSpPr>
          <p:spPr bwMode="auto">
            <a:xfrm rot="16200000" flipV="1">
              <a:off x="2939865"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295" name="Oval 294"/>
            <p:cNvSpPr/>
            <p:nvPr/>
          </p:nvSpPr>
          <p:spPr bwMode="auto">
            <a:xfrm>
              <a:off x="2805370" y="23152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96" name="Straight Arrow Connector 295"/>
            <p:cNvCxnSpPr/>
            <p:nvPr/>
          </p:nvCxnSpPr>
          <p:spPr bwMode="auto">
            <a:xfrm rot="16200000" flipV="1">
              <a:off x="2382992"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297" name="TextBox 296"/>
            <p:cNvSpPr txBox="1"/>
            <p:nvPr/>
          </p:nvSpPr>
          <p:spPr>
            <a:xfrm>
              <a:off x="2190890" y="2618163"/>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19" name="Group 55"/>
            <p:cNvGrpSpPr/>
            <p:nvPr/>
          </p:nvGrpSpPr>
          <p:grpSpPr>
            <a:xfrm>
              <a:off x="2939636" y="2353660"/>
              <a:ext cx="384049" cy="576074"/>
              <a:chOff x="5186479" y="3160165"/>
              <a:chExt cx="576075" cy="2649945"/>
            </a:xfrm>
          </p:grpSpPr>
          <p:sp>
            <p:nvSpPr>
              <p:cNvPr id="299" name="Double Bracket 29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00" name="TextBox 29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085376" cy="1558792"/>
            <a:chOff x="1485736" y="3236975"/>
            <a:chExt cx="1085376"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95" name="TextBox 9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15"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18"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1"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4" name="Group 69"/>
          <p:cNvGrpSpPr/>
          <p:nvPr/>
        </p:nvGrpSpPr>
        <p:grpSpPr>
          <a:xfrm>
            <a:off x="4568170" y="1124700"/>
            <a:ext cx="1924080" cy="3671066"/>
            <a:chOff x="4602746" y="1201207"/>
            <a:chExt cx="1924080" cy="3671066"/>
          </a:xfrm>
        </p:grpSpPr>
        <p:cxnSp>
          <p:nvCxnSpPr>
            <p:cNvPr id="73" name="Straight Arrow Connector 72"/>
            <p:cNvCxnSpPr>
              <a:stCxn id="17" idx="0"/>
              <a:endCxn id="75" idx="2"/>
            </p:cNvCxnSpPr>
            <p:nvPr/>
          </p:nvCxnSpPr>
          <p:spPr bwMode="auto">
            <a:xfrm rot="5400000" flipH="1" flipV="1">
              <a:off x="4238195" y="3198122"/>
              <a:ext cx="2038702" cy="1309600"/>
            </a:xfrm>
            <a:prstGeom prst="straightConnector1">
              <a:avLst/>
            </a:prstGeom>
            <a:noFill/>
            <a:ln w="19050" cap="flat" cmpd="sng" algn="ctr">
              <a:solidFill>
                <a:schemeClr val="bg1"/>
              </a:solidFill>
              <a:prstDash val="solid"/>
              <a:round/>
              <a:headEnd type="none" w="med" len="med"/>
              <a:tailEnd type="arrow"/>
            </a:ln>
            <a:effectLst/>
          </p:spPr>
        </p:cxnSp>
        <p:cxnSp>
          <p:nvCxnSpPr>
            <p:cNvPr id="74" name="Straight Arrow Connector 73"/>
            <p:cNvCxnSpPr>
              <a:stCxn id="41" idx="0"/>
              <a:endCxn id="75" idx="2"/>
            </p:cNvCxnSpPr>
            <p:nvPr/>
          </p:nvCxnSpPr>
          <p:spPr bwMode="auto">
            <a:xfrm rot="16200000" flipV="1">
              <a:off x="5739600" y="3006318"/>
              <a:ext cx="710341" cy="364848"/>
            </a:xfrm>
            <a:prstGeom prst="straightConnector1">
              <a:avLst/>
            </a:prstGeom>
            <a:noFill/>
            <a:ln w="19050" cap="flat" cmpd="sng" algn="ctr">
              <a:solidFill>
                <a:schemeClr val="bg1"/>
              </a:solidFill>
              <a:prstDash val="solid"/>
              <a:round/>
              <a:headEnd type="none" w="med" len="med"/>
              <a:tailEnd type="arrow"/>
            </a:ln>
            <a:effectLst/>
          </p:spPr>
        </p:cxnSp>
        <p:sp>
          <p:nvSpPr>
            <p:cNvPr id="75" name="Rounded Rectangle 74"/>
            <p:cNvSpPr/>
            <p:nvPr/>
          </p:nvSpPr>
          <p:spPr bwMode="auto">
            <a:xfrm>
              <a:off x="5451486" y="2257496"/>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76" name="Straight Arrow Connector 75"/>
            <p:cNvCxnSpPr/>
            <p:nvPr/>
          </p:nvCxnSpPr>
          <p:spPr bwMode="auto">
            <a:xfrm rot="16200000" flipV="1">
              <a:off x="6008436" y="2046040"/>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7" name="Oval 76"/>
            <p:cNvSpPr/>
            <p:nvPr/>
          </p:nvSpPr>
          <p:spPr bwMode="auto">
            <a:xfrm>
              <a:off x="5873941" y="1201207"/>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8" name="Straight Arrow Connector 77"/>
            <p:cNvCxnSpPr/>
            <p:nvPr/>
          </p:nvCxnSpPr>
          <p:spPr bwMode="auto">
            <a:xfrm rot="16200000" flipV="1">
              <a:off x="5451563" y="2046040"/>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9" name="TextBox 78"/>
            <p:cNvSpPr txBox="1"/>
            <p:nvPr/>
          </p:nvSpPr>
          <p:spPr>
            <a:xfrm>
              <a:off x="5259461" y="1504115"/>
              <a:ext cx="621004" cy="369332"/>
            </a:xfrm>
            <a:prstGeom prst="rect">
              <a:avLst/>
            </a:prstGeom>
            <a:noFill/>
          </p:spPr>
          <p:txBody>
            <a:bodyPr wrap="none" rtlCol="0">
              <a:spAutoFit/>
            </a:bodyPr>
            <a:lstStyle/>
            <a:p>
              <a:pPr algn="l">
                <a:spcBef>
                  <a:spcPts val="0"/>
                </a:spcBef>
              </a:pPr>
              <a:r>
                <a:rPr lang="en-US" dirty="0" smtClean="0">
                  <a:solidFill>
                    <a:srgbClr val="FF0000"/>
                  </a:solidFill>
                </a:rPr>
                <a:t> </a:t>
              </a:r>
              <a:r>
                <a:rPr lang="en-US" dirty="0" smtClean="0">
                  <a:solidFill>
                    <a:srgbClr val="00B050"/>
                  </a:solidFill>
                </a:rPr>
                <a:t>Yes</a:t>
              </a:r>
            </a:p>
          </p:txBody>
        </p:sp>
        <p:grpSp>
          <p:nvGrpSpPr>
            <p:cNvPr id="25" name="Group 55"/>
            <p:cNvGrpSpPr/>
            <p:nvPr/>
          </p:nvGrpSpPr>
          <p:grpSpPr>
            <a:xfrm>
              <a:off x="6008207" y="1239612"/>
              <a:ext cx="384049" cy="576074"/>
              <a:chOff x="6044850" y="4131116"/>
              <a:chExt cx="576075" cy="2649945"/>
            </a:xfrm>
          </p:grpSpPr>
          <p:sp>
            <p:nvSpPr>
              <p:cNvPr id="89" name="Double Bracket 88"/>
              <p:cNvSpPr/>
              <p:nvPr/>
            </p:nvSpPr>
            <p:spPr bwMode="auto">
              <a:xfrm>
                <a:off x="6044850" y="4131116"/>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0" name="TextBox 89"/>
              <p:cNvSpPr txBox="1"/>
              <p:nvPr/>
            </p:nvSpPr>
            <p:spPr>
              <a:xfrm>
                <a:off x="6114101" y="4235035"/>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grpSp>
        <p:nvGrpSpPr>
          <p:cNvPr id="26" name="Group 90"/>
          <p:cNvGrpSpPr/>
          <p:nvPr/>
        </p:nvGrpSpPr>
        <p:grpSpPr>
          <a:xfrm>
            <a:off x="1845245" y="1217324"/>
            <a:ext cx="1724396" cy="3578442"/>
            <a:chOff x="3035800" y="913321"/>
            <a:chExt cx="1764203" cy="3691352"/>
          </a:xfrm>
        </p:grpSpPr>
        <p:cxnSp>
          <p:nvCxnSpPr>
            <p:cNvPr id="92" name="Straight Arrow Connector 91"/>
            <p:cNvCxnSpPr>
              <a:stCxn id="57" idx="0"/>
              <a:endCxn id="94" idx="2"/>
            </p:cNvCxnSpPr>
            <p:nvPr/>
          </p:nvCxnSpPr>
          <p:spPr bwMode="auto">
            <a:xfrm rot="5400000" flipH="1" flipV="1">
              <a:off x="3264433" y="2572447"/>
              <a:ext cx="451014" cy="397490"/>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45" idx="0"/>
              <a:endCxn id="94" idx="2"/>
            </p:cNvCxnSpPr>
            <p:nvPr/>
          </p:nvCxnSpPr>
          <p:spPr bwMode="auto">
            <a:xfrm rot="16200000" flipV="1">
              <a:off x="3214850" y="3019521"/>
              <a:ext cx="2058989" cy="1111316"/>
            </a:xfrm>
            <a:prstGeom prst="straightConnector1">
              <a:avLst/>
            </a:prstGeom>
            <a:noFill/>
            <a:ln w="19050" cap="flat" cmpd="sng" algn="ctr">
              <a:solidFill>
                <a:schemeClr val="bg1"/>
              </a:solidFill>
              <a:prstDash val="solid"/>
              <a:round/>
              <a:headEnd type="none" w="med" len="med"/>
              <a:tailEnd type="arrow"/>
            </a:ln>
            <a:effectLst/>
          </p:spPr>
        </p:cxnSp>
        <p:sp>
          <p:nvSpPr>
            <p:cNvPr id="94" name="Rounded Rectangle 93"/>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98" name="Straight Arrow Connector 97"/>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9" name="Oval 98"/>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1" name="TextBox 100"/>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7" name="Group 55"/>
            <p:cNvGrpSpPr/>
            <p:nvPr/>
          </p:nvGrpSpPr>
          <p:grpSpPr>
            <a:xfrm>
              <a:off x="3784546" y="951726"/>
              <a:ext cx="384049" cy="576074"/>
              <a:chOff x="5186479" y="3160165"/>
              <a:chExt cx="576075" cy="2649945"/>
            </a:xfrm>
          </p:grpSpPr>
          <p:sp>
            <p:nvSpPr>
              <p:cNvPr id="103" name="Double Bracket 10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4" name="TextBox 10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grpSp>
        <p:nvGrpSpPr>
          <p:cNvPr id="28" name="Group 114"/>
          <p:cNvGrpSpPr/>
          <p:nvPr/>
        </p:nvGrpSpPr>
        <p:grpSpPr>
          <a:xfrm>
            <a:off x="3538895" y="1201510"/>
            <a:ext cx="1238769" cy="3594256"/>
            <a:chOff x="3035800" y="913321"/>
            <a:chExt cx="1267365" cy="3707665"/>
          </a:xfrm>
        </p:grpSpPr>
        <p:cxnSp>
          <p:nvCxnSpPr>
            <p:cNvPr id="116" name="Straight Arrow Connector 115"/>
            <p:cNvCxnSpPr>
              <a:stCxn id="45" idx="0"/>
              <a:endCxn id="118" idx="2"/>
            </p:cNvCxnSpPr>
            <p:nvPr/>
          </p:nvCxnSpPr>
          <p:spPr bwMode="auto">
            <a:xfrm rot="5400000" flipH="1" flipV="1">
              <a:off x="2340320" y="3272621"/>
              <a:ext cx="2075301" cy="621430"/>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7" idx="0"/>
              <a:endCxn id="118" idx="2"/>
            </p:cNvCxnSpPr>
            <p:nvPr/>
          </p:nvCxnSpPr>
          <p:spPr bwMode="auto">
            <a:xfrm rot="16200000" flipV="1">
              <a:off x="2851111" y="3383260"/>
              <a:ext cx="2075301" cy="400151"/>
            </a:xfrm>
            <a:prstGeom prst="straightConnector1">
              <a:avLst/>
            </a:prstGeom>
            <a:noFill/>
            <a:ln w="19050" cap="flat" cmpd="sng" algn="ctr">
              <a:solidFill>
                <a:schemeClr val="bg1"/>
              </a:solidFill>
              <a:prstDash val="solid"/>
              <a:round/>
              <a:headEnd type="none" w="med" len="med"/>
              <a:tailEnd type="arrow"/>
            </a:ln>
            <a:effectLst/>
          </p:spPr>
        </p:cxnSp>
        <p:sp>
          <p:nvSpPr>
            <p:cNvPr id="118" name="Rounded Rectangle 117"/>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19" name="Straight Arrow Connector 118"/>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20" name="Oval 119"/>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22" name="TextBox 121"/>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9" name="Group 55"/>
            <p:cNvGrpSpPr/>
            <p:nvPr/>
          </p:nvGrpSpPr>
          <p:grpSpPr>
            <a:xfrm>
              <a:off x="3784546" y="951726"/>
              <a:ext cx="384049" cy="576074"/>
              <a:chOff x="5186479" y="3160165"/>
              <a:chExt cx="576075" cy="2649945"/>
            </a:xfrm>
          </p:grpSpPr>
          <p:sp>
            <p:nvSpPr>
              <p:cNvPr id="124" name="Double Bracket 12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25" name="TextBox 12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
        <p:nvSpPr>
          <p:cNvPr id="9" name="TextBox 8"/>
          <p:cNvSpPr txBox="1"/>
          <p:nvPr/>
        </p:nvSpPr>
        <p:spPr>
          <a:xfrm>
            <a:off x="3223617" y="3928265"/>
            <a:ext cx="2629246" cy="400110"/>
          </a:xfrm>
          <a:prstGeom prst="rect">
            <a:avLst/>
          </a:prstGeom>
          <a:noFill/>
        </p:spPr>
        <p:txBody>
          <a:bodyPr wrap="none" rtlCol="0">
            <a:spAutoFit/>
          </a:bodyPr>
          <a:lstStyle/>
          <a:p>
            <a:r>
              <a:rPr lang="en-US" sz="2000" dirty="0" smtClean="0">
                <a:solidFill>
                  <a:schemeClr val="bg1"/>
                </a:solidFill>
              </a:rPr>
              <a:t>E.g., SIFT, HoG, etc. </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2257665"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3343040"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2445859" y="3083355"/>
            <a:ext cx="1085377" cy="1712412"/>
            <a:chOff x="2445859" y="3083355"/>
            <a:chExt cx="1085377" cy="1712412"/>
          </a:xfrm>
        </p:grpSpPr>
        <p:cxnSp>
          <p:nvCxnSpPr>
            <p:cNvPr id="54" name="Straight Connector 53"/>
            <p:cNvCxnSpPr>
              <a:stCxn id="14" idx="0"/>
              <a:endCxn id="57" idx="4"/>
            </p:cNvCxnSpPr>
            <p:nvPr/>
          </p:nvCxnSpPr>
          <p:spPr bwMode="auto">
            <a:xfrm rot="16200000" flipV="1">
              <a:off x="2801761" y="4066293"/>
              <a:ext cx="1059527" cy="399422"/>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2278275" y="3903825"/>
              <a:ext cx="1021122" cy="685953"/>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2805370" y="30833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55"/>
          <p:cNvGrpSpPr/>
          <p:nvPr/>
        </p:nvGrpSpPr>
        <p:grpSpPr>
          <a:xfrm>
            <a:off x="2920585" y="3121760"/>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18"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sp>
        <p:nvSpPr>
          <p:cNvPr id="55" name="TextBox 5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21" name="Group 112"/>
          <p:cNvGrpSpPr/>
          <p:nvPr/>
        </p:nvGrpSpPr>
        <p:grpSpPr>
          <a:xfrm>
            <a:off x="4568171" y="990131"/>
            <a:ext cx="1674447" cy="3805635"/>
            <a:chOff x="4568171" y="990131"/>
            <a:chExt cx="1674447" cy="3805635"/>
          </a:xfrm>
        </p:grpSpPr>
        <p:cxnSp>
          <p:nvCxnSpPr>
            <p:cNvPr id="73" name="Straight Arrow Connector 72"/>
            <p:cNvCxnSpPr>
              <a:stCxn id="17" idx="0"/>
              <a:endCxn id="75" idx="2"/>
            </p:cNvCxnSpPr>
            <p:nvPr/>
          </p:nvCxnSpPr>
          <p:spPr bwMode="auto">
            <a:xfrm rot="5400000" flipH="1" flipV="1">
              <a:off x="3867500" y="3323166"/>
              <a:ext cx="2173271" cy="771930"/>
            </a:xfrm>
            <a:prstGeom prst="straightConnector1">
              <a:avLst/>
            </a:prstGeom>
            <a:noFill/>
            <a:ln w="19050" cap="flat" cmpd="sng" algn="ctr">
              <a:solidFill>
                <a:schemeClr val="bg1"/>
              </a:solidFill>
              <a:prstDash val="solid"/>
              <a:round/>
              <a:headEnd type="none" w="med" len="med"/>
              <a:tailEnd type="arrow"/>
            </a:ln>
            <a:effectLst/>
          </p:spPr>
        </p:cxnSp>
        <p:cxnSp>
          <p:nvCxnSpPr>
            <p:cNvPr id="74" name="Straight Arrow Connector 73"/>
            <p:cNvCxnSpPr>
              <a:stCxn id="41" idx="0"/>
              <a:endCxn id="75" idx="2"/>
            </p:cNvCxnSpPr>
            <p:nvPr/>
          </p:nvCxnSpPr>
          <p:spPr bwMode="auto">
            <a:xfrm rot="16200000" flipV="1">
              <a:off x="5368904" y="2593691"/>
              <a:ext cx="844910" cy="902518"/>
            </a:xfrm>
            <a:prstGeom prst="straightConnector1">
              <a:avLst/>
            </a:prstGeom>
            <a:noFill/>
            <a:ln w="19050" cap="flat" cmpd="sng" algn="ctr">
              <a:solidFill>
                <a:schemeClr val="bg1"/>
              </a:solidFill>
              <a:prstDash val="solid"/>
              <a:round/>
              <a:headEnd type="none" w="med" len="med"/>
              <a:tailEnd type="arrow"/>
            </a:ln>
            <a:effectLst/>
          </p:spPr>
        </p:cxnSp>
        <p:sp>
          <p:nvSpPr>
            <p:cNvPr id="75" name="Rounded Rectangle 74"/>
            <p:cNvSpPr/>
            <p:nvPr/>
          </p:nvSpPr>
          <p:spPr bwMode="auto">
            <a:xfrm>
              <a:off x="4879240" y="204642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76" name="Straight Arrow Connector 75"/>
            <p:cNvCxnSpPr/>
            <p:nvPr/>
          </p:nvCxnSpPr>
          <p:spPr bwMode="auto">
            <a:xfrm rot="16200000" flipV="1">
              <a:off x="5436190" y="183496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7" name="Oval 76"/>
            <p:cNvSpPr/>
            <p:nvPr/>
          </p:nvSpPr>
          <p:spPr bwMode="auto">
            <a:xfrm>
              <a:off x="5301695" y="99013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8" name="Straight Arrow Connector 77"/>
            <p:cNvCxnSpPr/>
            <p:nvPr/>
          </p:nvCxnSpPr>
          <p:spPr bwMode="auto">
            <a:xfrm rot="16200000" flipV="1">
              <a:off x="4879317" y="183496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9" name="TextBox 78"/>
            <p:cNvSpPr txBox="1"/>
            <p:nvPr/>
          </p:nvSpPr>
          <p:spPr>
            <a:xfrm>
              <a:off x="4687215" y="1293039"/>
              <a:ext cx="621004" cy="369332"/>
            </a:xfrm>
            <a:prstGeom prst="rect">
              <a:avLst/>
            </a:prstGeom>
            <a:noFill/>
          </p:spPr>
          <p:txBody>
            <a:bodyPr wrap="none" rtlCol="0">
              <a:spAutoFit/>
            </a:bodyPr>
            <a:lstStyle/>
            <a:p>
              <a:pPr algn="l">
                <a:spcBef>
                  <a:spcPts val="0"/>
                </a:spcBef>
              </a:pPr>
              <a:r>
                <a:rPr lang="en-US" dirty="0" smtClean="0">
                  <a:solidFill>
                    <a:srgbClr val="FF0000"/>
                  </a:solidFill>
                </a:rPr>
                <a:t> </a:t>
              </a:r>
              <a:r>
                <a:rPr lang="en-US" dirty="0" smtClean="0">
                  <a:solidFill>
                    <a:srgbClr val="00B050"/>
                  </a:solidFill>
                </a:rPr>
                <a:t>Yes</a:t>
              </a:r>
            </a:p>
          </p:txBody>
        </p:sp>
        <p:grpSp>
          <p:nvGrpSpPr>
            <p:cNvPr id="24" name="Group 55"/>
            <p:cNvGrpSpPr/>
            <p:nvPr/>
          </p:nvGrpSpPr>
          <p:grpSpPr>
            <a:xfrm>
              <a:off x="5435961" y="1028536"/>
              <a:ext cx="384049" cy="576074"/>
              <a:chOff x="5186479" y="3160165"/>
              <a:chExt cx="576075" cy="2649945"/>
            </a:xfrm>
          </p:grpSpPr>
          <p:sp>
            <p:nvSpPr>
              <p:cNvPr id="89" name="Double Bracket 8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0" name="TextBox 8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grpSp>
        <p:nvGrpSpPr>
          <p:cNvPr id="25" name="Group 113"/>
          <p:cNvGrpSpPr/>
          <p:nvPr/>
        </p:nvGrpSpPr>
        <p:grpSpPr>
          <a:xfrm>
            <a:off x="3035800" y="913321"/>
            <a:ext cx="1532371" cy="3882445"/>
            <a:chOff x="3035800" y="913321"/>
            <a:chExt cx="1532371" cy="3882445"/>
          </a:xfrm>
        </p:grpSpPr>
        <p:cxnSp>
          <p:nvCxnSpPr>
            <p:cNvPr id="98" name="Straight Arrow Connector 97"/>
            <p:cNvCxnSpPr>
              <a:stCxn id="57" idx="0"/>
              <a:endCxn id="100" idx="2"/>
            </p:cNvCxnSpPr>
            <p:nvPr/>
          </p:nvCxnSpPr>
          <p:spPr bwMode="auto">
            <a:xfrm rot="5400000" flipH="1" flipV="1">
              <a:off x="3141414" y="2536084"/>
              <a:ext cx="537670" cy="556872"/>
            </a:xfrm>
            <a:prstGeom prst="straightConnector1">
              <a:avLst/>
            </a:prstGeom>
            <a:noFill/>
            <a:ln w="19050" cap="flat" cmpd="sng" algn="ctr">
              <a:solidFill>
                <a:schemeClr val="bg1"/>
              </a:solidFill>
              <a:prstDash val="solid"/>
              <a:round/>
              <a:headEnd type="none" w="med" len="med"/>
              <a:tailEnd type="arrow"/>
            </a:ln>
            <a:effectLst/>
          </p:spPr>
        </p:cxnSp>
        <p:cxnSp>
          <p:nvCxnSpPr>
            <p:cNvPr id="99" name="Straight Arrow Connector 98"/>
            <p:cNvCxnSpPr>
              <a:stCxn id="17" idx="0"/>
              <a:endCxn id="100" idx="2"/>
            </p:cNvCxnSpPr>
            <p:nvPr/>
          </p:nvCxnSpPr>
          <p:spPr bwMode="auto">
            <a:xfrm rot="16200000" flipV="1">
              <a:off x="3003388" y="3230983"/>
              <a:ext cx="2250081" cy="879485"/>
            </a:xfrm>
            <a:prstGeom prst="straightConnector1">
              <a:avLst/>
            </a:prstGeom>
            <a:noFill/>
            <a:ln w="19050" cap="flat" cmpd="sng" algn="ctr">
              <a:solidFill>
                <a:schemeClr val="bg1"/>
              </a:solidFill>
              <a:prstDash val="solid"/>
              <a:round/>
              <a:headEnd type="none" w="med" len="med"/>
              <a:tailEnd type="arrow"/>
            </a:ln>
            <a:effectLst/>
          </p:spPr>
        </p:cxnSp>
        <p:sp>
          <p:nvSpPr>
            <p:cNvPr id="100" name="Rounded Rectangle 99"/>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01" name="Straight Arrow Connector 100"/>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2" name="Oval 101"/>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4" name="TextBox 103"/>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6" name="Group 55"/>
            <p:cNvGrpSpPr/>
            <p:nvPr/>
          </p:nvGrpSpPr>
          <p:grpSpPr>
            <a:xfrm>
              <a:off x="3784546" y="951726"/>
              <a:ext cx="384049" cy="576074"/>
              <a:chOff x="5186479" y="3160165"/>
              <a:chExt cx="576075" cy="2649945"/>
            </a:xfrm>
          </p:grpSpPr>
          <p:sp>
            <p:nvSpPr>
              <p:cNvPr id="106" name="Double Bracket 10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7" name="TextBox 10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085376" cy="1558792"/>
            <a:chOff x="1485736" y="3236975"/>
            <a:chExt cx="1085376"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95" name="TextBox 9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18"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1"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4"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5"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6" name="Group 72"/>
          <p:cNvGrpSpPr/>
          <p:nvPr/>
        </p:nvGrpSpPr>
        <p:grpSpPr>
          <a:xfrm>
            <a:off x="2094879" y="625435"/>
            <a:ext cx="2534730" cy="2611540"/>
            <a:chOff x="2094879" y="625435"/>
            <a:chExt cx="2534730" cy="2611540"/>
          </a:xfrm>
        </p:grpSpPr>
        <p:grpSp>
          <p:nvGrpSpPr>
            <p:cNvPr id="27"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28"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grpSp>
        <p:nvGrpSpPr>
          <p:cNvPr id="29" name="Group 69"/>
          <p:cNvGrpSpPr/>
          <p:nvPr/>
        </p:nvGrpSpPr>
        <p:grpSpPr>
          <a:xfrm>
            <a:off x="3569640" y="1470345"/>
            <a:ext cx="1866474" cy="3325421"/>
            <a:chOff x="3569640" y="1470345"/>
            <a:chExt cx="1866474" cy="3325421"/>
          </a:xfrm>
        </p:grpSpPr>
        <p:grpSp>
          <p:nvGrpSpPr>
            <p:cNvPr id="30" name="Group 45"/>
            <p:cNvGrpSpPr/>
            <p:nvPr/>
          </p:nvGrpSpPr>
          <p:grpSpPr>
            <a:xfrm>
              <a:off x="3569640" y="1470345"/>
              <a:ext cx="1866474" cy="3325421"/>
              <a:chOff x="4525934" y="1547155"/>
              <a:chExt cx="1866474"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33"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8335691" y="5925325"/>
            <a:ext cx="808310" cy="93267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normAutofit fontScale="90000"/>
          </a:bodyPr>
          <a:lstStyle/>
          <a:p>
            <a:r>
              <a:rPr lang="en-US" dirty="0" smtClean="0"/>
              <a:t>Finding Similar Sentences</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sp>
        <p:nvSpPr>
          <p:cNvPr id="5" name="Content Placeholder 4"/>
          <p:cNvSpPr>
            <a:spLocks noGrp="1"/>
          </p:cNvSpPr>
          <p:nvPr>
            <p:ph idx="1"/>
          </p:nvPr>
        </p:nvSpPr>
        <p:spPr>
          <a:xfrm>
            <a:off x="501069" y="596180"/>
            <a:ext cx="8487505" cy="1527050"/>
          </a:xfrm>
        </p:spPr>
        <p:txBody>
          <a:bodyPr>
            <a:noAutofit/>
          </a:bodyPr>
          <a:lstStyle/>
          <a:p>
            <a:pPr>
              <a:spcBef>
                <a:spcPts val="0"/>
              </a:spcBef>
            </a:pPr>
            <a:r>
              <a:rPr lang="en-US" sz="1600" b="0" dirty="0" smtClean="0"/>
              <a:t>Each sentence has a feature vector representation. </a:t>
            </a:r>
          </a:p>
          <a:p>
            <a:pPr>
              <a:spcBef>
                <a:spcPts val="0"/>
              </a:spcBef>
            </a:pPr>
            <a:r>
              <a:rPr lang="en-US" sz="1600" b="0" dirty="0" smtClean="0"/>
              <a:t>Pick a sentence (“center sentence”) and list nearest neighbor sentences. </a:t>
            </a:r>
          </a:p>
          <a:p>
            <a:pPr>
              <a:spcBef>
                <a:spcPts val="0"/>
              </a:spcBef>
            </a:pPr>
            <a:r>
              <a:rPr lang="en-US" sz="1600" b="0" dirty="0" smtClean="0"/>
              <a:t>Often either semantically or syntactically similar. (Digits all mapped to 2.)</a:t>
            </a:r>
            <a:endParaRPr lang="en-US" sz="1600" b="0" dirty="0"/>
          </a:p>
        </p:txBody>
      </p:sp>
      <p:graphicFrame>
        <p:nvGraphicFramePr>
          <p:cNvPr id="7" name="Table 6"/>
          <p:cNvGraphicFramePr>
            <a:graphicFrameLocks noGrp="1"/>
          </p:cNvGraphicFramePr>
          <p:nvPr/>
        </p:nvGraphicFramePr>
        <p:xfrm>
          <a:off x="270640" y="1436235"/>
          <a:ext cx="8534400" cy="533400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55302"/>
                <a:gridCol w="1673698"/>
                <a:gridCol w="5105400"/>
              </a:tblGrid>
              <a:tr h="3072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a:t>
                      </a:r>
                      <a:r>
                        <a:rPr lang="en-US" sz="1600" baseline="0" dirty="0" smtClean="0"/>
                        <a:t> </a:t>
                      </a:r>
                      <a:r>
                        <a:rPr lang="en-US" sz="1600" dirty="0" smtClean="0"/>
                        <a:t>Sentence</a:t>
                      </a:r>
                      <a:endParaRPr lang="en-US" sz="16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Neighbor</a:t>
                      </a:r>
                      <a:r>
                        <a:rPr lang="en-US" sz="1600" baseline="0" dirty="0" smtClean="0"/>
                        <a:t> Sentences (most similar feature vector)</a:t>
                      </a:r>
                      <a:endParaRPr lang="en-US" sz="16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9253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Bad News</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Both took further hits yesterday</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We 're in for a lot of turbulence ... </a:t>
                      </a:r>
                    </a:p>
                    <a:p>
                      <a:pPr marL="342900" indent="-342900">
                        <a:buFont typeface="+mj-lt"/>
                        <a:buAutoNum type="arabicPeriod"/>
                      </a:pPr>
                      <a:r>
                        <a:rPr lang="en-US" sz="1600" dirty="0" smtClean="0"/>
                        <a:t>BSN currently has 2.2 million common shares outstanding </a:t>
                      </a:r>
                    </a:p>
                    <a:p>
                      <a:pPr marL="342900" indent="-342900">
                        <a:buFont typeface="+mj-lt"/>
                        <a:buAutoNum type="arabicPeriod"/>
                      </a:pPr>
                      <a:r>
                        <a:rPr lang="en-US" sz="1600" dirty="0" smtClean="0"/>
                        <a:t>This is panic buying </a:t>
                      </a:r>
                    </a:p>
                    <a:p>
                      <a:pPr marL="342900" indent="-342900">
                        <a:buFont typeface="+mj-lt"/>
                        <a:buAutoNum type="arabicPeriod"/>
                      </a:pPr>
                      <a:r>
                        <a:rPr lang="en-US" sz="1600" dirty="0" smtClean="0"/>
                        <a:t>We have a couple or three tough weeks coming</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Something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I had calls all night long from the States, he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Our intent is to promote the best alternative, he says </a:t>
                      </a:r>
                    </a:p>
                    <a:p>
                      <a:pPr marL="342900" indent="-342900">
                        <a:buFont typeface="+mj-lt"/>
                        <a:buAutoNum type="arabicPeriod"/>
                      </a:pPr>
                      <a:r>
                        <a:rPr lang="en-US" sz="1600" dirty="0" smtClean="0"/>
                        <a:t>We have sufficient cash flow to handle that, he said</a:t>
                      </a:r>
                    </a:p>
                    <a:p>
                      <a:pPr marL="342900" indent="-342900">
                        <a:buFont typeface="+mj-lt"/>
                        <a:buAutoNum type="arabicPeriod"/>
                      </a:pPr>
                      <a:r>
                        <a:rPr lang="en-US" sz="1600" dirty="0" smtClean="0"/>
                        <a:t>Currently, average pay for machinists is 22.22 an hour, Boeing said</a:t>
                      </a:r>
                    </a:p>
                    <a:p>
                      <a:pPr marL="342900" indent="-342900">
                        <a:buFont typeface="+mj-lt"/>
                        <a:buAutoNum type="arabicPeriod"/>
                      </a:pPr>
                      <a:r>
                        <a:rPr lang="en-US" sz="1600" dirty="0" smtClean="0"/>
                        <a:t>Profit from trading for its own account dropped, the securities firm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Gains and good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Fujisawa gained 22 to 2,222 </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Mochida advanced 22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Commerzbank gained 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Paris loved her at first sight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Profits improved across Hess's businesses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994285">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Unknown words which are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Columbia , S.C</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Greenville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a:t>
                      </a:r>
                      <a:r>
                        <a:rPr lang="en-US" sz="1600" dirty="0" err="1" smtClean="0"/>
                        <a:t>Md</a:t>
                      </a:r>
                      <a:r>
                        <a:rPr lang="en-US" sz="1600" dirty="0" smtClean="0"/>
                        <a: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a:t>
                      </a:r>
                      <a:r>
                        <a:rPr lang="en-US" sz="1600" dirty="0" err="1" smtClean="0"/>
                        <a:t>Calif</a:t>
                      </a:r>
                      <a:endParaRPr lang="en-US" sz="16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Similar Sentences</a:t>
            </a:r>
            <a:endParaRPr lang="en-US" dirty="0"/>
          </a:p>
        </p:txBody>
      </p:sp>
      <p:graphicFrame>
        <p:nvGraphicFramePr>
          <p:cNvPr id="6" name="Table 5"/>
          <p:cNvGraphicFramePr>
            <a:graphicFrameLocks noGrp="1"/>
          </p:cNvGraphicFramePr>
          <p:nvPr/>
        </p:nvGraphicFramePr>
        <p:xfrm>
          <a:off x="155425" y="855865"/>
          <a:ext cx="8839200" cy="5455917"/>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86097"/>
                <a:gridCol w="1703061"/>
                <a:gridCol w="5350042"/>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 Sentence</a:t>
                      </a:r>
                      <a:endParaRPr lang="en-US" sz="16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Neighbor</a:t>
                      </a:r>
                      <a:r>
                        <a:rPr lang="en-US" sz="1600" baseline="0" dirty="0" smtClean="0"/>
                        <a:t> Sentences (most similar feature vector)</a:t>
                      </a:r>
                      <a:endParaRPr lang="en-US" sz="16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Declining to comment = not disclosing</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Hess declined to comment </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PaineWebber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Phoenix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Campeau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Coastal wouldn't disclose the terms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Large changes in sales or revenue</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Sales grew almost 2 % to 222.2 million from 222.2 million</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Sales surged 22 % to 222.22 billion yen from 222.22 billion</a:t>
                      </a:r>
                    </a:p>
                    <a:p>
                      <a:pPr marL="342900" indent="-342900">
                        <a:buFont typeface="+mj-lt"/>
                        <a:buAutoNum type="arabicPeriod"/>
                      </a:pPr>
                      <a:r>
                        <a:rPr lang="en-US" sz="1600" dirty="0" smtClean="0"/>
                        <a:t>Revenue fell 2 % to 2.22 billion from 2.22 billion</a:t>
                      </a:r>
                    </a:p>
                    <a:p>
                      <a:pPr marL="342900" indent="-342900">
                        <a:buFont typeface="+mj-lt"/>
                        <a:buAutoNum type="arabicPeriod"/>
                      </a:pPr>
                      <a:r>
                        <a:rPr lang="en-US" sz="1600" dirty="0" smtClean="0"/>
                        <a:t>Sales rose more than 2 % to 22.2 million from 22.2 million</a:t>
                      </a:r>
                    </a:p>
                    <a:p>
                      <a:pPr marL="342900" indent="-342900">
                        <a:buFont typeface="+mj-lt"/>
                        <a:buAutoNum type="arabicPeriod"/>
                      </a:pPr>
                      <a:r>
                        <a:rPr lang="en-US" sz="1600" dirty="0" smtClean="0"/>
                        <a:t>Volume was 222.2 million shares , more than triple recent levels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Negation of different types</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There's nothing unusual about business groups pushing for more government spending</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We don't think at this point anything needs to be said</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It therefore makes no sense for each market to adopt different circuit breakers</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You can't say the same with black and white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 don't think anyone left the place UNK </a:t>
                      </a:r>
                      <a:r>
                        <a:rPr lang="en-US" sz="1600" dirty="0" err="1" smtClean="0"/>
                        <a:t>UNK</a:t>
                      </a:r>
                      <a:r>
                        <a:rPr lang="en-US" sz="1600" dirty="0" smtClean="0"/>
                        <a:t> </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People</a:t>
                      </a:r>
                      <a:r>
                        <a:rPr lang="en-US" sz="1600" baseline="0" dirty="0" smtClean="0"/>
                        <a:t> in bad situations</a:t>
                      </a:r>
                      <a:endParaRPr lang="en-US" sz="1600" dirty="0" smtClean="0"/>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We were lucky</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It was chaotic</a:t>
                      </a:r>
                    </a:p>
                    <a:p>
                      <a:pPr marL="342900" indent="-342900">
                        <a:buFont typeface="+mj-lt"/>
                        <a:buAutoNum type="arabicPeriod"/>
                      </a:pPr>
                      <a:r>
                        <a:rPr lang="en-US" sz="1600" dirty="0" smtClean="0"/>
                        <a:t>We were wrong</a:t>
                      </a:r>
                    </a:p>
                    <a:p>
                      <a:pPr marL="342900" indent="-342900">
                        <a:buFont typeface="+mj-lt"/>
                        <a:buAutoNum type="arabicPeriod"/>
                      </a:pPr>
                      <a:r>
                        <a:rPr lang="en-US" sz="1600" dirty="0" smtClean="0"/>
                        <a:t>People had died</a:t>
                      </a:r>
                    </a:p>
                    <a:p>
                      <a:pPr marL="342900" indent="-342900">
                        <a:buFont typeface="+mj-lt"/>
                        <a:buAutoNum type="arabicPeriod"/>
                      </a:pPr>
                      <a:r>
                        <a:rPr lang="en-US" sz="1600" dirty="0" smtClean="0"/>
                        <a:t>They still are </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Experiments</a:t>
            </a:r>
            <a:endParaRPr lang="en-US" dirty="0"/>
          </a:p>
        </p:txBody>
      </p:sp>
      <p:sp>
        <p:nvSpPr>
          <p:cNvPr id="6" name="Content Placeholder 2"/>
          <p:cNvSpPr txBox="1">
            <a:spLocks/>
          </p:cNvSpPr>
          <p:nvPr/>
        </p:nvSpPr>
        <p:spPr>
          <a:xfrm>
            <a:off x="309045" y="1047890"/>
            <a:ext cx="8717935" cy="2112275"/>
          </a:xfrm>
          <a:prstGeom prst="rect">
            <a:avLst/>
          </a:prstGeom>
        </p:spPr>
        <p:txBody>
          <a:bodyPr vert="horz" lIns="91440" tIns="45720" rIns="91440" bIns="45720" rtlCol="0">
            <a:noAutofit/>
          </a:bodyPr>
          <a:lstStyle/>
          <a:p>
            <a:pPr marL="285690" lvl="0" indent="-285690" algn="l" eaLnBrk="0" hangingPunct="0">
              <a:spcAft>
                <a:spcPts val="0"/>
              </a:spcAft>
              <a:buFontTx/>
              <a:buChar char="•"/>
            </a:pPr>
            <a:r>
              <a:rPr lang="en-US" sz="2000" kern="0" dirty="0" smtClean="0">
                <a:solidFill>
                  <a:srgbClr val="FFFFFF"/>
                </a:solidFill>
                <a:latin typeface="Helvetica"/>
              </a:rPr>
              <a:t>No linguistic features.  Train only using the structure and words of WSJ training trees, and word embeddings from (Collobert &amp; Weston, 2008).</a:t>
            </a:r>
          </a:p>
          <a:p>
            <a:pPr marL="285690" lvl="0" indent="-285690" algn="l" eaLnBrk="0" hangingPunct="0">
              <a:spcBef>
                <a:spcPts val="600"/>
              </a:spcBef>
              <a:spcAft>
                <a:spcPts val="0"/>
              </a:spcAft>
              <a:buFontTx/>
              <a:buChar char="•"/>
            </a:pPr>
            <a:r>
              <a:rPr lang="en-US" sz="2000" kern="0" dirty="0" smtClean="0">
                <a:solidFill>
                  <a:srgbClr val="FFFFFF"/>
                </a:solidFill>
                <a:latin typeface="Helvetica"/>
              </a:rPr>
              <a:t>Parser evaluation dataset: </a:t>
            </a:r>
            <a:r>
              <a:rPr lang="en-US" sz="2000" dirty="0" smtClean="0">
                <a:solidFill>
                  <a:schemeClr val="bg1"/>
                </a:solidFill>
              </a:rPr>
              <a:t>Wall Street Journal (standard splits for training and development testing).</a:t>
            </a:r>
          </a:p>
        </p:txBody>
      </p:sp>
      <p:grpSp>
        <p:nvGrpSpPr>
          <p:cNvPr id="3" name="Group 7"/>
          <p:cNvGrpSpPr/>
          <p:nvPr/>
        </p:nvGrpSpPr>
        <p:grpSpPr>
          <a:xfrm>
            <a:off x="577880" y="2814520"/>
            <a:ext cx="8077200" cy="2651760"/>
            <a:chOff x="577880" y="2814520"/>
            <a:chExt cx="8077200" cy="2651760"/>
          </a:xfrm>
        </p:grpSpPr>
        <p:graphicFrame>
          <p:nvGraphicFramePr>
            <p:cNvPr id="10" name="Content Placeholder 3"/>
            <p:cNvGraphicFramePr>
              <a:graphicFrameLocks/>
            </p:cNvGraphicFramePr>
            <p:nvPr/>
          </p:nvGraphicFramePr>
          <p:xfrm>
            <a:off x="577880" y="2814520"/>
            <a:ext cx="8077200" cy="2651760"/>
          </p:xfrm>
          <a:graphic>
            <a:graphicData uri="http://schemas.openxmlformats.org/drawingml/2006/table">
              <a:tbl>
                <a:tblPr firstRow="1" bandRow="1"/>
                <a:tblGrid>
                  <a:gridCol w="6605660"/>
                  <a:gridCol w="1471540"/>
                </a:tblGrid>
                <a:tr h="45720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kern="1200" baseline="0" dirty="0" smtClean="0"/>
                          <a:t>Method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Unlabeled F1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Greedy Recursive Neural Network (RNN)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smtClean="0"/>
                          <a:t>76.55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Greedy, context-sensitive RNN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83.36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Greedy, context-sensitive RNN + category classifier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87.05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baseline="0" dirty="0" smtClean="0"/>
                          <a:t>Left Corner PCFG, (Manning and Carpenter, </a:t>
                        </a:r>
                        <a:r>
                          <a:rPr lang="nn-NO" sz="1800" kern="1200" baseline="0" dirty="0" smtClean="0"/>
                          <a:t>'</a:t>
                        </a:r>
                        <a:r>
                          <a:rPr lang="en-US" sz="1800" kern="1200" baseline="0" dirty="0" smtClean="0"/>
                          <a:t>97)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210" rtl="0" eaLnBrk="1" fontAlgn="auto" latinLnBrk="0" hangingPunct="1">
                          <a:lnSpc>
                            <a:spcPct val="100000"/>
                          </a:lnSpc>
                          <a:spcBef>
                            <a:spcPts val="0"/>
                          </a:spcBef>
                          <a:spcAft>
                            <a:spcPts val="0"/>
                          </a:spcAft>
                          <a:buClrTx/>
                          <a:buSzTx/>
                          <a:buFontTx/>
                          <a:buNone/>
                          <a:tabLst/>
                          <a:defRPr/>
                        </a:pPr>
                        <a:r>
                          <a:rPr lang="en-US" dirty="0" smtClean="0"/>
                          <a:t>90.64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CKY, context-sensitive, RNN + category classifier   (our work)</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210" rtl="0" eaLnBrk="1" fontAlgn="auto" latinLnBrk="0" hangingPunct="1">
                          <a:lnSpc>
                            <a:spcPct val="100000"/>
                          </a:lnSpc>
                          <a:spcBef>
                            <a:spcPts val="0"/>
                          </a:spcBef>
                          <a:spcAft>
                            <a:spcPts val="0"/>
                          </a:spcAft>
                          <a:buClrTx/>
                          <a:buSzTx/>
                          <a:buFontTx/>
                          <a:buNone/>
                          <a:tabLst/>
                          <a:defRPr/>
                        </a:pPr>
                        <a:r>
                          <a:rPr lang="en-US" sz="1800" kern="1200" baseline="0" dirty="0" smtClean="0"/>
                          <a:t>92.06</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kern="1200" baseline="0" dirty="0" smtClean="0"/>
                          <a:t>Current Stanford Parser, (Klein and Manning, '03)</a:t>
                        </a:r>
                        <a:endParaRPr lang="en-US" sz="1800" kern="1200" baseline="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93.98</a:t>
                        </a:r>
                        <a:endParaRPr lang="en-US" sz="1800" kern="1200" baseline="0" dirty="0">
                          <a:solidFill>
                            <a:schemeClr val="dk1"/>
                          </a:solidFill>
                          <a:latin typeface="Calibri"/>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5" name="Rectangle 4"/>
            <p:cNvSpPr/>
            <p:nvPr/>
          </p:nvSpPr>
          <p:spPr bwMode="auto">
            <a:xfrm>
              <a:off x="7567590" y="4774990"/>
              <a:ext cx="685800" cy="30724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sentences and parsing images</a:t>
            </a:r>
            <a:endParaRPr lang="en-US" dirty="0"/>
          </a:p>
        </p:txBody>
      </p:sp>
      <p:grpSp>
        <p:nvGrpSpPr>
          <p:cNvPr id="6" name="Group 5"/>
          <p:cNvGrpSpPr/>
          <p:nvPr/>
        </p:nvGrpSpPr>
        <p:grpSpPr>
          <a:xfrm>
            <a:off x="2690155" y="740650"/>
            <a:ext cx="5991180" cy="5683418"/>
            <a:chOff x="2037270" y="897935"/>
            <a:chExt cx="4992650" cy="5141030"/>
          </a:xfrm>
        </p:grpSpPr>
        <p:pic>
          <p:nvPicPr>
            <p:cNvPr id="2589698" name="Picture 2" descr="C:\Users\ang\Desktop\RNN.jpg"/>
            <p:cNvPicPr>
              <a:picLocks noChangeAspect="1" noChangeArrowheads="1"/>
            </p:cNvPicPr>
            <p:nvPr/>
          </p:nvPicPr>
          <p:blipFill>
            <a:blip r:embed="rId3" cstate="print"/>
            <a:srcRect b="40855"/>
            <a:stretch>
              <a:fillRect/>
            </a:stretch>
          </p:blipFill>
          <p:spPr bwMode="auto">
            <a:xfrm>
              <a:off x="2037322" y="3017068"/>
              <a:ext cx="4992598" cy="3021897"/>
            </a:xfrm>
            <a:prstGeom prst="rect">
              <a:avLst/>
            </a:prstGeom>
            <a:noFill/>
          </p:spPr>
        </p:pic>
        <p:pic>
          <p:nvPicPr>
            <p:cNvPr id="5" name="Picture 2" descr="C:\Users\ang\Desktop\RNN.jpg"/>
            <p:cNvPicPr>
              <a:picLocks noChangeAspect="1" noChangeArrowheads="1"/>
            </p:cNvPicPr>
            <p:nvPr/>
          </p:nvPicPr>
          <p:blipFill>
            <a:blip r:embed="rId3" cstate="print"/>
            <a:srcRect t="60932"/>
            <a:stretch>
              <a:fillRect/>
            </a:stretch>
          </p:blipFill>
          <p:spPr bwMode="auto">
            <a:xfrm>
              <a:off x="2037270" y="897935"/>
              <a:ext cx="4992598" cy="1996094"/>
            </a:xfrm>
            <a:prstGeom prst="rect">
              <a:avLst/>
            </a:prstGeom>
            <a:noFill/>
          </p:spPr>
        </p:pic>
      </p:grpSp>
      <p:pic>
        <p:nvPicPr>
          <p:cNvPr id="7" name="Picture 2" descr="C:\Users\ang\Desktop\RNN.jpg"/>
          <p:cNvPicPr>
            <a:picLocks noChangeAspect="1" noChangeArrowheads="1"/>
          </p:cNvPicPr>
          <p:nvPr/>
        </p:nvPicPr>
        <p:blipFill>
          <a:blip r:embed="rId3" cstate="print"/>
          <a:srcRect l="76710" t="7479" r="1281" b="66683"/>
          <a:stretch>
            <a:fillRect/>
          </a:stretch>
        </p:blipFill>
        <p:spPr bwMode="auto">
          <a:xfrm>
            <a:off x="270640" y="3467405"/>
            <a:ext cx="2290160" cy="2534730"/>
          </a:xfrm>
          <a:prstGeom prst="rect">
            <a:avLst/>
          </a:prstGeom>
          <a:noFill/>
        </p:spPr>
      </p:pic>
      <p:sp>
        <p:nvSpPr>
          <p:cNvPr id="8" name="TextBox 7"/>
          <p:cNvSpPr txBox="1"/>
          <p:nvPr/>
        </p:nvSpPr>
        <p:spPr>
          <a:xfrm>
            <a:off x="270640" y="1239915"/>
            <a:ext cx="2381110" cy="1323439"/>
          </a:xfrm>
          <a:prstGeom prst="rect">
            <a:avLst/>
          </a:prstGeom>
          <a:noFill/>
        </p:spPr>
        <p:txBody>
          <a:bodyPr wrap="square" rtlCol="0">
            <a:spAutoFit/>
          </a:bodyPr>
          <a:lstStyle/>
          <a:p>
            <a:pPr algn="l">
              <a:spcBef>
                <a:spcPts val="0"/>
              </a:spcBef>
            </a:pPr>
            <a:r>
              <a:rPr lang="en-US" sz="2000" dirty="0" smtClean="0">
                <a:solidFill>
                  <a:schemeClr val="bg1"/>
                </a:solidFill>
                <a:latin typeface="+mn-lt"/>
              </a:rPr>
              <a:t>A small crowd quietly enters the historic church.</a:t>
            </a:r>
          </a:p>
          <a:p>
            <a:pPr algn="l">
              <a:spcBef>
                <a:spcPts val="0"/>
              </a:spcBef>
            </a:pPr>
            <a:endParaRPr lang="en-US" sz="2000" dirty="0" smtClean="0">
              <a:solidFill>
                <a:schemeClr val="bg1"/>
              </a:solidFill>
              <a:latin typeface="+mn-lt"/>
            </a:endParaRPr>
          </a:p>
        </p:txBody>
      </p:sp>
      <p:sp>
        <p:nvSpPr>
          <p:cNvPr id="9" name="TextBox 8"/>
          <p:cNvSpPr txBox="1"/>
          <p:nvPr/>
        </p:nvSpPr>
        <p:spPr>
          <a:xfrm>
            <a:off x="577880" y="6488668"/>
            <a:ext cx="7988240" cy="369332"/>
          </a:xfrm>
          <a:prstGeom prst="rect">
            <a:avLst/>
          </a:prstGeom>
          <a:noFill/>
        </p:spPr>
        <p:txBody>
          <a:bodyPr wrap="square" rtlCol="0">
            <a:spAutoFit/>
          </a:bodyPr>
          <a:lstStyle/>
          <a:p>
            <a:pPr algn="l">
              <a:spcBef>
                <a:spcPts val="0"/>
              </a:spcBef>
            </a:pPr>
            <a:r>
              <a:rPr lang="en-US" dirty="0" smtClean="0">
                <a:solidFill>
                  <a:schemeClr val="bg1"/>
                </a:solidFill>
                <a:latin typeface="+mn-lt"/>
              </a:rPr>
              <a:t>Each node in the hierarchy has a “feature vector” representation.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Nearest neighbor examples for image patches</a:t>
            </a:r>
            <a:endParaRPr lang="en-US" dirty="0"/>
          </a:p>
        </p:txBody>
      </p:sp>
      <p:pic>
        <p:nvPicPr>
          <p:cNvPr id="2591746" name="Picture 2" descr="C:\Users\ang\Desktop\nn.jpg"/>
          <p:cNvPicPr>
            <a:picLocks noChangeAspect="1" noChangeArrowheads="1"/>
          </p:cNvPicPr>
          <p:nvPr/>
        </p:nvPicPr>
        <p:blipFill>
          <a:blip r:embed="rId3" cstate="print"/>
          <a:srcRect/>
          <a:stretch>
            <a:fillRect/>
          </a:stretch>
        </p:blipFill>
        <p:spPr bwMode="auto">
          <a:xfrm>
            <a:off x="2267700" y="1549261"/>
            <a:ext cx="4301360" cy="4447719"/>
          </a:xfrm>
          <a:prstGeom prst="rect">
            <a:avLst/>
          </a:prstGeom>
          <a:noFill/>
        </p:spPr>
      </p:pic>
      <p:sp>
        <p:nvSpPr>
          <p:cNvPr id="5" name="Content Placeholder 4"/>
          <p:cNvSpPr>
            <a:spLocks noGrp="1"/>
          </p:cNvSpPr>
          <p:nvPr>
            <p:ph idx="1"/>
          </p:nvPr>
        </p:nvSpPr>
        <p:spPr>
          <a:xfrm>
            <a:off x="0" y="702245"/>
            <a:ext cx="9870086" cy="1527050"/>
          </a:xfrm>
        </p:spPr>
        <p:txBody>
          <a:bodyPr>
            <a:noAutofit/>
          </a:bodyPr>
          <a:lstStyle/>
          <a:p>
            <a:pPr>
              <a:spcBef>
                <a:spcPts val="0"/>
              </a:spcBef>
            </a:pPr>
            <a:r>
              <a:rPr lang="en-US" sz="1600" b="0" dirty="0" smtClean="0"/>
              <a:t>Each node (e.g., set of merged superpixels) in the hierarchy has a feature vector. </a:t>
            </a:r>
          </a:p>
          <a:p>
            <a:pPr>
              <a:spcBef>
                <a:spcPts val="0"/>
              </a:spcBef>
            </a:pPr>
            <a:r>
              <a:rPr lang="en-US" sz="1600" b="0" dirty="0" smtClean="0"/>
              <a:t>Select a node (“center patch”) and list nearest neighbor nodes.  </a:t>
            </a:r>
          </a:p>
          <a:p>
            <a:pPr>
              <a:spcBef>
                <a:spcPts val="0"/>
              </a:spcBef>
            </a:pPr>
            <a:r>
              <a:rPr lang="en-US" sz="1600" b="0" dirty="0" smtClean="0"/>
              <a:t>I.e., what image patches/superpixels get mapped to similar features? </a:t>
            </a:r>
          </a:p>
        </p:txBody>
      </p:sp>
      <p:sp>
        <p:nvSpPr>
          <p:cNvPr id="9" name="Left Brace 8"/>
          <p:cNvSpPr/>
          <p:nvPr/>
        </p:nvSpPr>
        <p:spPr bwMode="auto">
          <a:xfrm rot="16200000">
            <a:off x="4473245" y="4295856"/>
            <a:ext cx="274320" cy="3763690"/>
          </a:xfrm>
          <a:prstGeom prst="leftBrace">
            <a:avLst/>
          </a:prstGeom>
          <a:noFill/>
          <a:ln w="28575"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0" name="Group 9"/>
          <p:cNvGrpSpPr/>
          <p:nvPr/>
        </p:nvGrpSpPr>
        <p:grpSpPr>
          <a:xfrm rot="5400000" flipH="1">
            <a:off x="2012582" y="6054257"/>
            <a:ext cx="460860" cy="510235"/>
            <a:chOff x="616285" y="5116235"/>
            <a:chExt cx="499265" cy="1097280"/>
          </a:xfrm>
        </p:grpSpPr>
        <p:cxnSp>
          <p:nvCxnSpPr>
            <p:cNvPr id="11" name="Straight Arrow Connector 10"/>
            <p:cNvCxnSpPr/>
            <p:nvPr/>
          </p:nvCxnSpPr>
          <p:spPr bwMode="auto">
            <a:xfrm>
              <a:off x="616285" y="5118820"/>
              <a:ext cx="499265" cy="1588"/>
            </a:xfrm>
            <a:prstGeom prst="straightConnector1">
              <a:avLst/>
            </a:prstGeom>
            <a:no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rot="16200000" flipH="1">
              <a:off x="87000" y="5664875"/>
              <a:ext cx="1097280" cy="0"/>
            </a:xfrm>
            <a:prstGeom prst="straightConnector1">
              <a:avLst/>
            </a:prstGeom>
            <a:noFill/>
            <a:ln w="28575" cap="flat" cmpd="sng" algn="ctr">
              <a:solidFill>
                <a:srgbClr val="FF0000"/>
              </a:solidFill>
              <a:prstDash val="solid"/>
              <a:round/>
              <a:headEnd type="none" w="med" len="med"/>
              <a:tailEnd type="none" w="med" len="med"/>
            </a:ln>
            <a:effectLst/>
          </p:spPr>
        </p:cxnSp>
      </p:grpSp>
      <p:sp>
        <p:nvSpPr>
          <p:cNvPr id="13" name="TextBox 12"/>
          <p:cNvSpPr txBox="1"/>
          <p:nvPr/>
        </p:nvSpPr>
        <p:spPr>
          <a:xfrm>
            <a:off x="326545" y="6324093"/>
            <a:ext cx="1710725" cy="369332"/>
          </a:xfrm>
          <a:prstGeom prst="rect">
            <a:avLst/>
          </a:prstGeom>
          <a:noFill/>
        </p:spPr>
        <p:txBody>
          <a:bodyPr wrap="none" rtlCol="0">
            <a:spAutoFit/>
          </a:bodyPr>
          <a:lstStyle/>
          <a:p>
            <a:pPr algn="l">
              <a:spcBef>
                <a:spcPts val="0"/>
              </a:spcBef>
            </a:pPr>
            <a:r>
              <a:rPr lang="en-US" dirty="0" smtClean="0">
                <a:solidFill>
                  <a:schemeClr val="bg1"/>
                </a:solidFill>
                <a:latin typeface="+mn-lt"/>
              </a:rPr>
              <a:t>Selected patch</a:t>
            </a:r>
          </a:p>
        </p:txBody>
      </p:sp>
      <p:sp>
        <p:nvSpPr>
          <p:cNvPr id="14" name="TextBox 13"/>
          <p:cNvSpPr txBox="1"/>
          <p:nvPr/>
        </p:nvSpPr>
        <p:spPr>
          <a:xfrm>
            <a:off x="3727090" y="6347780"/>
            <a:ext cx="2108269" cy="369332"/>
          </a:xfrm>
          <a:prstGeom prst="rect">
            <a:avLst/>
          </a:prstGeom>
          <a:noFill/>
        </p:spPr>
        <p:txBody>
          <a:bodyPr wrap="none" rtlCol="0">
            <a:spAutoFit/>
          </a:bodyPr>
          <a:lstStyle/>
          <a:p>
            <a:pPr algn="l">
              <a:spcBef>
                <a:spcPts val="0"/>
              </a:spcBef>
            </a:pPr>
            <a:r>
              <a:rPr lang="en-US" dirty="0" smtClean="0">
                <a:solidFill>
                  <a:schemeClr val="bg1"/>
                </a:solidFill>
                <a:latin typeface="+mn-lt"/>
              </a:rPr>
              <a:t>Nearest Neighbors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5" y="241385"/>
            <a:ext cx="7772400" cy="304800"/>
          </a:xfrm>
        </p:spPr>
        <p:txBody>
          <a:bodyPr/>
          <a:lstStyle/>
          <a:p>
            <a:r>
              <a:rPr lang="en-US" dirty="0" smtClean="0"/>
              <a:t>Multi-class segmentation (Stanford background dataset)</a:t>
            </a:r>
            <a:endParaRPr lang="en-US" dirty="0"/>
          </a:p>
        </p:txBody>
      </p:sp>
      <p:sp>
        <p:nvSpPr>
          <p:cNvPr id="6" name="Rectangle 5"/>
          <p:cNvSpPr/>
          <p:nvPr/>
        </p:nvSpPr>
        <p:spPr>
          <a:xfrm>
            <a:off x="9295815" y="3928265"/>
            <a:ext cx="4572000" cy="1569660"/>
          </a:xfrm>
          <a:prstGeom prst="rect">
            <a:avLst/>
          </a:prstGeom>
        </p:spPr>
        <p:txBody>
          <a:bodyPr wrap="square">
            <a:spAutoFit/>
          </a:bodyPr>
          <a:lstStyle/>
          <a:p>
            <a:pPr algn="r">
              <a:spcBef>
                <a:spcPts val="0"/>
              </a:spcBef>
            </a:pPr>
            <a:r>
              <a:rPr lang="en-US" sz="1600" dirty="0" smtClean="0">
                <a:solidFill>
                  <a:srgbClr val="FFFFFF"/>
                </a:solidFill>
              </a:rPr>
              <a:t> Clarkson and Moreno (1999): 77.6%</a:t>
            </a:r>
          </a:p>
          <a:p>
            <a:pPr algn="r">
              <a:spcBef>
                <a:spcPts val="0"/>
              </a:spcBef>
            </a:pPr>
            <a:r>
              <a:rPr lang="en-US" sz="1600" dirty="0" err="1" smtClean="0">
                <a:solidFill>
                  <a:srgbClr val="FFFFFF"/>
                </a:solidFill>
              </a:rPr>
              <a:t>Gunawardana</a:t>
            </a:r>
            <a:r>
              <a:rPr lang="en-US" sz="1600" dirty="0" smtClean="0">
                <a:solidFill>
                  <a:srgbClr val="FFFFFF"/>
                </a:solidFill>
              </a:rPr>
              <a:t> et al. (2005): 78.3%</a:t>
            </a:r>
          </a:p>
          <a:p>
            <a:pPr algn="r">
              <a:spcBef>
                <a:spcPts val="0"/>
              </a:spcBef>
            </a:pPr>
            <a:r>
              <a:rPr lang="en-US" sz="1600" dirty="0" smtClean="0">
                <a:solidFill>
                  <a:srgbClr val="FFFFFF"/>
                </a:solidFill>
              </a:rPr>
              <a:t>Sung et al. (2007): 78.5%</a:t>
            </a:r>
          </a:p>
          <a:p>
            <a:pPr algn="r">
              <a:spcBef>
                <a:spcPts val="0"/>
              </a:spcBef>
            </a:pPr>
            <a:r>
              <a:rPr lang="en-US" sz="1600" dirty="0" err="1" smtClean="0">
                <a:solidFill>
                  <a:srgbClr val="FFFFFF"/>
                </a:solidFill>
              </a:rPr>
              <a:t>Petrov</a:t>
            </a:r>
            <a:r>
              <a:rPr lang="en-US" sz="1600" dirty="0" smtClean="0">
                <a:solidFill>
                  <a:srgbClr val="FFFFFF"/>
                </a:solidFill>
              </a:rPr>
              <a:t> et al. (2007): 78.6%</a:t>
            </a:r>
          </a:p>
          <a:p>
            <a:pPr algn="r">
              <a:spcBef>
                <a:spcPts val="0"/>
              </a:spcBef>
            </a:pPr>
            <a:r>
              <a:rPr lang="en-US" sz="1600" dirty="0" err="1" smtClean="0">
                <a:solidFill>
                  <a:srgbClr val="FFFFFF"/>
                </a:solidFill>
              </a:rPr>
              <a:t>Sha</a:t>
            </a:r>
            <a:r>
              <a:rPr lang="en-US" sz="1600" dirty="0" smtClean="0">
                <a:solidFill>
                  <a:srgbClr val="FFFFFF"/>
                </a:solidFill>
              </a:rPr>
              <a:t> and Saul (2006): 78.9%</a:t>
            </a:r>
          </a:p>
          <a:p>
            <a:pPr algn="r">
              <a:spcBef>
                <a:spcPts val="0"/>
              </a:spcBef>
            </a:pPr>
            <a:r>
              <a:rPr lang="en-US" sz="1600" dirty="0" smtClean="0">
                <a:solidFill>
                  <a:srgbClr val="FFFFFF"/>
                </a:solidFill>
              </a:rPr>
              <a:t>Yu et al. (2009): 79.2%</a:t>
            </a:r>
          </a:p>
        </p:txBody>
      </p:sp>
      <p:cxnSp>
        <p:nvCxnSpPr>
          <p:cNvPr id="11" name="Straight Arrow Connector 10"/>
          <p:cNvCxnSpPr/>
          <p:nvPr/>
        </p:nvCxnSpPr>
        <p:spPr bwMode="auto">
          <a:xfrm rot="10800000">
            <a:off x="8412500" y="5885331"/>
            <a:ext cx="460860" cy="1588"/>
          </a:xfrm>
          <a:prstGeom prst="straightConnector1">
            <a:avLst/>
          </a:prstGeom>
          <a:noFill/>
          <a:ln w="28575" cap="flat" cmpd="sng" algn="ctr">
            <a:solidFill>
              <a:srgbClr val="FF0000"/>
            </a:solidFill>
            <a:prstDash val="solid"/>
            <a:round/>
            <a:headEnd type="none" w="med" len="med"/>
            <a:tailEnd type="arrow"/>
          </a:ln>
          <a:effectLst/>
        </p:spPr>
      </p:cxnSp>
      <p:pic>
        <p:nvPicPr>
          <p:cNvPr id="12" name="Picture 2" descr="C:\Users\ang\Desktop\segmentation.jpg"/>
          <p:cNvPicPr>
            <a:picLocks noChangeAspect="1" noChangeArrowheads="1"/>
          </p:cNvPicPr>
          <p:nvPr/>
        </p:nvPicPr>
        <p:blipFill>
          <a:blip r:embed="rId3" cstate="print"/>
          <a:srcRect t="94284"/>
          <a:stretch>
            <a:fillRect/>
          </a:stretch>
        </p:blipFill>
        <p:spPr bwMode="auto">
          <a:xfrm>
            <a:off x="1922055" y="2392065"/>
            <a:ext cx="5248276" cy="395826"/>
          </a:xfrm>
          <a:prstGeom prst="rect">
            <a:avLst/>
          </a:prstGeom>
          <a:noFill/>
        </p:spPr>
      </p:pic>
      <p:grpSp>
        <p:nvGrpSpPr>
          <p:cNvPr id="15" name="Group 14"/>
          <p:cNvGrpSpPr/>
          <p:nvPr/>
        </p:nvGrpSpPr>
        <p:grpSpPr>
          <a:xfrm>
            <a:off x="232235" y="817460"/>
            <a:ext cx="8771111" cy="1459390"/>
            <a:chOff x="616285" y="731520"/>
            <a:chExt cx="8243482" cy="1371600"/>
          </a:xfrm>
        </p:grpSpPr>
        <p:pic>
          <p:nvPicPr>
            <p:cNvPr id="2592770" name="Picture 2" descr="C:\Users\ang\Desktop\vrnn.pdf - Adobe Acrobat Pro.jpg"/>
            <p:cNvPicPr>
              <a:picLocks noChangeAspect="1" noChangeArrowheads="1"/>
            </p:cNvPicPr>
            <p:nvPr/>
          </p:nvPicPr>
          <p:blipFill>
            <a:blip r:embed="rId4" cstate="print"/>
            <a:srcRect/>
            <a:stretch>
              <a:fillRect/>
            </a:stretch>
          </p:blipFill>
          <p:spPr bwMode="auto">
            <a:xfrm>
              <a:off x="616285" y="731520"/>
              <a:ext cx="1945062" cy="1371600"/>
            </a:xfrm>
            <a:prstGeom prst="rect">
              <a:avLst/>
            </a:prstGeom>
            <a:noFill/>
          </p:spPr>
        </p:pic>
        <p:pic>
          <p:nvPicPr>
            <p:cNvPr id="2592772" name="Picture 4" descr="C:\Users\ang\Desktop\vrnn.pdf - Adobe Acrobat Pro.jpg"/>
            <p:cNvPicPr>
              <a:picLocks noChangeAspect="1" noChangeArrowheads="1"/>
            </p:cNvPicPr>
            <p:nvPr/>
          </p:nvPicPr>
          <p:blipFill>
            <a:blip r:embed="rId5" cstate="print"/>
            <a:srcRect/>
            <a:stretch>
              <a:fillRect/>
            </a:stretch>
          </p:blipFill>
          <p:spPr bwMode="auto">
            <a:xfrm>
              <a:off x="2728560" y="731520"/>
              <a:ext cx="1945062" cy="1371600"/>
            </a:xfrm>
            <a:prstGeom prst="rect">
              <a:avLst/>
            </a:prstGeom>
            <a:noFill/>
          </p:spPr>
        </p:pic>
        <p:pic>
          <p:nvPicPr>
            <p:cNvPr id="2592773" name="Picture 5" descr="C:\Users\ang\Desktop\vrnn.pdf - Adobe Acrobat Pro.jpg"/>
            <p:cNvPicPr>
              <a:picLocks noChangeAspect="1" noChangeArrowheads="1"/>
            </p:cNvPicPr>
            <p:nvPr/>
          </p:nvPicPr>
          <p:blipFill>
            <a:blip r:embed="rId6" cstate="print"/>
            <a:srcRect/>
            <a:stretch>
              <a:fillRect/>
            </a:stretch>
          </p:blipFill>
          <p:spPr bwMode="auto">
            <a:xfrm>
              <a:off x="4823128" y="731520"/>
              <a:ext cx="1945062" cy="1371600"/>
            </a:xfrm>
            <a:prstGeom prst="rect">
              <a:avLst/>
            </a:prstGeom>
            <a:noFill/>
          </p:spPr>
        </p:pic>
        <p:pic>
          <p:nvPicPr>
            <p:cNvPr id="2592774" name="Picture 6" descr="C:\Users\ang\Desktop\vrnn.pdf - Adobe Acrobat Pro.jpg"/>
            <p:cNvPicPr>
              <a:picLocks noChangeAspect="1" noChangeArrowheads="1"/>
            </p:cNvPicPr>
            <p:nvPr/>
          </p:nvPicPr>
          <p:blipFill>
            <a:blip r:embed="rId7" cstate="print"/>
            <a:srcRect/>
            <a:stretch>
              <a:fillRect/>
            </a:stretch>
          </p:blipFill>
          <p:spPr bwMode="auto">
            <a:xfrm>
              <a:off x="6914705" y="731520"/>
              <a:ext cx="1945062" cy="1371600"/>
            </a:xfrm>
            <a:prstGeom prst="rect">
              <a:avLst/>
            </a:prstGeom>
            <a:noFill/>
          </p:spPr>
        </p:pic>
      </p:grpSp>
      <p:graphicFrame>
        <p:nvGraphicFramePr>
          <p:cNvPr id="17" name="Content Placeholder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 val="1982408334"/>
              </p:ext>
            </p:extLst>
          </p:nvPr>
        </p:nvGraphicFramePr>
        <p:xfrm>
          <a:off x="577880" y="3121760"/>
          <a:ext cx="7757810" cy="2966720"/>
        </p:xfrm>
        <a:graphic>
          <a:graphicData uri="http://schemas.openxmlformats.org/drawingml/2006/table">
            <a:tbl>
              <a:tblPr firstRow="1" bandRow="1"/>
              <a:tblGrid>
                <a:gridCol w="6183205"/>
                <a:gridCol w="1574605"/>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Pixel CRF</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mtClean="0"/>
                        <a:t>74.3</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Classifier</a:t>
                      </a:r>
                      <a:r>
                        <a:rPr lang="en-US" baseline="0" dirty="0" smtClean="0"/>
                        <a:t> on </a:t>
                      </a:r>
                      <a:r>
                        <a:rPr lang="en-US" baseline="0" dirty="0" err="1" smtClean="0"/>
                        <a:t>superpixel</a:t>
                      </a:r>
                      <a:r>
                        <a:rPr lang="en-US" baseline="0" dirty="0" smtClean="0"/>
                        <a:t> features</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75.9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Region-based energy</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Local </a:t>
                      </a:r>
                      <a:r>
                        <a:rPr lang="en-US" dirty="0" err="1" smtClean="0"/>
                        <a:t>labelling</a:t>
                      </a:r>
                      <a:r>
                        <a:rPr lang="en-US" dirty="0" smtClean="0"/>
                        <a:t> (</a:t>
                      </a:r>
                      <a:r>
                        <a:rPr lang="en-US" dirty="0" err="1" smtClean="0"/>
                        <a:t>Tighe</a:t>
                      </a:r>
                      <a:r>
                        <a:rPr lang="en-US" dirty="0" smtClean="0"/>
                        <a:t> &amp; </a:t>
                      </a:r>
                      <a:r>
                        <a:rPr lang="en-US" dirty="0" err="1" smtClean="0"/>
                        <a:t>Lazebnik</a:t>
                      </a:r>
                      <a:r>
                        <a:rPr lang="en-US"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err="1" smtClean="0"/>
                        <a:t>Superpixel</a:t>
                      </a:r>
                      <a:r>
                        <a:rPr lang="en-US" dirty="0" smtClean="0"/>
                        <a:t> MRF (</a:t>
                      </a:r>
                      <a:r>
                        <a:rPr lang="en-US" dirty="0" err="1" smtClean="0"/>
                        <a:t>Tighe</a:t>
                      </a:r>
                      <a:r>
                        <a:rPr lang="en-US" dirty="0" smtClean="0"/>
                        <a:t> &amp; </a:t>
                      </a:r>
                      <a:r>
                        <a:rPr lang="en-US" dirty="0" err="1" smtClean="0"/>
                        <a:t>Lazebnik</a:t>
                      </a:r>
                      <a:r>
                        <a:rPr lang="en-US" dirty="0" smtClean="0"/>
                        <a:t>,</a:t>
                      </a:r>
                      <a:r>
                        <a:rPr lang="en-US" baseline="0"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77.5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mtClean="0"/>
                        <a:t>Simultaneous MRF </a:t>
                      </a:r>
                      <a:r>
                        <a:rPr lang="en-US" dirty="0" smtClean="0"/>
                        <a:t>(</a:t>
                      </a:r>
                      <a:r>
                        <a:rPr lang="en-US" dirty="0" err="1" smtClean="0"/>
                        <a:t>Tighe</a:t>
                      </a:r>
                      <a:r>
                        <a:rPr lang="en-US" dirty="0" smtClean="0"/>
                        <a:t> &amp; </a:t>
                      </a:r>
                      <a:r>
                        <a:rPr lang="en-US" dirty="0" err="1" smtClean="0"/>
                        <a:t>Lazebnik</a:t>
                      </a:r>
                      <a:r>
                        <a:rPr lang="en-US"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mtClean="0"/>
                        <a:t>77.5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Feature learning (our</a:t>
                      </a:r>
                      <a:r>
                        <a:rPr lang="en-US" b="1" baseline="0" dirty="0" smtClean="0"/>
                        <a:t> method) </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b="1" dirty="0" smtClean="0"/>
                        <a:t>78.1</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575"/>
            <a:ext cx="8229600" cy="422455"/>
          </a:xfrm>
        </p:spPr>
        <p:txBody>
          <a:bodyPr>
            <a:normAutofit fontScale="90000"/>
          </a:bodyPr>
          <a:lstStyle/>
          <a:p>
            <a:r>
              <a:rPr lang="en-US" dirty="0" smtClean="0"/>
              <a:t>Multi-class Segmentation MSRC dataset: 21 Classes</a:t>
            </a:r>
            <a:endParaRPr lang="en-US" dirty="0"/>
          </a:p>
        </p:txBody>
      </p:sp>
      <p:cxnSp>
        <p:nvCxnSpPr>
          <p:cNvPr id="11" name="Straight Arrow Connector 10"/>
          <p:cNvCxnSpPr/>
          <p:nvPr/>
        </p:nvCxnSpPr>
        <p:spPr bwMode="auto">
          <a:xfrm rot="10800000">
            <a:off x="8220475" y="5886920"/>
            <a:ext cx="460860" cy="1588"/>
          </a:xfrm>
          <a:prstGeom prst="straightConnector1">
            <a:avLst/>
          </a:prstGeom>
          <a:noFill/>
          <a:ln w="63500" cap="flat" cmpd="sng" algn="ctr">
            <a:solidFill>
              <a:srgbClr val="FF0000"/>
            </a:solidFill>
            <a:prstDash val="solid"/>
            <a:round/>
            <a:headEnd type="none" w="med" len="med"/>
            <a:tailEnd type="arrow" w="med" len="sm"/>
          </a:ln>
          <a:effectLst/>
        </p:spPr>
      </p:cxnSp>
      <p:pic>
        <p:nvPicPr>
          <p:cNvPr id="313346" name="Picture 2" descr="D:\_studium\09-stanford\projects\deepVision\data\msrc\images\8_13_s.jpg"/>
          <p:cNvPicPr>
            <a:picLocks noChangeAspect="1" noChangeArrowheads="1"/>
          </p:cNvPicPr>
          <p:nvPr/>
        </p:nvPicPr>
        <p:blipFill>
          <a:blip r:embed="rId3" cstate="print"/>
          <a:srcRect/>
          <a:stretch>
            <a:fillRect/>
          </a:stretch>
        </p:blipFill>
        <p:spPr bwMode="auto">
          <a:xfrm>
            <a:off x="654690" y="740650"/>
            <a:ext cx="1788627" cy="1190555"/>
          </a:xfrm>
          <a:prstGeom prst="rect">
            <a:avLst/>
          </a:prstGeom>
          <a:noFill/>
        </p:spPr>
      </p:pic>
      <p:pic>
        <p:nvPicPr>
          <p:cNvPr id="313347" name="Picture 3" descr="D:\_studium\09-stanford\projects\deepVision\data\msrc\images\9_12_s.jpg"/>
          <p:cNvPicPr>
            <a:picLocks noChangeAspect="1" noChangeArrowheads="1"/>
          </p:cNvPicPr>
          <p:nvPr/>
        </p:nvPicPr>
        <p:blipFill>
          <a:blip r:embed="rId4" cstate="print"/>
          <a:srcRect/>
          <a:stretch>
            <a:fillRect/>
          </a:stretch>
        </p:blipFill>
        <p:spPr bwMode="auto">
          <a:xfrm>
            <a:off x="654690" y="2046420"/>
            <a:ext cx="1788627" cy="1190555"/>
          </a:xfrm>
          <a:prstGeom prst="rect">
            <a:avLst/>
          </a:prstGeom>
          <a:noFill/>
        </p:spPr>
      </p:pic>
      <p:pic>
        <p:nvPicPr>
          <p:cNvPr id="313348" name="Picture 4" descr="D:\_studium\09-stanford\projects\deepVision\data\msrc\images\6_29_s.jpg"/>
          <p:cNvPicPr>
            <a:picLocks noChangeAspect="1" noChangeArrowheads="1"/>
          </p:cNvPicPr>
          <p:nvPr/>
        </p:nvPicPr>
        <p:blipFill>
          <a:blip r:embed="rId5" cstate="print"/>
          <a:srcRect/>
          <a:stretch>
            <a:fillRect/>
          </a:stretch>
        </p:blipFill>
        <p:spPr bwMode="auto">
          <a:xfrm>
            <a:off x="6261820" y="740650"/>
            <a:ext cx="1788627" cy="1190555"/>
          </a:xfrm>
          <a:prstGeom prst="rect">
            <a:avLst/>
          </a:prstGeom>
          <a:noFill/>
        </p:spPr>
      </p:pic>
      <p:pic>
        <p:nvPicPr>
          <p:cNvPr id="313349" name="Picture 5" descr="D:\_studium\09-stanford\projects\deepVision\data\msrc\images\10_3_s.jpg"/>
          <p:cNvPicPr>
            <a:picLocks noChangeAspect="1" noChangeArrowheads="1"/>
          </p:cNvPicPr>
          <p:nvPr/>
        </p:nvPicPr>
        <p:blipFill>
          <a:blip r:embed="rId6" cstate="print"/>
          <a:srcRect/>
          <a:stretch>
            <a:fillRect/>
          </a:stretch>
        </p:blipFill>
        <p:spPr bwMode="auto">
          <a:xfrm>
            <a:off x="4418380" y="740650"/>
            <a:ext cx="1788627" cy="1190555"/>
          </a:xfrm>
          <a:prstGeom prst="rect">
            <a:avLst/>
          </a:prstGeom>
          <a:noFill/>
        </p:spPr>
      </p:pic>
      <p:pic>
        <p:nvPicPr>
          <p:cNvPr id="313350" name="Picture 6" descr="D:\_studium\09-stanford\projects\deepVision\data\msrc\images\11_27_s.jpg"/>
          <p:cNvPicPr>
            <a:picLocks noChangeAspect="1" noChangeArrowheads="1"/>
          </p:cNvPicPr>
          <p:nvPr/>
        </p:nvPicPr>
        <p:blipFill>
          <a:blip r:embed="rId7" cstate="print"/>
          <a:srcRect/>
          <a:stretch>
            <a:fillRect/>
          </a:stretch>
        </p:blipFill>
        <p:spPr bwMode="auto">
          <a:xfrm>
            <a:off x="2574940" y="740650"/>
            <a:ext cx="1788625" cy="1190554"/>
          </a:xfrm>
          <a:prstGeom prst="rect">
            <a:avLst/>
          </a:prstGeom>
          <a:noFill/>
        </p:spPr>
      </p:pic>
      <p:pic>
        <p:nvPicPr>
          <p:cNvPr id="313351" name="Picture 7" descr="D:\_studium\09-stanford\projects\deepVision\data\msrc\images\13_15_s.jpg"/>
          <p:cNvPicPr>
            <a:picLocks noChangeAspect="1" noChangeArrowheads="1"/>
          </p:cNvPicPr>
          <p:nvPr/>
        </p:nvPicPr>
        <p:blipFill>
          <a:blip r:embed="rId8" cstate="print"/>
          <a:srcRect/>
          <a:stretch>
            <a:fillRect/>
          </a:stretch>
        </p:blipFill>
        <p:spPr bwMode="auto">
          <a:xfrm>
            <a:off x="6300225" y="2046420"/>
            <a:ext cx="1766630" cy="1175913"/>
          </a:xfrm>
          <a:prstGeom prst="rect">
            <a:avLst/>
          </a:prstGeom>
          <a:noFill/>
        </p:spPr>
      </p:pic>
      <p:pic>
        <p:nvPicPr>
          <p:cNvPr id="313352" name="Picture 8" descr="D:\_studium\09-stanford\projects\deepVision\data\msrc\images\15_19_s.jpg"/>
          <p:cNvPicPr>
            <a:picLocks noChangeAspect="1" noChangeArrowheads="1"/>
          </p:cNvPicPr>
          <p:nvPr/>
        </p:nvPicPr>
        <p:blipFill>
          <a:blip r:embed="rId9" cstate="print"/>
          <a:srcRect/>
          <a:stretch>
            <a:fillRect/>
          </a:stretch>
        </p:blipFill>
        <p:spPr bwMode="auto">
          <a:xfrm>
            <a:off x="4456785" y="2046420"/>
            <a:ext cx="1766629" cy="1180953"/>
          </a:xfrm>
          <a:prstGeom prst="rect">
            <a:avLst/>
          </a:prstGeom>
          <a:noFill/>
        </p:spPr>
      </p:pic>
      <p:pic>
        <p:nvPicPr>
          <p:cNvPr id="313353" name="Picture 9" descr="D:\_studium\09-stanford\projects\deepVision\data\msrc\images\7_25_s.jpg"/>
          <p:cNvPicPr>
            <a:picLocks noChangeAspect="1" noChangeArrowheads="1"/>
          </p:cNvPicPr>
          <p:nvPr/>
        </p:nvPicPr>
        <p:blipFill>
          <a:blip r:embed="rId10" cstate="print"/>
          <a:srcRect/>
          <a:stretch>
            <a:fillRect/>
          </a:stretch>
        </p:blipFill>
        <p:spPr bwMode="auto">
          <a:xfrm>
            <a:off x="2613345" y="2046420"/>
            <a:ext cx="1788628" cy="1190555"/>
          </a:xfrm>
          <a:prstGeom prst="rect">
            <a:avLst/>
          </a:prstGeom>
          <a:noFill/>
        </p:spPr>
      </p:pic>
      <p:graphicFrame>
        <p:nvGraphicFramePr>
          <p:cNvPr id="14" name="Content Placeholder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 val="1982408334"/>
              </p:ext>
            </p:extLst>
          </p:nvPr>
        </p:nvGraphicFramePr>
        <p:xfrm>
          <a:off x="577880" y="3623475"/>
          <a:ext cx="7527380" cy="2494280"/>
        </p:xfrm>
        <a:graphic>
          <a:graphicData uri="http://schemas.openxmlformats.org/drawingml/2006/table">
            <a:tbl>
              <a:tblPr firstRow="1" bandRow="1"/>
              <a:tblGrid>
                <a:gridCol w="5999545"/>
                <a:gridCol w="1527835"/>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Methods</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err="1" smtClean="0"/>
                        <a:t>TextonBoost</a:t>
                      </a:r>
                      <a:r>
                        <a:rPr lang="en-US" dirty="0" smtClean="0"/>
                        <a:t> (</a:t>
                      </a:r>
                      <a:r>
                        <a:rPr lang="en-US" sz="1800" kern="1200" baseline="0" dirty="0" err="1" smtClean="0">
                          <a:solidFill>
                            <a:schemeClr val="dk1"/>
                          </a:solidFill>
                          <a:latin typeface="+mn-lt"/>
                          <a:ea typeface="+mn-ea"/>
                          <a:cs typeface="+mn-cs"/>
                        </a:rPr>
                        <a:t>Shotton</a:t>
                      </a:r>
                      <a:r>
                        <a:rPr lang="en-US" sz="1800" kern="1200" baseline="0" dirty="0" smtClean="0">
                          <a:solidFill>
                            <a:schemeClr val="dk1"/>
                          </a:solidFill>
                          <a:latin typeface="+mn-lt"/>
                          <a:ea typeface="+mn-ea"/>
                          <a:cs typeface="+mn-cs"/>
                        </a:rPr>
                        <a:t> et al., ECCV 2006)</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72.2</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kern="1200" baseline="0" dirty="0" smtClean="0">
                          <a:solidFill>
                            <a:schemeClr val="dk1"/>
                          </a:solidFill>
                          <a:latin typeface="+mn-lt"/>
                          <a:ea typeface="+mn-ea"/>
                          <a:cs typeface="+mn-cs"/>
                        </a:rPr>
                        <a:t>Framework over mean-shift patches (</a:t>
                      </a:r>
                      <a:r>
                        <a:rPr lang="en-US" dirty="0" smtClean="0"/>
                        <a:t>Yang et al.,</a:t>
                      </a:r>
                      <a:r>
                        <a:rPr lang="en-US" baseline="0" dirty="0" smtClean="0"/>
                        <a:t> CVPR 2007)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75.1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Pixel CRF</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75.3</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Region-based energy</a:t>
                      </a:r>
                      <a:r>
                        <a:rPr lang="en-US" baseline="0" dirty="0" smtClean="0"/>
                        <a:t> (Gould et al., </a:t>
                      </a:r>
                      <a:r>
                        <a:rPr lang="en-US" sz="1800" kern="1200" baseline="0" dirty="0" smtClean="0"/>
                        <a:t>IJCV </a:t>
                      </a:r>
                      <a:r>
                        <a:rPr lang="en-US" baseline="0" dirty="0" smtClean="0"/>
                        <a:t>2008)</a:t>
                      </a:r>
                      <a:endParaRPr lang="en-US" b="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Feature learning</a:t>
                      </a:r>
                      <a:r>
                        <a:rPr lang="en-US" b="1" baseline="0" dirty="0" smtClean="0"/>
                        <a:t> (out method) </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b="1" dirty="0" smtClean="0"/>
                        <a:t>76.7</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Weaknesses &amp; Criticisms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30"/>
  <p:tag name="DEFAULTHEIGHT" val="446"/>
  <p:tag name="DEFAULTDISPLAYSOURCE" val="\documentclass{article}\pagestyle{empty}&#10;\begin{document}&#10;&#10;\end{document}&#10;"/>
  <p:tag name="EMBEDFONTS" val="0"/>
  <p:tag name="PREVIOUS_ACTIVE_SLIDE" val="1284"/>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heme/theme1.xml><?xml version="1.0" encoding="utf-8"?>
<a:theme xmlns:a="http://schemas.openxmlformats.org/drawingml/2006/main" name="4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w="12700" cap="flat" cmpd="sng" algn="ctr">
          <a:noFill/>
          <a:prstDash val="solid"/>
          <a:round/>
          <a:headEnd type="none" w="med" len="med"/>
          <a:tailEnd type="none" w="med" len="med"/>
        </a:ln>
        <a:effectLst/>
      </a:spPr>
      <a:bodyPr vert="horz" wrap="none" lIns="90487" tIns="44450" rIns="90487" bIns="44450" numCol="1" rtlCol="0" anchor="t" anchorCtr="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bg1"/>
            </a:solidFill>
            <a:effectLst/>
            <a:latin typeface="Helvetica" pitchFamily="34" charset="0"/>
          </a:defRPr>
        </a:defPPr>
      </a:lstStyle>
    </a:spDef>
    <a:lnDef>
      <a:spPr bwMode="auto">
        <a:noFill/>
        <a:ln w="38100" cap="flat" cmpd="sng" algn="ctr">
          <a:solidFill>
            <a:srgbClr val="FF0000"/>
          </a:solidFill>
          <a:prstDash val="solid"/>
          <a:round/>
          <a:headEnd type="none" w="med" len="med"/>
          <a:tailEnd type="triangle" w="med" len="med"/>
        </a:ln>
        <a:effectLst/>
      </a:spPr>
      <a:bodyPr/>
      <a:lstStyle/>
    </a:lnDef>
    <a:txDef>
      <a:spPr>
        <a:noFill/>
      </a:spPr>
      <a:bodyPr wrap="none" rtlCol="0">
        <a:spAutoFit/>
      </a:bodyPr>
      <a:lstStyle>
        <a:defPPr algn="l">
          <a:spcBef>
            <a:spcPts val="0"/>
          </a:spcBef>
          <a:defRPr dirty="0" smtClean="0">
            <a:solidFill>
              <a:schemeClr val="bg1"/>
            </a:solidFill>
          </a:defRPr>
        </a:defPPr>
      </a:lstStyle>
    </a:tx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spDef>
    <a:lnDef>
      <a:spPr bwMode="auto">
        <a:noFill/>
        <a:ln w="28575" cap="flat" cmpd="sng" algn="ctr">
          <a:solidFill>
            <a:srgbClr val="FFFFFF"/>
          </a:solidFill>
          <a:prstDash val="solid"/>
          <a:round/>
          <a:headEnd type="none" w="med" len="med"/>
          <a:tailEnd type="arrow"/>
        </a:ln>
        <a:effectLst/>
      </a:spPr>
      <a:bodyPr/>
      <a:lstStyle/>
    </a:lnDef>
    <a:txDef>
      <a:spPr>
        <a:noFill/>
      </a:spPr>
      <a:bodyPr wrap="none" rtlCol="0">
        <a:spAutoFit/>
      </a:bodyPr>
      <a:lstStyle>
        <a:defPPr algn="l">
          <a:spcBef>
            <a:spcPts val="0"/>
          </a:spcBef>
          <a:defRPr dirty="0" smtClean="0">
            <a:solidFill>
              <a:schemeClr val="bg1"/>
            </a:solidFill>
            <a:latin typeface="Times"/>
          </a:defRPr>
        </a:defPPr>
      </a:lstStyle>
    </a:tx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13102</TotalTime>
  <Words>4958</Words>
  <Application>Microsoft Office PowerPoint</Application>
  <PresentationFormat>On-screen Show (4:3)</PresentationFormat>
  <Paragraphs>1327</Paragraphs>
  <Slides>102</Slides>
  <Notes>90</Notes>
  <HiddenSlides>35</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102</vt:i4>
      </vt:variant>
    </vt:vector>
  </HeadingPairs>
  <TitlesOfParts>
    <vt:vector size="108" baseType="lpstr">
      <vt:lpstr>4_untitled 1</vt:lpstr>
      <vt:lpstr>1_untitled 1</vt:lpstr>
      <vt:lpstr>6_untitled 1</vt:lpstr>
      <vt:lpstr>1_Office Theme</vt:lpstr>
      <vt:lpstr>Acrobat Document</vt:lpstr>
      <vt:lpstr>Microsoft Equation 3.0</vt:lpstr>
      <vt:lpstr>Slide 1</vt:lpstr>
      <vt:lpstr>Slide 2</vt:lpstr>
      <vt:lpstr>Slide 3</vt:lpstr>
      <vt:lpstr>Machine learning and feature representations</vt:lpstr>
      <vt:lpstr>Machine learning and feature representations</vt:lpstr>
      <vt:lpstr>Machine learning and feature representations</vt:lpstr>
      <vt:lpstr>Object classification</vt:lpstr>
      <vt:lpstr>Feature representations</vt:lpstr>
      <vt:lpstr>Feature representations</vt:lpstr>
      <vt:lpstr>Feature representations</vt:lpstr>
      <vt:lpstr>How is computer perception done?</vt:lpstr>
      <vt:lpstr>Feature representations</vt:lpstr>
      <vt:lpstr>Computer vision features</vt:lpstr>
      <vt:lpstr>Audio features</vt:lpstr>
      <vt:lpstr>NLP features</vt:lpstr>
      <vt:lpstr>Feature representations</vt:lpstr>
      <vt:lpstr>Sensor representation in the brain</vt:lpstr>
      <vt:lpstr>Other sensory remapping examples</vt:lpstr>
      <vt:lpstr>On two approaches to computer perception</vt:lpstr>
      <vt:lpstr>Learning input representations</vt:lpstr>
      <vt:lpstr>Learning input representations</vt:lpstr>
      <vt:lpstr>Feature learning problem</vt:lpstr>
      <vt:lpstr>Supervised Learning: Recognizing motorcycles</vt:lpstr>
      <vt:lpstr>Self-taught learning (Feature learning problem)</vt:lpstr>
      <vt:lpstr>First stage of visual processing: V1</vt:lpstr>
      <vt:lpstr>Learning sensor representations</vt:lpstr>
      <vt:lpstr>Feature Learning via Sparse Coding</vt:lpstr>
      <vt:lpstr>Sparse coding illustration</vt:lpstr>
      <vt:lpstr>More examples</vt:lpstr>
      <vt:lpstr>Sparse coding applied to audio</vt:lpstr>
      <vt:lpstr>Sparse coding applied to audio</vt:lpstr>
      <vt:lpstr>Sparse coding applied to touch data</vt:lpstr>
      <vt:lpstr>Learning feature hierarchies</vt:lpstr>
      <vt:lpstr>Learning feature hierarchies</vt:lpstr>
      <vt:lpstr>Sparse DBN: Training on face images</vt:lpstr>
      <vt:lpstr>Sparse DBN</vt:lpstr>
      <vt:lpstr>Training on multiple objects</vt:lpstr>
      <vt:lpstr>Training on multiple objects</vt:lpstr>
      <vt:lpstr>Hierarchical probabilistic inference</vt:lpstr>
      <vt:lpstr>Machine learning applications</vt:lpstr>
      <vt:lpstr>Traditional machine learning</vt:lpstr>
      <vt:lpstr>Unsupervised feature learning (Self-taught learning)</vt:lpstr>
      <vt:lpstr>Unsupervised feature learning (Self taught learning)</vt:lpstr>
      <vt:lpstr>Unsupervised feature learning (Self-taught learning)</vt:lpstr>
      <vt:lpstr>Activity recognition (Hollywood 2 benchmark)</vt:lpstr>
      <vt:lpstr>Self-taught learning: Example applications</vt:lpstr>
      <vt:lpstr>CDBN for audio</vt:lpstr>
      <vt:lpstr>Sparse coding on audio</vt:lpstr>
      <vt:lpstr>Probabilistic max pooling</vt:lpstr>
      <vt:lpstr>Dictionary of bases fi learned for speech</vt:lpstr>
      <vt:lpstr>Many bases seem to be detecting phonemes</vt:lpstr>
      <vt:lpstr>Comparison of bases to gender (“ae” phoneme)</vt:lpstr>
      <vt:lpstr>Sparse DBN for audio</vt:lpstr>
      <vt:lpstr>Sparse DBN for audio</vt:lpstr>
      <vt:lpstr>Sparse DBN for audio</vt:lpstr>
      <vt:lpstr>Convolutional DBN for audio</vt:lpstr>
      <vt:lpstr>Sparse DBN for audio</vt:lpstr>
      <vt:lpstr>Application to speech recognition tasks</vt:lpstr>
      <vt:lpstr>Phoneme Classification (TIMIT benchmark)</vt:lpstr>
      <vt:lpstr>Audio problems</vt:lpstr>
      <vt:lpstr>Speaker Identification</vt:lpstr>
      <vt:lpstr>Technical challenge: Scaling up</vt:lpstr>
      <vt:lpstr>Scaling and classification accuracy (CIFAR-10)</vt:lpstr>
      <vt:lpstr>Approaches to scaling up</vt:lpstr>
      <vt:lpstr>Scaling up using GPU hardware</vt:lpstr>
      <vt:lpstr>Tiled Convolutional Networks</vt:lpstr>
      <vt:lpstr>Fully Connected Network (Topographical ICA)</vt:lpstr>
      <vt:lpstr>Fully Connected Network (Topographical ICA)</vt:lpstr>
      <vt:lpstr>Local Receptive Fields</vt:lpstr>
      <vt:lpstr>Convolution Neural Networks (Weight Tying)</vt:lpstr>
      <vt:lpstr>Tiled Networks (Partial Weight Tying)</vt:lpstr>
      <vt:lpstr>Tiled Networks (Partial Weight Tying)</vt:lpstr>
      <vt:lpstr>Tiled Networks (Partial Weight Tying)</vt:lpstr>
      <vt:lpstr>Tiled Networks (Partial Weight Tying)</vt:lpstr>
      <vt:lpstr>State-of-the-art Unsupervised   feature learning</vt:lpstr>
      <vt:lpstr>Slide 76</vt:lpstr>
      <vt:lpstr>Kai Yu’s PASCAL VOC (Object recognition) result (2009)  </vt:lpstr>
      <vt:lpstr>Learning Recursive Representations</vt:lpstr>
      <vt:lpstr>Feature representations of words</vt:lpstr>
      <vt:lpstr>“Generic” hierarchy on text doesn’t make sense</vt:lpstr>
      <vt:lpstr>What we want (illustration)</vt:lpstr>
      <vt:lpstr>What we want (illustration)</vt:lpstr>
      <vt:lpstr>What we want (illustration)</vt:lpstr>
      <vt:lpstr>Learning recursive representations</vt:lpstr>
      <vt:lpstr>Learning recursive representations</vt:lpstr>
      <vt:lpstr>Learning recursive representations</vt:lpstr>
      <vt:lpstr>Learning recursive representations</vt:lpstr>
      <vt:lpstr>Parsing a sentence</vt:lpstr>
      <vt:lpstr>Parsing a sentence</vt:lpstr>
      <vt:lpstr>Parsing a sentence</vt:lpstr>
      <vt:lpstr>Parsing a sentence</vt:lpstr>
      <vt:lpstr>Finding Similar Sentences</vt:lpstr>
      <vt:lpstr>Finding Similar Sentences</vt:lpstr>
      <vt:lpstr>Experiments</vt:lpstr>
      <vt:lpstr>Parsing sentences and parsing images</vt:lpstr>
      <vt:lpstr>Nearest neighbor examples for image patches</vt:lpstr>
      <vt:lpstr>Multi-class segmentation (Stanford background dataset)</vt:lpstr>
      <vt:lpstr>Multi-class Segmentation MSRC dataset: 21 Classes</vt:lpstr>
      <vt:lpstr>Weaknesses &amp; Criticisms</vt:lpstr>
      <vt:lpstr>Weaknesses &amp; Criticisms</vt:lpstr>
      <vt:lpstr>Conclusion</vt:lpstr>
      <vt:lpstr>Unsupervised feature learning 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Windows User</cp:lastModifiedBy>
  <cp:revision>418</cp:revision>
  <dcterms:created xsi:type="dcterms:W3CDTF">2006-04-24T00:02:39Z</dcterms:created>
  <dcterms:modified xsi:type="dcterms:W3CDTF">2011-07-06T15:52:59Z</dcterms:modified>
</cp:coreProperties>
</file>