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6.xml" ContentType="application/vnd.openxmlformats-officedocument.presentationml.tags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88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35.xml" ContentType="application/vnd.openxmlformats-officedocument.presentationml.tags+xml"/>
  <Override PartName="/ppt/slides/slide177.xml" ContentType="application/vnd.openxmlformats-officedocument.presentationml.slide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tags/tag13.xml" ContentType="application/vnd.openxmlformats-officedocument.presentationml.tags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126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37.xml" ContentType="application/vnd.openxmlformats-officedocument.presentationml.tags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tags/tag26.xml" ContentType="application/vnd.openxmlformats-officedocument.presentationml.tags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128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tags/tag28.xml" ContentType="application/vnd.openxmlformats-officedocument.presentationml.tags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tags/tag31.xml" ContentType="application/vnd.openxmlformats-officedocument.presentationml.tags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tags/tag20.xml" ContentType="application/vnd.openxmlformats-officedocument.presentationml.tags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36.xml" ContentType="application/vnd.openxmlformats-officedocument.presentationml.tags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charts/chart1.xml" ContentType="application/vnd.openxmlformats-officedocument.drawingml.chart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notesSlides/notesSlide149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tags/tag22.xml" ContentType="application/vnd.openxmlformats-officedocument.presentationml.tags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tags/tag11.xml" ContentType="application/vnd.openxmlformats-officedocument.presentationml.tags+xml"/>
  <Override PartName="/ppt/notesSlides/notesSlide116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42" r:id="rId4"/>
  </p:sldMasterIdLst>
  <p:notesMasterIdLst>
    <p:notesMasterId r:id="rId207"/>
  </p:notesMasterIdLst>
  <p:sldIdLst>
    <p:sldId id="738" r:id="rId5"/>
    <p:sldId id="1073" r:id="rId6"/>
    <p:sldId id="1259" r:id="rId7"/>
    <p:sldId id="860" r:id="rId8"/>
    <p:sldId id="1077" r:id="rId9"/>
    <p:sldId id="1159" r:id="rId10"/>
    <p:sldId id="1078" r:id="rId11"/>
    <p:sldId id="1264" r:id="rId12"/>
    <p:sldId id="1265" r:id="rId13"/>
    <p:sldId id="1158" r:id="rId14"/>
    <p:sldId id="862" r:id="rId15"/>
    <p:sldId id="864" r:id="rId16"/>
    <p:sldId id="865" r:id="rId17"/>
    <p:sldId id="1111" r:id="rId18"/>
    <p:sldId id="1110" r:id="rId19"/>
    <p:sldId id="1112" r:id="rId20"/>
    <p:sldId id="1113" r:id="rId21"/>
    <p:sldId id="872" r:id="rId22"/>
    <p:sldId id="869" r:id="rId23"/>
    <p:sldId id="1114" r:id="rId24"/>
    <p:sldId id="1116" r:id="rId25"/>
    <p:sldId id="897" r:id="rId26"/>
    <p:sldId id="1107" r:id="rId27"/>
    <p:sldId id="1237" r:id="rId28"/>
    <p:sldId id="1272" r:id="rId29"/>
    <p:sldId id="1273" r:id="rId30"/>
    <p:sldId id="1115" r:id="rId31"/>
    <p:sldId id="1092" r:id="rId32"/>
    <p:sldId id="1162" r:id="rId33"/>
    <p:sldId id="1163" r:id="rId34"/>
    <p:sldId id="1164" r:id="rId35"/>
    <p:sldId id="1167" r:id="rId36"/>
    <p:sldId id="1165" r:id="rId37"/>
    <p:sldId id="1168" r:id="rId38"/>
    <p:sldId id="975" r:id="rId39"/>
    <p:sldId id="976" r:id="rId40"/>
    <p:sldId id="1140" r:id="rId41"/>
    <p:sldId id="1141" r:id="rId42"/>
    <p:sldId id="1142" r:id="rId43"/>
    <p:sldId id="1143" r:id="rId44"/>
    <p:sldId id="1210" r:id="rId45"/>
    <p:sldId id="1144" r:id="rId46"/>
    <p:sldId id="980" r:id="rId47"/>
    <p:sldId id="982" r:id="rId48"/>
    <p:sldId id="984" r:id="rId49"/>
    <p:sldId id="985" r:id="rId50"/>
    <p:sldId id="996" r:id="rId51"/>
    <p:sldId id="1121" r:id="rId52"/>
    <p:sldId id="986" r:id="rId53"/>
    <p:sldId id="1146" r:id="rId54"/>
    <p:sldId id="1198" r:id="rId55"/>
    <p:sldId id="1148" r:id="rId56"/>
    <p:sldId id="1211" r:id="rId57"/>
    <p:sldId id="1212" r:id="rId58"/>
    <p:sldId id="1213" r:id="rId59"/>
    <p:sldId id="1266" r:id="rId60"/>
    <p:sldId id="1147" r:id="rId61"/>
    <p:sldId id="1149" r:id="rId62"/>
    <p:sldId id="1150" r:id="rId63"/>
    <p:sldId id="1170" r:id="rId64"/>
    <p:sldId id="1154" r:id="rId65"/>
    <p:sldId id="1155" r:id="rId66"/>
    <p:sldId id="1169" r:id="rId67"/>
    <p:sldId id="1156" r:id="rId68"/>
    <p:sldId id="1157" r:id="rId69"/>
    <p:sldId id="987" r:id="rId70"/>
    <p:sldId id="1239" r:id="rId71"/>
    <p:sldId id="1069" r:id="rId72"/>
    <p:sldId id="1134" r:id="rId73"/>
    <p:sldId id="1221" r:id="rId74"/>
    <p:sldId id="1029" r:id="rId75"/>
    <p:sldId id="1095" r:id="rId76"/>
    <p:sldId id="1190" r:id="rId77"/>
    <p:sldId id="1274" r:id="rId78"/>
    <p:sldId id="1191" r:id="rId79"/>
    <p:sldId id="1172" r:id="rId80"/>
    <p:sldId id="1173" r:id="rId81"/>
    <p:sldId id="1194" r:id="rId82"/>
    <p:sldId id="1135" r:id="rId83"/>
    <p:sldId id="1197" r:id="rId84"/>
    <p:sldId id="1176" r:id="rId85"/>
    <p:sldId id="1178" r:id="rId86"/>
    <p:sldId id="1177" r:id="rId87"/>
    <p:sldId id="1223" r:id="rId88"/>
    <p:sldId id="1247" r:id="rId89"/>
    <p:sldId id="1270" r:id="rId90"/>
    <p:sldId id="1250" r:id="rId91"/>
    <p:sldId id="1249" r:id="rId92"/>
    <p:sldId id="1271" r:id="rId93"/>
    <p:sldId id="1248" r:id="rId94"/>
    <p:sldId id="1222" r:id="rId95"/>
    <p:sldId id="1224" r:id="rId96"/>
    <p:sldId id="1195" r:id="rId97"/>
    <p:sldId id="1192" r:id="rId98"/>
    <p:sldId id="1196" r:id="rId99"/>
    <p:sldId id="1226" r:id="rId100"/>
    <p:sldId id="1260" r:id="rId101"/>
    <p:sldId id="1228" r:id="rId102"/>
    <p:sldId id="1181" r:id="rId103"/>
    <p:sldId id="1261" r:id="rId104"/>
    <p:sldId id="1236" r:id="rId105"/>
    <p:sldId id="1234" r:id="rId106"/>
    <p:sldId id="1235" r:id="rId107"/>
    <p:sldId id="1229" r:id="rId108"/>
    <p:sldId id="1241" r:id="rId109"/>
    <p:sldId id="1242" r:id="rId110"/>
    <p:sldId id="1262" r:id="rId111"/>
    <p:sldId id="1243" r:id="rId112"/>
    <p:sldId id="1263" r:id="rId113"/>
    <p:sldId id="1246" r:id="rId114"/>
    <p:sldId id="1182" r:id="rId115"/>
    <p:sldId id="1183" r:id="rId116"/>
    <p:sldId id="1184" r:id="rId117"/>
    <p:sldId id="1185" r:id="rId118"/>
    <p:sldId id="1186" r:id="rId119"/>
    <p:sldId id="1187" r:id="rId120"/>
    <p:sldId id="1188" r:id="rId121"/>
    <p:sldId id="1267" r:id="rId122"/>
    <p:sldId id="1268" r:id="rId123"/>
    <p:sldId id="1269" r:id="rId124"/>
    <p:sldId id="1189" r:id="rId125"/>
    <p:sldId id="1104" r:id="rId126"/>
    <p:sldId id="1102" r:id="rId127"/>
    <p:sldId id="1098" r:id="rId128"/>
    <p:sldId id="1100" r:id="rId129"/>
    <p:sldId id="1101" r:id="rId130"/>
    <p:sldId id="1099" r:id="rId131"/>
    <p:sldId id="1258" r:id="rId132"/>
    <p:sldId id="1132" r:id="rId133"/>
    <p:sldId id="1133" r:id="rId134"/>
    <p:sldId id="1131" r:id="rId135"/>
    <p:sldId id="1275" r:id="rId136"/>
    <p:sldId id="968" r:id="rId137"/>
    <p:sldId id="1056" r:id="rId138"/>
    <p:sldId id="1054" r:id="rId139"/>
    <p:sldId id="973" r:id="rId140"/>
    <p:sldId id="1070" r:id="rId141"/>
    <p:sldId id="1062" r:id="rId142"/>
    <p:sldId id="1063" r:id="rId143"/>
    <p:sldId id="1064" r:id="rId144"/>
    <p:sldId id="1065" r:id="rId145"/>
    <p:sldId id="1066" r:id="rId146"/>
    <p:sldId id="1071" r:id="rId147"/>
    <p:sldId id="570" r:id="rId148"/>
    <p:sldId id="832" r:id="rId149"/>
    <p:sldId id="773" r:id="rId150"/>
    <p:sldId id="572" r:id="rId151"/>
    <p:sldId id="573" r:id="rId152"/>
    <p:sldId id="581" r:id="rId153"/>
    <p:sldId id="766" r:id="rId154"/>
    <p:sldId id="775" r:id="rId155"/>
    <p:sldId id="622" r:id="rId156"/>
    <p:sldId id="623" r:id="rId157"/>
    <p:sldId id="624" r:id="rId158"/>
    <p:sldId id="588" r:id="rId159"/>
    <p:sldId id="626" r:id="rId160"/>
    <p:sldId id="627" r:id="rId161"/>
    <p:sldId id="628" r:id="rId162"/>
    <p:sldId id="629" r:id="rId163"/>
    <p:sldId id="595" r:id="rId164"/>
    <p:sldId id="590" r:id="rId165"/>
    <p:sldId id="415" r:id="rId166"/>
    <p:sldId id="592" r:id="rId167"/>
    <p:sldId id="523" r:id="rId168"/>
    <p:sldId id="416" r:id="rId169"/>
    <p:sldId id="767" r:id="rId170"/>
    <p:sldId id="649" r:id="rId171"/>
    <p:sldId id="645" r:id="rId172"/>
    <p:sldId id="650" r:id="rId173"/>
    <p:sldId id="774" r:id="rId174"/>
    <p:sldId id="647" r:id="rId175"/>
    <p:sldId id="651" r:id="rId176"/>
    <p:sldId id="652" r:id="rId177"/>
    <p:sldId id="638" r:id="rId178"/>
    <p:sldId id="754" r:id="rId179"/>
    <p:sldId id="785" r:id="rId180"/>
    <p:sldId id="1199" r:id="rId181"/>
    <p:sldId id="1200" r:id="rId182"/>
    <p:sldId id="1201" r:id="rId183"/>
    <p:sldId id="1202" r:id="rId184"/>
    <p:sldId id="1203" r:id="rId185"/>
    <p:sldId id="1204" r:id="rId186"/>
    <p:sldId id="1205" r:id="rId187"/>
    <p:sldId id="1206" r:id="rId188"/>
    <p:sldId id="1207" r:id="rId189"/>
    <p:sldId id="1208" r:id="rId190"/>
    <p:sldId id="1209" r:id="rId191"/>
    <p:sldId id="1214" r:id="rId192"/>
    <p:sldId id="1215" r:id="rId193"/>
    <p:sldId id="1216" r:id="rId194"/>
    <p:sldId id="1217" r:id="rId195"/>
    <p:sldId id="1218" r:id="rId196"/>
    <p:sldId id="1219" r:id="rId197"/>
    <p:sldId id="1220" r:id="rId198"/>
    <p:sldId id="1238" r:id="rId199"/>
    <p:sldId id="1251" r:id="rId200"/>
    <p:sldId id="1252" r:id="rId201"/>
    <p:sldId id="1253" r:id="rId202"/>
    <p:sldId id="1254" r:id="rId203"/>
    <p:sldId id="1255" r:id="rId204"/>
    <p:sldId id="1256" r:id="rId205"/>
    <p:sldId id="1257" r:id="rId206"/>
  </p:sldIdLst>
  <p:sldSz cx="9144000" cy="6858000" type="screen4x3"/>
  <p:notesSz cx="6858000" cy="9144000"/>
  <p:custDataLst>
    <p:tags r:id="rId208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85"/>
    <a:srgbClr val="FCC0C0"/>
    <a:srgbClr val="000000"/>
    <a:srgbClr val="0000FF"/>
    <a:srgbClr val="FF00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3" autoAdjust="0"/>
    <p:restoredTop sz="93333" autoAdjust="0"/>
  </p:normalViewPr>
  <p:slideViewPr>
    <p:cSldViewPr>
      <p:cViewPr>
        <p:scale>
          <a:sx n="100" d="100"/>
          <a:sy n="100" d="100"/>
        </p:scale>
        <p:origin x="-1542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5076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11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slide" Target="slides/slide193.xml"/><Relationship Id="rId206" Type="http://schemas.openxmlformats.org/officeDocument/2006/relationships/slide" Target="slides/slide202.xml"/><Relationship Id="rId201" Type="http://schemas.openxmlformats.org/officeDocument/2006/relationships/slide" Target="slides/slide197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12" Type="http://schemas.openxmlformats.org/officeDocument/2006/relationships/tableStyles" Target="tableStyles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tags" Target="tags/tag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presProps" Target="presProps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viewProps" Target="viewProps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     Hammer</a:t>
            </a:r>
            <a:r>
              <a:rPr lang="en-US" baseline="0" dirty="0" smtClean="0"/>
              <a:t> Detection</a:t>
            </a:r>
            <a:endParaRPr lang="en-US" dirty="0"/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AUC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Sheet1!$A$2:$A$22</c:f>
              <c:numCache>
                <c:formatCode>General</c:formatCode>
                <c:ptCount val="21"/>
                <c:pt idx="0">
                  <c:v>1100</c:v>
                </c:pt>
                <c:pt idx="1">
                  <c:v>2200</c:v>
                </c:pt>
                <c:pt idx="2">
                  <c:v>4400</c:v>
                </c:pt>
                <c:pt idx="3">
                  <c:v>8800</c:v>
                </c:pt>
                <c:pt idx="4">
                  <c:v>11000</c:v>
                </c:pt>
                <c:pt idx="5">
                  <c:v>22000</c:v>
                </c:pt>
                <c:pt idx="6">
                  <c:v>44000</c:v>
                </c:pt>
                <c:pt idx="7">
                  <c:v>88000</c:v>
                </c:pt>
                <c:pt idx="8">
                  <c:v>110000</c:v>
                </c:pt>
                <c:pt idx="9">
                  <c:v>220000</c:v>
                </c:pt>
                <c:pt idx="10">
                  <c:v>440000</c:v>
                </c:pt>
                <c:pt idx="11">
                  <c:v>879998</c:v>
                </c:pt>
                <c:pt idx="12">
                  <c:v>1099998</c:v>
                </c:pt>
                <c:pt idx="13">
                  <c:v>2199994</c:v>
                </c:pt>
                <c:pt idx="14">
                  <c:v>4399986</c:v>
                </c:pt>
                <c:pt idx="15">
                  <c:v>8800000</c:v>
                </c:pt>
                <c:pt idx="16">
                  <c:v>11000000</c:v>
                </c:pt>
                <c:pt idx="17">
                  <c:v>22000000</c:v>
                </c:pt>
                <c:pt idx="18">
                  <c:v>44000000</c:v>
                </c:pt>
                <c:pt idx="19">
                  <c:v>88000000</c:v>
                </c:pt>
                <c:pt idx="20">
                  <c:v>100100000</c:v>
                </c:pt>
              </c:numCache>
            </c:numRef>
          </c:xVal>
          <c:yVal>
            <c:numRef>
              <c:f>Sheet1!$B$2:$B$22</c:f>
              <c:numCache>
                <c:formatCode>General</c:formatCode>
                <c:ptCount val="21"/>
                <c:pt idx="0">
                  <c:v>0.5033853304078999</c:v>
                </c:pt>
                <c:pt idx="1">
                  <c:v>0.69846030334204956</c:v>
                </c:pt>
                <c:pt idx="2">
                  <c:v>0.64285630475960009</c:v>
                </c:pt>
                <c:pt idx="3">
                  <c:v>0.87295632746700003</c:v>
                </c:pt>
                <c:pt idx="4">
                  <c:v>0.88229140059800248</c:v>
                </c:pt>
                <c:pt idx="5">
                  <c:v>0.81657183253900412</c:v>
                </c:pt>
                <c:pt idx="6">
                  <c:v>0.84104917073850261</c:v>
                </c:pt>
                <c:pt idx="7">
                  <c:v>0.91031864482499958</c:v>
                </c:pt>
                <c:pt idx="8">
                  <c:v>0.89189053399200002</c:v>
                </c:pt>
                <c:pt idx="9">
                  <c:v>0.86301694260450212</c:v>
                </c:pt>
                <c:pt idx="10">
                  <c:v>0.90784169223900424</c:v>
                </c:pt>
                <c:pt idx="11">
                  <c:v>0.92872281774350285</c:v>
                </c:pt>
                <c:pt idx="12">
                  <c:v>0.93454307551149995</c:v>
                </c:pt>
                <c:pt idx="13">
                  <c:v>0.94642907185000003</c:v>
                </c:pt>
                <c:pt idx="14">
                  <c:v>0.95085216121350002</c:v>
                </c:pt>
                <c:pt idx="15">
                  <c:v>0.95405096568299996</c:v>
                </c:pt>
                <c:pt idx="16">
                  <c:v>0.95545186853200004</c:v>
                </c:pt>
                <c:pt idx="17">
                  <c:v>0.95719648976999949</c:v>
                </c:pt>
                <c:pt idx="18">
                  <c:v>0.95448247536349995</c:v>
                </c:pt>
                <c:pt idx="19">
                  <c:v>0.95705908803150064</c:v>
                </c:pt>
                <c:pt idx="20">
                  <c:v>0.96113172874349995</c:v>
                </c:pt>
              </c:numCache>
            </c:numRef>
          </c:yVal>
        </c:ser>
        <c:axId val="197692032"/>
        <c:axId val="197706112"/>
      </c:scatterChart>
      <c:valAx>
        <c:axId val="197692032"/>
        <c:scaling>
          <c:logBase val="10"/>
          <c:orientation val="minMax"/>
          <c:max val="100000000"/>
          <c:min val="1000"/>
        </c:scaling>
        <c:axPos val="b"/>
        <c:numFmt formatCode="0E+00" sourceLinked="0"/>
        <c:tickLblPos val="nextTo"/>
        <c:crossAx val="197706112"/>
        <c:crosses val="autoZero"/>
        <c:crossBetween val="midCat"/>
      </c:valAx>
      <c:valAx>
        <c:axId val="197706112"/>
        <c:scaling>
          <c:orientation val="minMax"/>
          <c:max val="1"/>
          <c:min val="0.4"/>
        </c:scaling>
        <c:axPos val="l"/>
        <c:majorGridlines/>
        <c:numFmt formatCode="General" sourceLinked="1"/>
        <c:tickLblPos val="nextTo"/>
        <c:crossAx val="197692032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Dual-core CPU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diamond"/>
            <c:size val="9"/>
            <c:spPr>
              <a:solidFill>
                <a:srgbClr val="00206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0.58982400000000035</c:v>
                </c:pt>
                <c:pt idx="1">
                  <c:v>4.1943039999999945</c:v>
                </c:pt>
                <c:pt idx="2">
                  <c:v>18.431999999999999</c:v>
                </c:pt>
                <c:pt idx="3">
                  <c:v>36.864000000000004</c:v>
                </c:pt>
                <c:pt idx="4">
                  <c:v>45.088768000000002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1.7598436190729767</c:v>
                </c:pt>
                <c:pt idx="1">
                  <c:v>2.5387224529437837</c:v>
                </c:pt>
                <c:pt idx="2">
                  <c:v>3.1689292851413811</c:v>
                </c:pt>
                <c:pt idx="3">
                  <c:v>4.0346981156429544</c:v>
                </c:pt>
                <c:pt idx="4">
                  <c:v>4.1617189596546078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ln w="50800">
              <a:solidFill>
                <a:schemeClr val="accent1"/>
              </a:solidFill>
            </a:ln>
          </c:spPr>
          <c:marker>
            <c:symbol val="square"/>
            <c:size val="9"/>
            <c:spPr>
              <a:solidFill>
                <a:schemeClr val="accent2"/>
              </a:solidFill>
              <a:ln>
                <a:solidFill>
                  <a:srgbClr val="D34817"/>
                </a:solidFill>
              </a:ln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0.58982400000000035</c:v>
                </c:pt>
                <c:pt idx="1">
                  <c:v>4.1943039999999945</c:v>
                </c:pt>
                <c:pt idx="2">
                  <c:v>18.431999999999999</c:v>
                </c:pt>
                <c:pt idx="3">
                  <c:v>36.864000000000004</c:v>
                </c:pt>
                <c:pt idx="4">
                  <c:v>45.088768000000002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0.65007453501141577</c:v>
                </c:pt>
                <c:pt idx="1">
                  <c:v>1.3283050533491918</c:v>
                </c:pt>
                <c:pt idx="2">
                  <c:v>1.9122919313914621</c:v>
                </c:pt>
                <c:pt idx="3">
                  <c:v>2.2021056642391477</c:v>
                </c:pt>
                <c:pt idx="4">
                  <c:v>2.3005280217188377</c:v>
                </c:pt>
              </c:numCache>
            </c:numRef>
          </c:yVal>
        </c:ser>
        <c:axId val="198689536"/>
        <c:axId val="198691456"/>
      </c:scatterChart>
      <c:valAx>
        <c:axId val="198689536"/>
        <c:scaling>
          <c:orientation val="minMax"/>
        </c:scaling>
        <c:axPos val="b"/>
        <c:numFmt formatCode="General" sourceLinked="1"/>
        <c:majorTickMark val="none"/>
        <c:tickLblPos val="none"/>
        <c:crossAx val="198691456"/>
        <c:crosses val="autoZero"/>
        <c:crossBetween val="midCat"/>
      </c:valAx>
      <c:valAx>
        <c:axId val="198691456"/>
        <c:scaling>
          <c:orientation val="minMax"/>
        </c:scaling>
        <c:axPos val="l"/>
        <c:numFmt formatCode="General" sourceLinked="1"/>
        <c:majorTickMark val="none"/>
        <c:tickLblPos val="none"/>
        <c:crossAx val="198689536"/>
        <c:crosses val="autoZero"/>
        <c:crossBetween val="midCat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image" Target="../media/image25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image" Target="../media/image255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image" Target="../media/image8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image" Target="../media/image83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image" Target="../media/image8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Relationship Id="rId9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19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image" Target="../media/image25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137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 other types</a:t>
            </a:r>
            <a:r>
              <a:rPr lang="en-US" baseline="0" dirty="0" smtClean="0"/>
              <a:t> of invariance. </a:t>
            </a:r>
          </a:p>
          <a:p>
            <a:r>
              <a:rPr lang="en-US" baseline="0" dirty="0" smtClean="0"/>
              <a:t>Shed light on how different networks do.</a:t>
            </a:r>
          </a:p>
          <a:p>
            <a:r>
              <a:rPr lang="en-US" baseline="0" dirty="0" smtClean="0"/>
              <a:t>Also, why do we want deep networks?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nice scaling properties.  E.g., neuron can’t get</a:t>
            </a:r>
            <a:r>
              <a:rPr lang="en-US" baseline="0" dirty="0" smtClean="0"/>
              <a:t> a higher score just by firing twice as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scale on plot.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Invariance</a:t>
            </a:r>
            <a:r>
              <a:rPr lang="en-US" baseline="0" dirty="0" smtClean="0"/>
              <a:t>s: As we try out new algorithms, I often struggle with how to figure out whether making progress.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8C73C-2883-4D47-A2CC-2C14827ED4A6}" type="slidenum">
              <a:rPr lang="en-US" smtClean="0"/>
              <a:pPr/>
              <a:t>144</a:t>
            </a:fld>
            <a:endParaRPr lang="en-US" smtClean="0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62029-0094-4F72-B604-DB1B5904436B}" type="slidenum">
              <a:rPr lang="en-US" smtClean="0"/>
              <a:pPr/>
              <a:t>145</a:t>
            </a:fld>
            <a:endParaRPr lang="en-US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62029-0094-4F72-B604-DB1B5904436B}" type="slidenum">
              <a:rPr lang="en-US" smtClean="0"/>
              <a:pPr/>
              <a:t>146</a:t>
            </a:fld>
            <a:endParaRPr lang="en-US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66D4D-4DEF-4F7A-9616-FA28A99ADB25}" type="slidenum">
              <a:rPr lang="en-US" smtClean="0"/>
              <a:pPr/>
              <a:t>147</a:t>
            </a:fld>
            <a:endParaRPr lang="en-US" smtClean="0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6A8AD-D607-4D4E-98F1-D5C311FA0528}" type="slidenum">
              <a:rPr lang="en-US" smtClean="0"/>
              <a:pPr/>
              <a:t>148</a:t>
            </a:fld>
            <a:endParaRPr lang="en-US" smtClean="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202 360 3982  nicky goldber, producer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5039C-605D-4CB2-864C-E130FDA7E9BD}" type="slidenum">
              <a:rPr lang="en-US" smtClean="0"/>
              <a:pPr/>
              <a:t>149</a:t>
            </a:fld>
            <a:endParaRPr lang="en-US" smtClean="0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D0ACC-645E-44C5-9A20-D68EFFCF9FAE}" type="slidenum">
              <a:rPr lang="en-US" smtClean="0"/>
              <a:pPr/>
              <a:t>150</a:t>
            </a:fld>
            <a:endParaRPr lang="en-US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6F711-1F43-4ED7-99CE-ACF2A584E3B2}" type="slidenum">
              <a:rPr lang="en-US" smtClean="0"/>
              <a:pPr/>
              <a:t>151</a:t>
            </a:fld>
            <a:endParaRPr lang="en-US" smtClean="0"/>
          </a:p>
        </p:txBody>
      </p:sp>
      <p:sp>
        <p:nvSpPr>
          <p:cNvPr id="2979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9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6F711-1F43-4ED7-99CE-ACF2A584E3B2}" type="slidenum">
              <a:rPr lang="en-US" smtClean="0"/>
              <a:pPr/>
              <a:t>152</a:t>
            </a:fld>
            <a:endParaRPr lang="en-US" smtClean="0"/>
          </a:p>
        </p:txBody>
      </p:sp>
      <p:sp>
        <p:nvSpPr>
          <p:cNvPr id="2979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9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F97CAE-574B-41AA-A19C-D53F7848558C}" type="slidenum">
              <a:rPr lang="en-US" smtClean="0"/>
              <a:pPr/>
              <a:t>153</a:t>
            </a:fld>
            <a:endParaRPr lang="en-US" smtClean="0"/>
          </a:p>
        </p:txBody>
      </p:sp>
      <p:sp>
        <p:nvSpPr>
          <p:cNvPr id="2990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901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FB04E-41DB-4DC0-9507-19888981F4C1}" type="slidenum">
              <a:rPr lang="en-US" smtClean="0"/>
              <a:pPr/>
              <a:t>154</a:t>
            </a:fld>
            <a:endParaRPr lang="en-US" smtClean="0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A3862B-8C9F-4461-8B85-65DB36ED4CA9}" type="slidenum">
              <a:rPr lang="en-US" smtClean="0"/>
              <a:pPr/>
              <a:t>155</a:t>
            </a:fld>
            <a:endParaRPr lang="en-US" smtClean="0"/>
          </a:p>
        </p:txBody>
      </p:sp>
      <p:sp>
        <p:nvSpPr>
          <p:cNvPr id="30105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1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4C503-B445-48E2-9173-E4DED93A6159}" type="slidenum">
              <a:rPr lang="en-US" smtClean="0"/>
              <a:pPr/>
              <a:t>156</a:t>
            </a:fld>
            <a:endParaRPr lang="en-US" smtClean="0"/>
          </a:p>
        </p:txBody>
      </p:sp>
      <p:sp>
        <p:nvSpPr>
          <p:cNvPr id="30208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208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5954F-DAFB-4AA7-AB7C-1EFF07D1E0D2}" type="slidenum">
              <a:rPr lang="en-US" smtClean="0"/>
              <a:pPr/>
              <a:t>157</a:t>
            </a:fld>
            <a:endParaRPr lang="en-US" smtClean="0"/>
          </a:p>
        </p:txBody>
      </p:sp>
      <p:sp>
        <p:nvSpPr>
          <p:cNvPr id="3031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31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EFB1B-2B92-4298-B052-7954927EE611}" type="slidenum">
              <a:rPr lang="en-US" smtClean="0"/>
              <a:pPr/>
              <a:t>158</a:t>
            </a:fld>
            <a:endParaRPr lang="en-US" smtClean="0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AF1383-5755-4F7C-9C56-624F83B289C2}" type="slidenum">
              <a:rPr lang="en-US" smtClean="0"/>
              <a:pPr/>
              <a:t>159</a:t>
            </a:fld>
            <a:endParaRPr lang="en-US" smtClean="0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B0E5A-BE5B-4ED3-9806-AF4220489EB6}" type="slidenum">
              <a:rPr lang="en-US" smtClean="0"/>
              <a:pPr/>
              <a:t>160</a:t>
            </a:fld>
            <a:endParaRPr lang="en-US" smtClean="0"/>
          </a:p>
        </p:txBody>
      </p:sp>
      <p:sp>
        <p:nvSpPr>
          <p:cNvPr id="30617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618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09CD6-0908-4ECE-888B-85D389502AE4}" type="slidenum">
              <a:rPr lang="en-US" smtClean="0"/>
              <a:pPr/>
              <a:t>161</a:t>
            </a:fld>
            <a:endParaRPr lang="en-US" smtClean="0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770A3-B6F7-4267-9640-21165643D039}" type="slidenum">
              <a:rPr lang="en-US" smtClean="0"/>
              <a:pPr/>
              <a:t>162</a:t>
            </a:fld>
            <a:endParaRPr lang="en-US" smtClean="0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CC90A-8F07-411C-BA8B-E9A138568A2E}" type="slidenum">
              <a:rPr lang="en-US" smtClean="0"/>
              <a:pPr/>
              <a:t>163</a:t>
            </a:fld>
            <a:endParaRPr lang="en-US" smtClean="0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D4CE1-2AEA-415E-977A-5582ACF0D967}" type="slidenum">
              <a:rPr lang="en-US" smtClean="0"/>
              <a:pPr/>
              <a:t>164</a:t>
            </a:fld>
            <a:endParaRPr lang="en-US" smtClean="0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Lucida Sans Unicode" pitchFamily="34" charset="0"/>
                <a:cs typeface="Lucida Sans Unicode" pitchFamily="34" charset="0"/>
              </a:rPr>
              <a:t>CS goal: Build stuff, not model brain per se, but build artificial human brain. 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923A0-85D2-4EC1-BB50-BE3CBA9C028D}" type="slidenum">
              <a:rPr lang="en-US" smtClean="0"/>
              <a:pPr/>
              <a:t>165</a:t>
            </a:fld>
            <a:endParaRPr lang="en-US" smtClean="0"/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D0ACC-645E-44C5-9A20-D68EFFCF9FAE}" type="slidenum">
              <a:rPr lang="en-US" smtClean="0"/>
              <a:pPr/>
              <a:t>166</a:t>
            </a:fld>
            <a:endParaRPr lang="en-US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93A72-12FA-41BB-A831-6AA1EDC30659}" type="slidenum">
              <a:rPr lang="en-US" smtClean="0"/>
              <a:pPr/>
              <a:t>168</a:t>
            </a:fld>
            <a:endParaRPr lang="en-US" smtClean="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B0E89-3259-4580-8A95-153E1905EDF6}" type="slidenum">
              <a:rPr lang="en-US" smtClean="0"/>
              <a:pPr/>
              <a:t>171</a:t>
            </a:fld>
            <a:endParaRPr lang="en-US" smtClean="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8E66-9D57-469A-A12F-DF2BFA80DC48}" type="slidenum">
              <a:rPr lang="en-US" smtClean="0"/>
              <a:pPr/>
              <a:t>174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22910-FE42-4039-9D15-4125C26A5E45}" type="slidenum">
              <a:rPr lang="en-US" smtClean="0"/>
              <a:pPr/>
              <a:t>175</a:t>
            </a:fld>
            <a:endParaRPr lang="en-US" smtClean="0"/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42900" indent="-342900" eaLnBrk="1" hangingPunct="1">
              <a:spcBef>
                <a:spcPts val="200"/>
              </a:spcBef>
              <a:buFontTx/>
              <a:buAutoNum type="arabicPeriod"/>
              <a:defRPr/>
            </a:pPr>
            <a:r>
              <a:rPr lang="en-US" dirty="0" smtClean="0"/>
              <a:t>Talk about research agenda of searching through space of </a:t>
            </a:r>
            <a:r>
              <a:rPr lang="en-US" dirty="0" err="1" smtClean="0"/>
              <a:t>algortihms</a:t>
            </a:r>
            <a:r>
              <a:rPr lang="en-US" dirty="0" smtClean="0"/>
              <a:t>.  Need </a:t>
            </a:r>
            <a:r>
              <a:rPr lang="en-US" dirty="0" err="1" smtClean="0"/>
              <a:t>eval</a:t>
            </a:r>
            <a:r>
              <a:rPr lang="en-US" dirty="0" smtClean="0"/>
              <a:t> function. (1) Applications. (2) Comparisons to biology. </a:t>
            </a:r>
          </a:p>
          <a:p>
            <a:pPr marL="342900" indent="-342900" eaLnBrk="1" hangingPunct="1">
              <a:spcBef>
                <a:spcPts val="200"/>
              </a:spcBef>
              <a:buFontTx/>
              <a:buAutoNum type="arabicPeriod"/>
              <a:defRPr/>
            </a:pPr>
            <a:r>
              <a:rPr lang="en-US" dirty="0" smtClean="0"/>
              <a:t>No one knows what function brain is computing.  But can probe on certain inputs.  E.g., of images, edges span only a tiny subspace. Compare along those few dimensions; might give hint of whether we’re on the right track.  Gradient signal.</a:t>
            </a:r>
          </a:p>
          <a:p>
            <a:pPr eaLnBrk="1" hangingPunct="1">
              <a:defRPr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177</a:t>
            </a:fld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060D0-319A-4EE3-BDFC-9EFC9B1813F9}" type="slidenum">
              <a:rPr lang="en-US" smtClean="0">
                <a:solidFill>
                  <a:prstClr val="black"/>
                </a:solidFill>
              </a:rPr>
              <a:pPr/>
              <a:t>180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20000"/>
          </a:bodyPr>
          <a:lstStyle/>
          <a:p>
            <a:pPr lvl="1" eaLnBrk="1" hangingPunct="1"/>
            <a:endParaRPr lang="en-US" baseline="0" dirty="0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060D0-319A-4EE3-BDFC-9EFC9B1813F9}" type="slidenum">
              <a:rPr lang="en-US" smtClean="0">
                <a:solidFill>
                  <a:prstClr val="black"/>
                </a:solidFill>
              </a:rPr>
              <a:pPr/>
              <a:t>181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20000"/>
          </a:bodyPr>
          <a:lstStyle/>
          <a:p>
            <a:pPr lvl="1" eaLnBrk="1" hangingPunct="1"/>
            <a:endParaRPr lang="en-US" baseline="0" dirty="0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183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BF25616-C0F3-4FD5-B2D3-15D6F2C48243}" type="slidenum">
              <a:rPr lang="en-US">
                <a:solidFill>
                  <a:prstClr val="black"/>
                </a:solidFill>
              </a:rPr>
              <a:pPr/>
              <a:t>185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n-US" altLang="ko-KR" smtClean="0">
                <a:ea typeface="굴림" pitchFamily="34" charset="-127"/>
              </a:rPr>
              <a:t>Aglioti et al., 1994; Halligan et al., 1993; Weinstein, 1969; Ramachandran, 1998; Halligan et al., 1993; Sadato et al., 1996; Halligan et al., 1999 </a:t>
            </a:r>
            <a:endParaRPr lang="en-US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Speaker identification (for the case using all frames):</a:t>
            </a:r>
            <a:br>
              <a:rPr lang="en-US" sz="1200" b="0" dirty="0" smtClean="0"/>
            </a:br>
            <a:r>
              <a:rPr lang="en-US" sz="1200" b="0" dirty="0" smtClean="0"/>
              <a:t>I compared to the MFCC+GMM based algorithm, which achieved 99.7%</a:t>
            </a:r>
            <a:br>
              <a:rPr lang="en-US" sz="1200" b="0" dirty="0" smtClean="0"/>
            </a:br>
            <a:r>
              <a:rPr lang="en-US" sz="1200" b="0" dirty="0" smtClean="0"/>
              <a:t>accuracy for 168 way classification using 8 training utterances per</a:t>
            </a:r>
            <a:br>
              <a:rPr lang="en-US" sz="1200" b="0" dirty="0" smtClean="0"/>
            </a:br>
            <a:r>
              <a:rPr lang="en-US" sz="1200" b="0" dirty="0" smtClean="0"/>
              <a:t>speaker. However, although not surprising, this algorithm performed</a:t>
            </a:r>
            <a:br>
              <a:rPr lang="en-US" sz="1200" b="0" dirty="0" smtClean="0"/>
            </a:br>
            <a:r>
              <a:rPr lang="en-US" sz="1200" b="0" dirty="0" smtClean="0"/>
              <a:t>rather poorly when using a very small number of training examples. In</a:t>
            </a:r>
            <a:br>
              <a:rPr lang="en-US" sz="1200" b="0" dirty="0" smtClean="0"/>
            </a:br>
            <a:r>
              <a:rPr lang="en-US" sz="1200" b="0" dirty="0" smtClean="0"/>
              <a:t>contrast, our algorithm achieved a dramatic performance gap in this</a:t>
            </a:r>
            <a:br>
              <a:rPr lang="en-US" sz="1200" b="0" dirty="0" smtClean="0"/>
            </a:br>
            <a:r>
              <a:rPr lang="en-US" sz="1200" b="0" dirty="0" smtClean="0"/>
              <a:t>regime (e.g., 40% </a:t>
            </a:r>
            <a:r>
              <a:rPr lang="en-US" sz="1200" b="0" dirty="0" err="1" smtClean="0"/>
              <a:t>vs</a:t>
            </a:r>
            <a:r>
              <a:rPr lang="en-US" sz="1200" b="0" dirty="0" smtClean="0"/>
              <a:t> 90% for 1 training utterance/speaker). At the</a:t>
            </a:r>
            <a:br>
              <a:rPr lang="en-US" sz="1200" b="0" dirty="0" smtClean="0"/>
            </a:br>
            <a:r>
              <a:rPr lang="en-US" sz="1200" b="0" dirty="0" smtClean="0"/>
              <a:t>same time, by combing the two methods, we got even further improvement</a:t>
            </a:r>
            <a:br>
              <a:rPr lang="en-US" sz="1200" b="0" dirty="0" smtClean="0"/>
            </a:br>
            <a:r>
              <a:rPr lang="en-US" sz="1200" b="0" dirty="0" smtClean="0"/>
              <a:t>consistently for all numbers of training utterances/speaker).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Phone classification:</a:t>
            </a:r>
            <a:br>
              <a:rPr lang="en-US" sz="1200" b="0" dirty="0" smtClean="0"/>
            </a:br>
            <a:r>
              <a:rPr lang="en-US" sz="1200" b="0" dirty="0" smtClean="0"/>
              <a:t>I compared to </a:t>
            </a:r>
            <a:r>
              <a:rPr lang="en-US" sz="1200" b="0" dirty="0" err="1" smtClean="0"/>
              <a:t>Clarkson+Moreno</a:t>
            </a:r>
            <a:r>
              <a:rPr lang="en-US" sz="1200" b="0" dirty="0" smtClean="0"/>
              <a:t> that used MFCC+SVM for the phone</a:t>
            </a:r>
            <a:br>
              <a:rPr lang="en-US" sz="1200" b="0" dirty="0" smtClean="0"/>
            </a:br>
            <a:r>
              <a:rPr lang="en-US" sz="1200" b="0" dirty="0" smtClean="0"/>
              <a:t>classification task. By replicating their results, we got 2% better</a:t>
            </a:r>
            <a:br>
              <a:rPr lang="en-US" sz="1200" b="0" dirty="0" smtClean="0"/>
            </a:br>
            <a:r>
              <a:rPr lang="en-US" sz="1200" b="0" dirty="0" smtClean="0"/>
              <a:t>results (79.6% </a:t>
            </a:r>
            <a:r>
              <a:rPr lang="en-US" sz="1200" b="0" dirty="0" err="1" smtClean="0"/>
              <a:t>vs</a:t>
            </a:r>
            <a:r>
              <a:rPr lang="en-US" sz="1200" b="0" dirty="0" smtClean="0"/>
              <a:t> 77.6%).*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By augmenting the CDBN features, we achieved 80.3% accuracy.</a:t>
            </a:r>
            <a:br>
              <a:rPr lang="en-US" sz="1200" b="0" dirty="0" smtClean="0"/>
            </a:br>
            <a:r>
              <a:rPr lang="en-US" sz="1200" b="0" dirty="0" smtClean="0"/>
              <a:t>Considering the progress in the last decade (where the best method has</a:t>
            </a:r>
            <a:br>
              <a:rPr lang="en-US" sz="1200" b="0" dirty="0" smtClean="0"/>
            </a:br>
            <a:r>
              <a:rPr lang="en-US" sz="1200" b="0" dirty="0" smtClean="0"/>
              <a:t>achieved 79.2%), this improvement of 0.7% is fairly significant.</a:t>
            </a:r>
            <a:br>
              <a:rPr lang="en-US" sz="1200" b="0" dirty="0" smtClean="0"/>
            </a:br>
            <a:r>
              <a:rPr lang="en-US" sz="1200" b="0" dirty="0" smtClean="0"/>
              <a:t>* This suggests some variability in terms of results depending on</a:t>
            </a:r>
            <a:br>
              <a:rPr lang="en-US" sz="1200" b="0" dirty="0" smtClean="0"/>
            </a:br>
            <a:r>
              <a:rPr lang="en-US" sz="1200" b="0" dirty="0" smtClean="0"/>
              <a:t>implementation details (e.g., MFCC feature computation, SVM package,</a:t>
            </a:r>
            <a:br>
              <a:rPr lang="en-US" sz="1200" b="0" dirty="0" smtClean="0"/>
            </a:br>
            <a:r>
              <a:rPr lang="en-US" sz="1200" b="0" dirty="0" smtClean="0"/>
              <a:t>etc). So, our results are within a variability range in the</a:t>
            </a:r>
            <a:br>
              <a:rPr lang="en-US" sz="1200" b="0" dirty="0" smtClean="0"/>
            </a:br>
            <a:r>
              <a:rPr lang="en-US" sz="1200" b="0" dirty="0" smtClean="0"/>
              <a:t>state-of-the-art level.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Gender classification:</a:t>
            </a:r>
            <a:br>
              <a:rPr lang="en-US" sz="1200" b="0" dirty="0" smtClean="0"/>
            </a:br>
            <a:r>
              <a:rPr lang="en-US" sz="1200" b="0" dirty="0" smtClean="0"/>
              <a:t>I could not find a good baseline that is comparable to ours. (In fact,</a:t>
            </a:r>
            <a:br>
              <a:rPr lang="en-US" sz="1200" b="0" dirty="0" smtClean="0"/>
            </a:br>
            <a:r>
              <a:rPr lang="en-US" sz="1200" b="0" dirty="0" smtClean="0"/>
              <a:t>I did find some papers that achieve comparable performance to ours,</a:t>
            </a:r>
            <a:br>
              <a:rPr lang="en-US" sz="1200" b="0" dirty="0" smtClean="0"/>
            </a:br>
            <a:r>
              <a:rPr lang="en-US" sz="1200" b="0" dirty="0" smtClean="0"/>
              <a:t>but using a much larger number of training examples). In fact, the</a:t>
            </a:r>
            <a:br>
              <a:rPr lang="en-US" sz="1200" b="0" dirty="0" smtClean="0"/>
            </a:br>
            <a:r>
              <a:rPr lang="en-US" sz="1200" b="0" dirty="0" smtClean="0"/>
              <a:t>performance gap between CDBN and MFCC/Spectrogram features are quite</a:t>
            </a:r>
            <a:br>
              <a:rPr lang="en-US" sz="1200" b="0" dirty="0" smtClean="0"/>
            </a:br>
            <a:r>
              <a:rPr lang="en-US" sz="1200" b="0" dirty="0" smtClean="0"/>
              <a:t>big across all numbers of training examples. In addition, using second</a:t>
            </a:r>
            <a:br>
              <a:rPr lang="en-US" sz="1200" b="0" dirty="0" smtClean="0"/>
            </a:br>
            <a:r>
              <a:rPr lang="en-US" sz="1200" b="0" dirty="0" smtClean="0"/>
              <a:t>layer CDBN features is clearly beneficial compared to using the first</a:t>
            </a:r>
            <a:br>
              <a:rPr lang="en-US" sz="1200" b="0" dirty="0" smtClean="0"/>
            </a:br>
            <a:r>
              <a:rPr lang="en-US" sz="1200" b="0" dirty="0" smtClean="0"/>
              <a:t>layer CDBN features only. This gives some justification about why deep</a:t>
            </a:r>
            <a:br>
              <a:rPr lang="en-US" sz="1200" b="0" dirty="0" smtClean="0"/>
            </a:br>
            <a:r>
              <a:rPr lang="en-US" sz="1200" b="0" dirty="0" smtClean="0"/>
              <a:t>learning can be helpful in speech recognition.**</a:t>
            </a:r>
            <a:br>
              <a:rPr lang="en-US" sz="1200" b="0" dirty="0" smtClean="0"/>
            </a:br>
            <a:r>
              <a:rPr lang="en-US" sz="1200" b="0" dirty="0" smtClean="0"/>
              <a:t>** This is consistent with our visual analysis, where we measured</a:t>
            </a:r>
            <a:br>
              <a:rPr lang="en-US" sz="1200" b="0" dirty="0" smtClean="0"/>
            </a:br>
            <a:r>
              <a:rPr lang="en-US" sz="1200" b="0" dirty="0" smtClean="0"/>
              <a:t>mutual information between gender and first/second layer CDBN</a:t>
            </a:r>
            <a:br>
              <a:rPr lang="en-US" sz="1200" b="0" dirty="0" smtClean="0"/>
            </a:br>
            <a:r>
              <a:rPr lang="en-US" sz="1200" b="0" dirty="0" smtClean="0"/>
              <a:t>activation. The second layer CDBN turned out to have significantly</a:t>
            </a:r>
            <a:br>
              <a:rPr lang="en-US" sz="1200" b="0" dirty="0" smtClean="0"/>
            </a:br>
            <a:r>
              <a:rPr lang="en-US" sz="1200" b="0" dirty="0" smtClean="0"/>
              <a:t>larger MI than the first-layer.</a:t>
            </a:r>
            <a:br>
              <a:rPr lang="en-US" sz="1200" b="0" dirty="0" smtClean="0"/>
            </a:b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Music classification:</a:t>
            </a:r>
            <a:br>
              <a:rPr lang="en-US" sz="1200" b="0" dirty="0" smtClean="0"/>
            </a:br>
            <a:r>
              <a:rPr lang="en-US" sz="1200" b="0" dirty="0" smtClean="0"/>
              <a:t>We compared to reasonable baseline (I focused in speech tasks in the</a:t>
            </a:r>
            <a:br>
              <a:rPr lang="en-US" sz="1200" b="0" dirty="0" smtClean="0"/>
            </a:br>
            <a:r>
              <a:rPr lang="en-US" sz="1200" b="0" dirty="0" smtClean="0"/>
              <a:t>paper; no reviewers commented about music results), but it is not</a:t>
            </a:r>
            <a:br>
              <a:rPr lang="en-US" sz="1200" b="0" dirty="0" smtClean="0"/>
            </a:br>
            <a:r>
              <a:rPr lang="en-US" sz="1200" b="0" dirty="0" smtClean="0"/>
              <a:t>clear whether we compared against to the state-of-the-art (different</a:t>
            </a:r>
            <a:br>
              <a:rPr lang="en-US" sz="1200" b="0" dirty="0" smtClean="0"/>
            </a:br>
            <a:r>
              <a:rPr lang="en-US" sz="1200" b="0" dirty="0" smtClean="0"/>
              <a:t>experimental setting are used for music classification tasks).</a:t>
            </a:r>
            <a:br>
              <a:rPr lang="en-US" sz="1200" b="0" dirty="0" smtClean="0"/>
            </a:br>
            <a:r>
              <a:rPr lang="en-US" sz="1200" b="0" dirty="0" smtClean="0"/>
              <a:t>However, our CDBN features outperformed MFCC fairly clearly. </a:t>
            </a:r>
            <a:r>
              <a:rPr lang="en-US" sz="1200" b="0" dirty="0" err="1" smtClean="0"/>
              <a:t>Ths</a:t>
            </a:r>
            <a:r>
              <a:rPr lang="en-US" sz="1200" b="0" dirty="0" smtClean="0"/>
              <a:t/>
            </a:r>
            <a:br>
              <a:rPr lang="en-US" sz="1200" b="0" dirty="0" smtClean="0"/>
            </a:br>
            <a:r>
              <a:rPr lang="en-US" sz="1200" b="0" dirty="0" smtClean="0"/>
              <a:t>suggests that our learning algorithms can be applied to a fairly wide</a:t>
            </a:r>
            <a:br>
              <a:rPr lang="en-US" sz="1200" b="0" dirty="0" smtClean="0"/>
            </a:br>
            <a:r>
              <a:rPr lang="en-US" sz="1200" b="0" dirty="0" smtClean="0"/>
              <a:t>range of audio data (speech, music, maybe something new).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186</a:t>
            </a:fld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/>
              <a:t>Convolutional</a:t>
            </a:r>
            <a:r>
              <a:rPr lang="en-US" i="0" baseline="0" dirty="0" smtClean="0"/>
              <a:t> networks can handle many visible units by using weight sharing.</a:t>
            </a:r>
            <a:endParaRPr lang="en-US" i="0" dirty="0" smtClean="0"/>
          </a:p>
          <a:p>
            <a:r>
              <a:rPr lang="en-US" i="0" dirty="0" smtClean="0"/>
              <a:t>www.iro.umontreal.ca/~lisa/seminaires/24-01-2006.ppt (Yoshua Bengio and Pascal </a:t>
            </a:r>
            <a:r>
              <a:rPr lang="en-US" i="0" dirty="0" err="1" smtClean="0"/>
              <a:t>Lamblin</a:t>
            </a:r>
            <a:r>
              <a:rPr lang="en-US" i="0" dirty="0" smtClean="0"/>
              <a:t>)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51823-AC37-4602-958B-945AB0FCC94F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http://www.cbsnews.com/stories/2000/06/29/tech/main210684.shtml: 12.3 </a:t>
            </a:r>
            <a:r>
              <a:rPr lang="en-US" dirty="0" err="1" smtClean="0"/>
              <a:t>Tflops</a:t>
            </a:r>
            <a:r>
              <a:rPr lang="en-US" dirty="0" smtClean="0"/>
              <a:t>, $110 million, used to simulate nuclear weapon testing.  Like</a:t>
            </a:r>
            <a:r>
              <a:rPr lang="en-US" baseline="0" dirty="0" smtClean="0"/>
              <a:t> 13 graphics cards costing $250 each.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40</a:t>
            </a:r>
            <a:r>
              <a:rPr lang="en-US" baseline="0" dirty="0" smtClean="0"/>
              <a:t> people with US$250 graphics card </a:t>
            </a:r>
            <a:r>
              <a:rPr lang="en-US" baseline="0" dirty="0" smtClean="0">
                <a:sym typeface="Wingdings" pitchFamily="2" charset="2"/>
              </a:rPr>
              <a:t></a:t>
            </a:r>
            <a:r>
              <a:rPr lang="en-US" baseline="0" dirty="0" smtClean="0"/>
              <a:t> #18 on top supercomputers list 2 years back.</a:t>
            </a:r>
          </a:p>
          <a:p>
            <a:r>
              <a:rPr lang="en-US" dirty="0" smtClean="0"/>
              <a:t>http://www.top500.org/list/2006/11/100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51823-AC37-4602-958B-945AB0FCC94F}" type="slidenum">
              <a:rPr lang="en-US" smtClean="0"/>
              <a:pPr>
                <a:defRPr/>
              </a:pPr>
              <a:t>196</a:t>
            </a:fld>
            <a:endParaRPr lang="en-US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XXX AI dedicated substantial amount of effort to high-level feature</a:t>
            </a:r>
            <a:r>
              <a:rPr lang="en-US" baseline="0" dirty="0" smtClean="0"/>
              <a:t> representations. </a:t>
            </a:r>
          </a:p>
          <a:p>
            <a:r>
              <a:rPr lang="en-US" baseline="0" dirty="0" smtClean="0"/>
              <a:t>XXX Should now dedicate equal amount to low-level feature representations, because they’re what’s really needed to get our systems to work.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957E2E7-FE02-4369-A959-1FA78EBDD8D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n-US" altLang="ko-KR" smtClean="0">
                <a:ea typeface="굴림" pitchFamily="34" charset="-127"/>
              </a:rPr>
              <a:t>Aglioti et al., 1994; Halligan et al., 1993; Weinstein, 1969; Ramachandran, 1998; Halligan et al., 1993; Sadato et al., 1996; Halligan et al., 1999 </a:t>
            </a: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44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0F9F2B2F-47BA-4E10-A2F1-AB1740BA1B38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45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7CB31-DC09-4399-9960-E2F020179D01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2600D-1916-4B4E-95F2-E59E525A4B4E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3440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406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 bases: Look</a:t>
            </a:r>
            <a:r>
              <a:rPr lang="en-US" baseline="0" dirty="0" smtClean="0"/>
              <a:t> at them and see if make sense/correspond to </a:t>
            </a:r>
            <a:r>
              <a:rPr lang="en-US" baseline="0" dirty="0" err="1" smtClean="0"/>
              <a:t>Gabors</a:t>
            </a:r>
            <a:r>
              <a:rPr lang="en-US" baseline="0" dirty="0" smtClean="0"/>
              <a:t>.  Try to perform similar analysis on audio bases.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We select the bases that have the highest average activation for each phoneme. 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Visual inspection shows bases capture patterns relevant to the phoneme.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Female speech is characterized by clear horizontal banding patterns whereas male speech is characterized by intensity spread across lower frequencies.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Both first and second CRBM layers found these patterns even though they were trained in an unsupervised manner.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Time-invariant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Time-invariant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Basic idea: compute CDBN activations and use them as features for supervised learning algorithms. We used the same CDBN for all three tasks.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LDA not tuned</a:t>
            </a:r>
            <a:r>
              <a:rPr lang="en-US" baseline="0" dirty="0" smtClean="0"/>
              <a:t> tremendously.  Probably other LDA-like algorithms if tuned could beat sparse coding.  But nice sanity-check that this sort of algorithm promising.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train our</a:t>
            </a:r>
            <a:r>
              <a:rPr lang="en-US" baseline="0" dirty="0" smtClean="0"/>
              <a:t> model on 24,000 reviews from the IMBD archive and use cosine similarity to find the words deemed most similar to a given query word (bold)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model (top) captures semantic similarity whereas the representations trained via a neural language model (bottom) capture similar parts of speech or short-range context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TODO the words here are somewhat random. I need to hand select better examples. The new model should do a much better job on these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CAVEAT the LM representations were induced with newspaper articles, not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0C82-D036-4B82-84C8-9A607A02246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06629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laughs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comedies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hilarious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funny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romantic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romance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chemistry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love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smitten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engaged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amazing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brilliant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incredible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greatest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everything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awful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boring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lame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suspense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laughs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comedies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comedic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hilarious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funny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romantic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romance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chemistry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love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smitten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engaged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amazing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brilliant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incredible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greatest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everything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awful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worst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worse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bad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boring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lame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thrilling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suspense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chills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thrillers</a:t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evaluate our method</a:t>
            </a:r>
            <a:r>
              <a:rPr lang="en-US" baseline="0" dirty="0" smtClean="0"/>
              <a:t> using the movie review dataset of Pang and Lee 2004. It has 1k positive and 1k negative reviews, and we report numbers on 10-fold CV as specified in the dataset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model uses 24,000 </a:t>
            </a:r>
            <a:r>
              <a:rPr lang="en-US" baseline="0" dirty="0" err="1" smtClean="0"/>
              <a:t>Imdb</a:t>
            </a:r>
            <a:r>
              <a:rPr lang="en-US" baseline="0" dirty="0" smtClean="0"/>
              <a:t> reviews from Pang and Lee’s raw html files to induce word vectors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use word vectors in classification, we take the mean word vector of all words present in a review. We see that the word vectors of topic models (LSA and LDA) perform poorly, as does the syntactically focused word vectors of the neural language model of </a:t>
            </a:r>
            <a:r>
              <a:rPr lang="en-US" baseline="0" dirty="0" err="1" smtClean="0"/>
              <a:t>Mnih</a:t>
            </a:r>
            <a:r>
              <a:rPr lang="en-US" baseline="0" dirty="0" smtClean="0"/>
              <a:t> and Hinton.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concatenate our word vectors with the </a:t>
            </a:r>
            <a:r>
              <a:rPr lang="en-US" baseline="0" dirty="0" err="1" smtClean="0"/>
              <a:t>BoW</a:t>
            </a:r>
            <a:r>
              <a:rPr lang="en-US" baseline="0" dirty="0" smtClean="0"/>
              <a:t> representation we obtain a classifier competitive with the best reported results in the literature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TODO need more information on the previously published models?</a:t>
            </a:r>
          </a:p>
          <a:p>
            <a:r>
              <a:rPr lang="en-US" baseline="0" dirty="0" smtClean="0"/>
              <a:t>TODO our results should improve with further learning on the new unsupervised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0C82-D036-4B82-84C8-9A607A02246F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305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So... I think finding negation can be very important for lots of </a:t>
            </a:r>
            <a:r>
              <a:rPr lang="en-US" dirty="0" err="1" smtClean="0"/>
              <a:t>nlp</a:t>
            </a:r>
            <a:endParaRPr lang="en-US" dirty="0" smtClean="0"/>
          </a:p>
          <a:p>
            <a:r>
              <a:rPr lang="en-US" dirty="0" smtClean="0"/>
              <a:t>applications such as sentiment detection, rating (this product was no</a:t>
            </a:r>
          </a:p>
          <a:p>
            <a:r>
              <a:rPr lang="en-US" dirty="0" smtClean="0"/>
              <a:t>good, this product was not good, </a:t>
            </a:r>
            <a:r>
              <a:rPr lang="en-US" dirty="0" err="1" smtClean="0"/>
              <a:t>i</a:t>
            </a:r>
            <a:r>
              <a:rPr lang="en-US" dirty="0" smtClean="0"/>
              <a:t> don't recommend this product) and</a:t>
            </a:r>
          </a:p>
          <a:p>
            <a:r>
              <a:rPr lang="en-US" dirty="0" smtClean="0"/>
              <a:t>others.</a:t>
            </a:r>
          </a:p>
          <a:p>
            <a:r>
              <a:rPr lang="en-US" dirty="0" smtClean="0"/>
              <a:t>The similarities are not always semantic, they can also just be</a:t>
            </a:r>
          </a:p>
          <a:p>
            <a:r>
              <a:rPr lang="en-US" dirty="0" smtClean="0"/>
              <a:t>syntactic, like ending with ", X said".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nice scaling properties.  E.g., neuron can’t get</a:t>
            </a:r>
            <a:r>
              <a:rPr lang="en-US" baseline="0" dirty="0" smtClean="0"/>
              <a:t> a higher score just by firing twice as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nice scaling properties.  E.g., neuron can’t get</a:t>
            </a:r>
            <a:r>
              <a:rPr lang="en-US" baseline="0" dirty="0" smtClean="0"/>
              <a:t> a higher score just by firing twice as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Q1:</a:t>
            </a:r>
            <a:r>
              <a:rPr lang="en-US" baseline="0" dirty="0" smtClean="0"/>
              <a:t> Encode translation, rotational invariance.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Q2: Kai Yu’s result.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Q1:</a:t>
            </a:r>
            <a:r>
              <a:rPr lang="en-US" baseline="0" dirty="0" smtClean="0"/>
              <a:t> Encode translation, rotational invariance.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Q2: Kai Yu’s result.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133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136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10/9/2010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7.gi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9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3" Type="http://schemas.openxmlformats.org/officeDocument/2006/relationships/image" Target="../media/image167.jpeg"/><Relationship Id="rId21" Type="http://schemas.openxmlformats.org/officeDocument/2006/relationships/image" Target="../media/image7.jpeg"/><Relationship Id="rId7" Type="http://schemas.openxmlformats.org/officeDocument/2006/relationships/image" Target="../media/image171.png"/><Relationship Id="rId12" Type="http://schemas.openxmlformats.org/officeDocument/2006/relationships/image" Target="../media/image176.jpe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97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5" Type="http://schemas.openxmlformats.org/officeDocument/2006/relationships/image" Target="../media/image1.png"/><Relationship Id="rId10" Type="http://schemas.openxmlformats.org/officeDocument/2006/relationships/image" Target="../media/image174.jpeg"/><Relationship Id="rId19" Type="http://schemas.openxmlformats.org/officeDocument/2006/relationships/image" Target="../media/image5.png"/><Relationship Id="rId4" Type="http://schemas.openxmlformats.org/officeDocument/2006/relationships/image" Target="../media/image168.jpeg"/><Relationship Id="rId9" Type="http://schemas.openxmlformats.org/officeDocument/2006/relationships/image" Target="../media/image173.png"/><Relationship Id="rId14" Type="http://schemas.openxmlformats.org/officeDocument/2006/relationships/image" Target="../media/image177.jpeg"/><Relationship Id="rId22" Type="http://schemas.openxmlformats.org/officeDocument/2006/relationships/image" Target="../media/image178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7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openxmlformats.org/officeDocument/2006/relationships/image" Target="../media/image180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8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9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05.jpeg"/><Relationship Id="rId18" Type="http://schemas.openxmlformats.org/officeDocument/2006/relationships/image" Target="../media/image210.png"/><Relationship Id="rId26" Type="http://schemas.openxmlformats.org/officeDocument/2006/relationships/image" Target="../media/image218.jpeg"/><Relationship Id="rId39" Type="http://schemas.openxmlformats.org/officeDocument/2006/relationships/image" Target="../media/image12.png"/><Relationship Id="rId3" Type="http://schemas.openxmlformats.org/officeDocument/2006/relationships/image" Target="../media/image195.jpeg"/><Relationship Id="rId21" Type="http://schemas.openxmlformats.org/officeDocument/2006/relationships/image" Target="../media/image213.jpeg"/><Relationship Id="rId34" Type="http://schemas.openxmlformats.org/officeDocument/2006/relationships/image" Target="../media/image226.jpeg"/><Relationship Id="rId7" Type="http://schemas.openxmlformats.org/officeDocument/2006/relationships/image" Target="../media/image199.png"/><Relationship Id="rId12" Type="http://schemas.openxmlformats.org/officeDocument/2006/relationships/image" Target="../media/image204.jpeg"/><Relationship Id="rId17" Type="http://schemas.openxmlformats.org/officeDocument/2006/relationships/image" Target="../media/image209.jpeg"/><Relationship Id="rId25" Type="http://schemas.openxmlformats.org/officeDocument/2006/relationships/image" Target="../media/image217.png"/><Relationship Id="rId33" Type="http://schemas.openxmlformats.org/officeDocument/2006/relationships/image" Target="../media/image225.jpeg"/><Relationship Id="rId38" Type="http://schemas.openxmlformats.org/officeDocument/2006/relationships/image" Target="../media/image100.png"/><Relationship Id="rId2" Type="http://schemas.openxmlformats.org/officeDocument/2006/relationships/notesSlide" Target="../notesSlides/notesSlide105.xml"/><Relationship Id="rId16" Type="http://schemas.openxmlformats.org/officeDocument/2006/relationships/image" Target="../media/image208.png"/><Relationship Id="rId20" Type="http://schemas.openxmlformats.org/officeDocument/2006/relationships/image" Target="../media/image212.jpeg"/><Relationship Id="rId29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24" Type="http://schemas.openxmlformats.org/officeDocument/2006/relationships/image" Target="../media/image216.jpeg"/><Relationship Id="rId32" Type="http://schemas.openxmlformats.org/officeDocument/2006/relationships/image" Target="../media/image224.jpeg"/><Relationship Id="rId37" Type="http://schemas.openxmlformats.org/officeDocument/2006/relationships/image" Target="../media/image114.png"/><Relationship Id="rId40" Type="http://schemas.openxmlformats.org/officeDocument/2006/relationships/image" Target="../media/image228.png"/><Relationship Id="rId5" Type="http://schemas.openxmlformats.org/officeDocument/2006/relationships/image" Target="../media/image197.jpeg"/><Relationship Id="rId15" Type="http://schemas.openxmlformats.org/officeDocument/2006/relationships/image" Target="../media/image207.jpeg"/><Relationship Id="rId23" Type="http://schemas.openxmlformats.org/officeDocument/2006/relationships/image" Target="../media/image215.png"/><Relationship Id="rId28" Type="http://schemas.openxmlformats.org/officeDocument/2006/relationships/image" Target="../media/image220.jpeg"/><Relationship Id="rId36" Type="http://schemas.openxmlformats.org/officeDocument/2006/relationships/image" Target="../media/image227.jpeg"/><Relationship Id="rId10" Type="http://schemas.openxmlformats.org/officeDocument/2006/relationships/image" Target="../media/image202.png"/><Relationship Id="rId19" Type="http://schemas.openxmlformats.org/officeDocument/2006/relationships/image" Target="../media/image211.jpeg"/><Relationship Id="rId31" Type="http://schemas.openxmlformats.org/officeDocument/2006/relationships/image" Target="../media/image223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Relationship Id="rId14" Type="http://schemas.openxmlformats.org/officeDocument/2006/relationships/image" Target="../media/image206.png"/><Relationship Id="rId22" Type="http://schemas.openxmlformats.org/officeDocument/2006/relationships/image" Target="../media/image214.jpeg"/><Relationship Id="rId27" Type="http://schemas.openxmlformats.org/officeDocument/2006/relationships/image" Target="../media/image219.png"/><Relationship Id="rId30" Type="http://schemas.openxmlformats.org/officeDocument/2006/relationships/image" Target="../media/image222.jpeg"/><Relationship Id="rId35" Type="http://schemas.openxmlformats.org/officeDocument/2006/relationships/image" Target="../media/image112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13.xml"/><Relationship Id="rId7" Type="http://schemas.openxmlformats.org/officeDocument/2006/relationships/image" Target="../media/image5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34.emf"/><Relationship Id="rId11" Type="http://schemas.openxmlformats.org/officeDocument/2006/relationships/image" Target="../media/image235.emf"/><Relationship Id="rId5" Type="http://schemas.openxmlformats.org/officeDocument/2006/relationships/notesSlide" Target="../notesSlides/notesSlide112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6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6.png"/><Relationship Id="rId5" Type="http://schemas.openxmlformats.org/officeDocument/2006/relationships/image" Target="../media/image234.emf"/><Relationship Id="rId4" Type="http://schemas.openxmlformats.org/officeDocument/2006/relationships/notesSlide" Target="../notesSlides/notesSlide113.xml"/><Relationship Id="rId9" Type="http://schemas.openxmlformats.org/officeDocument/2006/relationships/image" Target="../media/image6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34.emf"/><Relationship Id="rId4" Type="http://schemas.openxmlformats.org/officeDocument/2006/relationships/notesSlide" Target="../notesSlides/notesSlide114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tags" Target="../tags/tag20.xml"/><Relationship Id="rId7" Type="http://schemas.openxmlformats.org/officeDocument/2006/relationships/image" Target="../media/image23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36.png"/><Relationship Id="rId5" Type="http://schemas.openxmlformats.org/officeDocument/2006/relationships/notesSlide" Target="../notesSlides/notesSlide115.xml"/><Relationship Id="rId4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39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notesSlide" Target="../notesSlides/notesSlide117.xml"/><Relationship Id="rId18" Type="http://schemas.openxmlformats.org/officeDocument/2006/relationships/image" Target="../media/image244.png"/><Relationship Id="rId3" Type="http://schemas.openxmlformats.org/officeDocument/2006/relationships/tags" Target="../tags/tag24.xml"/><Relationship Id="rId21" Type="http://schemas.openxmlformats.org/officeDocument/2006/relationships/image" Target="../media/image247.png"/><Relationship Id="rId7" Type="http://schemas.openxmlformats.org/officeDocument/2006/relationships/tags" Target="../tags/tag2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43.png"/><Relationship Id="rId2" Type="http://schemas.openxmlformats.org/officeDocument/2006/relationships/tags" Target="../tags/tag23.xml"/><Relationship Id="rId16" Type="http://schemas.openxmlformats.org/officeDocument/2006/relationships/image" Target="../media/image242.png"/><Relationship Id="rId20" Type="http://schemas.openxmlformats.org/officeDocument/2006/relationships/image" Target="../media/image246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image" Target="../media/image241.png"/><Relationship Id="rId10" Type="http://schemas.openxmlformats.org/officeDocument/2006/relationships/tags" Target="../tags/tag31.xml"/><Relationship Id="rId19" Type="http://schemas.openxmlformats.org/officeDocument/2006/relationships/image" Target="../media/image245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24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0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notesSlide" Target="../notesSlides/notesSlide11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54.png"/><Relationship Id="rId4" Type="http://schemas.openxmlformats.org/officeDocument/2006/relationships/oleObject" Target="../embeddings/Microsoft_Office_Excel_97-2003_Worksheet3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Microsoft_Office_Excel_97-2003_Worksheet5.xls"/><Relationship Id="rId4" Type="http://schemas.openxmlformats.org/officeDocument/2006/relationships/oleObject" Target="../embeddings/Microsoft_Office_Excel_97-2003_Worksheet4.xls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5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Microsoft_Office_Excel_97-2003_Worksheet6.xls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Microsoft_Office_Excel_97-2003_Worksheet8.xls"/><Relationship Id="rId4" Type="http://schemas.openxmlformats.org/officeDocument/2006/relationships/oleObject" Target="../embeddings/Microsoft_Office_Excel_97-2003_Worksheet7.xls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emf"/><Relationship Id="rId5" Type="http://schemas.openxmlformats.org/officeDocument/2006/relationships/image" Target="../media/image266.png"/><Relationship Id="rId4" Type="http://schemas.openxmlformats.org/officeDocument/2006/relationships/image" Target="../media/image264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34.bin"/><Relationship Id="rId4" Type="http://schemas.openxmlformats.org/officeDocument/2006/relationships/oleObject" Target="../embeddings/oleObject33.bin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38.xml"/><Relationship Id="rId9" Type="http://schemas.openxmlformats.org/officeDocument/2006/relationships/image" Target="../media/image283.jpe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Relationship Id="rId9" Type="http://schemas.openxmlformats.org/officeDocument/2006/relationships/image" Target="../media/image55.gi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38.bin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99.jpe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303.png"/><Relationship Id="rId4" Type="http://schemas.openxmlformats.org/officeDocument/2006/relationships/image" Target="../media/image8.jpeg"/><Relationship Id="rId9" Type="http://schemas.openxmlformats.org/officeDocument/2006/relationships/image" Target="../media/image302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4.pn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7.png"/><Relationship Id="rId4" Type="http://schemas.openxmlformats.org/officeDocument/2006/relationships/image" Target="../media/image306.jpe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9.png"/><Relationship Id="rId12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313.png"/><Relationship Id="rId5" Type="http://schemas.openxmlformats.org/officeDocument/2006/relationships/image" Target="../media/image13.jpeg"/><Relationship Id="rId10" Type="http://schemas.openxmlformats.org/officeDocument/2006/relationships/image" Target="../media/image312.png"/><Relationship Id="rId4" Type="http://schemas.openxmlformats.org/officeDocument/2006/relationships/image" Target="../media/image16.jpeg"/><Relationship Id="rId9" Type="http://schemas.openxmlformats.org/officeDocument/2006/relationships/image" Target="../media/image311.jpe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image" Target="../media/image314.png"/><Relationship Id="rId7" Type="http://schemas.openxmlformats.org/officeDocument/2006/relationships/image" Target="../media/image31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jpeg"/><Relationship Id="rId11" Type="http://schemas.openxmlformats.org/officeDocument/2006/relationships/image" Target="../media/image320.jpeg"/><Relationship Id="rId5" Type="http://schemas.openxmlformats.org/officeDocument/2006/relationships/image" Target="../media/image316.png"/><Relationship Id="rId10" Type="http://schemas.openxmlformats.org/officeDocument/2006/relationships/image" Target="../media/image319.jpeg"/><Relationship Id="rId4" Type="http://schemas.openxmlformats.org/officeDocument/2006/relationships/image" Target="../media/image31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6.png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emf"/><Relationship Id="rId10" Type="http://schemas.openxmlformats.org/officeDocument/2006/relationships/image" Target="../media/image69.png"/><Relationship Id="rId4" Type="http://schemas.openxmlformats.org/officeDocument/2006/relationships/image" Target="../media/image63.emf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6.png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2.png"/><Relationship Id="rId1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0" Type="http://schemas.openxmlformats.org/officeDocument/2006/relationships/image" Target="../media/image12.png"/><Relationship Id="rId4" Type="http://schemas.openxmlformats.org/officeDocument/2006/relationships/image" Target="../media/image111.png"/><Relationship Id="rId9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14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21.pn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0.png"/><Relationship Id="rId11" Type="http://schemas.openxmlformats.org/officeDocument/2006/relationships/image" Target="../media/image112.pn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111.png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15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28600" y="723900"/>
            <a:ext cx="86995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smtClean="0">
                <a:solidFill>
                  <a:srgbClr val="FFFFFF"/>
                </a:solidFill>
                <a:latin typeface="Pristina" pitchFamily="66" charset="0"/>
              </a:rPr>
              <a:t>Unsupervised Feature Learning </a:t>
            </a:r>
          </a:p>
          <a:p>
            <a:pPr>
              <a:spcBef>
                <a:spcPct val="0"/>
              </a:spcBef>
            </a:pPr>
            <a:r>
              <a:rPr lang="en-US" sz="5400" b="1" dirty="0" smtClean="0">
                <a:solidFill>
                  <a:srgbClr val="FFFFFF"/>
                </a:solidFill>
                <a:latin typeface="Pristina" pitchFamily="66" charset="0"/>
              </a:rPr>
              <a:t>and Deep Learning</a:t>
            </a:r>
            <a:endParaRPr lang="en-US" sz="54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143000" y="3009900"/>
            <a:ext cx="702151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en-US" sz="48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  <a:endParaRPr lang="en-US" sz="32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28600" y="4076700"/>
            <a:ext cx="70215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Thanks to:</a:t>
            </a: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615" y="4942896"/>
            <a:ext cx="9065385" cy="1915102"/>
            <a:chOff x="78615" y="4942896"/>
            <a:chExt cx="9065385" cy="1915102"/>
          </a:xfrm>
        </p:grpSpPr>
        <p:grpSp>
          <p:nvGrpSpPr>
            <p:cNvPr id="19" name="Group 47"/>
            <p:cNvGrpSpPr/>
            <p:nvPr/>
          </p:nvGrpSpPr>
          <p:grpSpPr>
            <a:xfrm>
              <a:off x="78615" y="4942896"/>
              <a:ext cx="9065385" cy="1915102"/>
              <a:chOff x="232235" y="4619555"/>
              <a:chExt cx="10048897" cy="2122873"/>
            </a:xfrm>
          </p:grpSpPr>
          <p:sp>
            <p:nvSpPr>
              <p:cNvPr id="27" name="Rectangle 2"/>
              <p:cNvSpPr>
                <a:spLocks noChangeArrowheads="1"/>
              </p:cNvSpPr>
              <p:nvPr/>
            </p:nvSpPr>
            <p:spPr bwMode="auto">
              <a:xfrm>
                <a:off x="8820632" y="5969316"/>
                <a:ext cx="1460500" cy="773112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rgbClr val="FFFF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>
                <a:off x="232235" y="6018907"/>
                <a:ext cx="9921179" cy="341168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     Quoc Le       Honglak Lee     Andrew Saxe     Andrew Maas   Chris Manning  Jiquan Ngiam  Richard Socher </a:t>
                </a:r>
                <a:endParaRPr lang="en-US" sz="14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9" name="Picture 9" descr="honglak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301" r="11301"/>
              <a:stretch>
                <a:fillRect/>
              </a:stretch>
            </p:blipFill>
            <p:spPr bwMode="auto">
              <a:xfrm>
                <a:off x="1793810" y="4648885"/>
                <a:ext cx="1181454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0" name="Picture 15" descr="quo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05" r="4264"/>
              <a:stretch>
                <a:fillRect/>
              </a:stretch>
            </p:blipFill>
            <p:spPr bwMode="auto">
              <a:xfrm>
                <a:off x="402520" y="4643227"/>
                <a:ext cx="1266930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4253" r="8954"/>
              <a:stretch/>
            </p:blipFill>
            <p:spPr bwMode="auto">
              <a:xfrm>
                <a:off x="4659678" y="4627991"/>
                <a:ext cx="1180648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9258" t="4155" r="29433" b="66507"/>
              <a:stretch/>
            </p:blipFill>
            <p:spPr bwMode="auto">
              <a:xfrm>
                <a:off x="3097516" y="4629029"/>
                <a:ext cx="1364789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84260" y="4619555"/>
                <a:ext cx="111210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727115" y="4619555"/>
                <a:ext cx="1168869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" name="Picture 2" descr="http://www-nlp.stanford.edu/~manning/images/chrism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74396" y="4949890"/>
              <a:ext cx="925829" cy="12344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5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01070" y="1047890"/>
            <a:ext cx="6968360" cy="1361840"/>
            <a:chOff x="270640" y="838200"/>
            <a:chExt cx="6968360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Recognition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40" y="1009485"/>
              <a:ext cx="1443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 detection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47450" y="2814520"/>
            <a:ext cx="7047585" cy="1467095"/>
            <a:chOff x="228600" y="2353660"/>
            <a:chExt cx="7047585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28600" y="2543245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 classification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93830" y="4542745"/>
            <a:ext cx="8602720" cy="1782884"/>
            <a:chOff x="628180" y="5157225"/>
            <a:chExt cx="8602720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628180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NLP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52040" y="5568725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</a:rPr>
                <a:t>Text classification, MT, IR, etc.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7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40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50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52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2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24" name="Double Bracket 2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27" name="Double Bracket 2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30" name="Double Bracket 2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33" name="Double Bracket 3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36" name="Double Bracket 3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39" name="Double Bracket 3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cxnSp>
        <p:nvCxnSpPr>
          <p:cNvPr id="41" name="Straight Arrow Connector 40"/>
          <p:cNvCxnSpPr>
            <a:endCxn id="45" idx="2"/>
          </p:cNvCxnSpPr>
          <p:nvPr/>
        </p:nvCxnSpPr>
        <p:spPr bwMode="auto">
          <a:xfrm rot="5400000" flipH="1" flipV="1">
            <a:off x="1168435" y="4307153"/>
            <a:ext cx="771338" cy="12908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endCxn id="45" idx="2"/>
          </p:cNvCxnSpPr>
          <p:nvPr/>
        </p:nvCxnSpPr>
        <p:spPr bwMode="auto">
          <a:xfrm rot="16200000" flipV="1">
            <a:off x="1691921" y="3912748"/>
            <a:ext cx="809743" cy="95629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1157784" y="3409949"/>
            <a:ext cx="921720" cy="576075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Neural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Network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rot="16200000" flipV="1">
            <a:off x="1714734" y="3198493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1580239" y="2353660"/>
            <a:ext cx="652885" cy="652885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rot="16200000" flipV="1">
            <a:off x="1157861" y="3198493"/>
            <a:ext cx="384050" cy="15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965759" y="2656568"/>
            <a:ext cx="62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18" name="Group 55"/>
          <p:cNvGrpSpPr/>
          <p:nvPr/>
        </p:nvGrpSpPr>
        <p:grpSpPr>
          <a:xfrm>
            <a:off x="1714505" y="2392065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2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33" name="Double Bracket 3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36" name="Double Bracket 3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39" name="Double Bracket 3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3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1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55" name="Double Bracket 5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349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59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84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stCxn id="20" idx="0"/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94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66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9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2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3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13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301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29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0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102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123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0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105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9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25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0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Low-level features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855865"/>
            <a:ext cx="8229600" cy="5683940"/>
          </a:xfrm>
        </p:spPr>
        <p:txBody>
          <a:bodyPr/>
          <a:lstStyle/>
          <a:p>
            <a:r>
              <a:rPr lang="en-US" sz="2800" b="0" dirty="0" smtClean="0"/>
              <a:t>Parsing: Not really greedy.  Done with CKY chart parser.</a:t>
            </a:r>
          </a:p>
          <a:p>
            <a:r>
              <a:rPr lang="en-US" sz="2800" b="0" dirty="0" smtClean="0"/>
              <a:t>Neural network is trained discriminatively, with CKY in the inner-loop, to optimize a large margin objective. (Similar to max margin parsing, </a:t>
            </a:r>
            <a:r>
              <a:rPr lang="en-US" sz="2800" b="0" dirty="0" err="1" smtClean="0"/>
              <a:t>Taskar</a:t>
            </a:r>
            <a:r>
              <a:rPr lang="en-US" sz="2800" b="0" dirty="0" smtClean="0"/>
              <a:t> et al., 2004). </a:t>
            </a:r>
          </a:p>
          <a:p>
            <a:r>
              <a:rPr lang="en-US" sz="2800" b="0" dirty="0" smtClean="0"/>
              <a:t>Neural network has access to context surrounding its inputs.</a:t>
            </a:r>
          </a:p>
          <a:p>
            <a:r>
              <a:rPr lang="en-US" sz="2800" b="0" dirty="0" smtClean="0"/>
              <a:t>Related work: Recursive Neural Networks (e.g. </a:t>
            </a:r>
            <a:r>
              <a:rPr lang="en-US" sz="2800" b="0" dirty="0" err="1" smtClean="0"/>
              <a:t>Goller</a:t>
            </a:r>
            <a:r>
              <a:rPr lang="en-US" sz="2800" b="0" dirty="0" smtClean="0"/>
              <a:t> et al., 1996).  </a:t>
            </a:r>
          </a:p>
          <a:p>
            <a:pPr>
              <a:buNone/>
            </a:pPr>
            <a:endParaRPr lang="en-US" sz="28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Model: Recursive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extend it to actually build the structure based on a 1-d scoring layer: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048000"/>
            <a:ext cx="28098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Model: Context-Sensitive RNN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Parsing and other labeled structure problems are often context-sensitive, incorporate this through context units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485208"/>
            <a:ext cx="8324850" cy="261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Model: RNN for Structure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163105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b="0" dirty="0" smtClean="0"/>
              <a:t>Similar to max-margin parsing by (</a:t>
            </a:r>
            <a:r>
              <a:rPr lang="en-US" b="0" dirty="0" err="1" smtClean="0"/>
              <a:t>Taskar</a:t>
            </a:r>
            <a:r>
              <a:rPr lang="en-US" b="0" dirty="0" smtClean="0"/>
              <a:t> et al. 2004), we can formulate a global structure risk optimization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Where the score is the sum of local parsing decision scores from the RNN</a:t>
            </a:r>
          </a:p>
          <a:p>
            <a:r>
              <a:rPr lang="en-US" b="0" dirty="0" smtClean="0"/>
              <a:t>Learning is done via </a:t>
            </a:r>
            <a:r>
              <a:rPr lang="en-US" b="0" dirty="0" err="1" smtClean="0"/>
              <a:t>subgradient</a:t>
            </a:r>
            <a:r>
              <a:rPr lang="en-US" b="0" dirty="0" smtClean="0"/>
              <a:t> ascent and </a:t>
            </a:r>
            <a:r>
              <a:rPr lang="en-US" b="0" dirty="0" err="1" smtClean="0"/>
              <a:t>backpropagation</a:t>
            </a:r>
            <a:r>
              <a:rPr lang="en-US" b="0" dirty="0" smtClean="0"/>
              <a:t> through structure (</a:t>
            </a:r>
            <a:r>
              <a:rPr lang="en-US" b="0" dirty="0" err="1" smtClean="0"/>
              <a:t>Goller</a:t>
            </a:r>
            <a:r>
              <a:rPr lang="en-US" b="0" dirty="0" smtClean="0"/>
              <a:t> et al. 1996)</a:t>
            </a:r>
            <a:endParaRPr lang="en-US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335" y="2315255"/>
            <a:ext cx="7162800" cy="91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125" y="4619555"/>
            <a:ext cx="2305050" cy="50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047890"/>
            <a:ext cx="8229600" cy="4570412"/>
          </a:xfrm>
        </p:spPr>
        <p:txBody>
          <a:bodyPr/>
          <a:lstStyle/>
          <a:p>
            <a:r>
              <a:rPr lang="en-US" b="0" dirty="0" smtClean="0"/>
              <a:t>Training a joint category classifier implicitly encourages the representations to incorporate more syntactic structure (which helps a bit)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7880" y="104789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Model without explicit POS or category labels</a:t>
            </a:r>
          </a:p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No linguistic features.  Train only using the structure and words of WSJ training trees, and word embeddings from (Collobert &amp; Weston, 2008).</a:t>
            </a:r>
          </a:p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WSJ, Development Test Section 22, max. sentences length 15</a:t>
            </a: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 algn="l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Category tagger has 87% accuracy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577880" y="3408895"/>
          <a:ext cx="8077200" cy="2286000"/>
        </p:xfrm>
        <a:graphic>
          <a:graphicData uri="http://schemas.openxmlformats.org/drawingml/2006/table">
            <a:tbl>
              <a:tblPr firstRow="1" bandRow="1"/>
              <a:tblGrid>
                <a:gridCol w="7181735"/>
                <a:gridCol w="895465"/>
              </a:tblGrid>
              <a:tr h="4572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Method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Greedy Neural Network (NN)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76.55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Greedy, context-sensitive NN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83.36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Greedy, context-sensitive, NN + joint category classifier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87.05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CKY, context-sensitive, NN + joint category classifier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90.56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577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/>
                        <a:t>Stanford Parser, (Klein and Manning, '03)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/>
                        <a:t>93.98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7798020" y="4994080"/>
            <a:ext cx="685800" cy="3072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Word Representations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894270"/>
            <a:ext cx="8229600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Leverage unlabeled data by pre-training using (Collobert &amp; Weston, 2008) word embeddings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Word embeddings improve and become more syntactically plausible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Below are frequent words and their closest neighbors in embedding space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Notice how words are more similar to other words with the same POS tag</a:t>
            </a:r>
            <a:endParaRPr lang="en-US" sz="1600" b="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1000" y="2514600"/>
          <a:ext cx="8305800" cy="3567786"/>
        </p:xfrm>
        <a:graphic>
          <a:graphicData uri="http://schemas.openxmlformats.org/drawingml/2006/table">
            <a:tbl>
              <a:tblPr firstRow="1" bandRow="1"/>
              <a:tblGrid>
                <a:gridCol w="4152900"/>
                <a:gridCol w="41529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/>
                        <a:t>Collobert&amp;Weston</a:t>
                      </a:r>
                      <a:r>
                        <a:rPr lang="en-US" sz="1600" dirty="0" smtClean="0"/>
                        <a:t> embedding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C&amp;W + RNN training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 -- a, its, an, this, his, their, UNK</a:t>
                      </a:r>
                    </a:p>
                    <a:p>
                      <a:r>
                        <a:rPr lang="en-US" sz="1600" dirty="0" smtClean="0"/>
                        <a:t>and -- ,, or, but, as, --, ., that, for, in</a:t>
                      </a:r>
                    </a:p>
                    <a:p>
                      <a:r>
                        <a:rPr lang="en-US" sz="1600" dirty="0" smtClean="0"/>
                        <a:t>in -- at, on, from, for, over, after, and, as</a:t>
                      </a:r>
                    </a:p>
                    <a:p>
                      <a:r>
                        <a:rPr lang="en-US" sz="1600" dirty="0" smtClean="0"/>
                        <a:t>that -- which, but, ,, and, --, as, for, or, about, if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 -- an, The, no, some, A, these, another</a:t>
                      </a:r>
                    </a:p>
                    <a:p>
                      <a:r>
                        <a:rPr lang="en-US" sz="1600" dirty="0" smtClean="0"/>
                        <a:t>and -- or, but, And, But, &amp;, least, sell</a:t>
                      </a:r>
                    </a:p>
                    <a:p>
                      <a:r>
                        <a:rPr lang="en-US" sz="1600" dirty="0" smtClean="0"/>
                        <a:t>in -- In, from, into, since, for, For, like, with, </a:t>
                      </a:r>
                    </a:p>
                    <a:p>
                      <a:r>
                        <a:rPr lang="en-US" sz="1600" dirty="0" smtClean="0"/>
                        <a:t>that -- what, who, if, this, some, which, If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said -- added, says, --, while, but, reported, on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said -- says, fell, added, did, rose, sold, reported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he -- she, it, they, which, also, now, who, we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he -- they, I, we, you, It, she, it, He, We, They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share -- high, higher, business, market, current, stock, lower, increase, price, financial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share -- increase, bank, income, industry, issue, state, sale, growth, unit, president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when -- after, while, before, if, but, where, as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when -- where, how, which, during, including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phrase has an embedding.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6522705" y="6858000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0640" y="1436235"/>
          <a:ext cx="8534400" cy="533400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Bad News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Something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States, he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Fujisawa gained 22 to 2,222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Columbia , S.C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Md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Calif</a:t>
                      </a: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0555" y="1009485"/>
          <a:ext cx="8534400" cy="48615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in Embedding Space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5425" y="855865"/>
          <a:ext cx="8839200" cy="545591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Declining to comment = not disclosing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Hess declined to comment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r>
                        <a:rPr lang="en-US" sz="1600" baseline="0" dirty="0" smtClean="0"/>
                        <a:t> in bad situations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 were lucky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70" y="663840"/>
            <a:ext cx="8229600" cy="152705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b="0" dirty="0" smtClean="0"/>
              <a:t>Each phrase has an embedding. </a:t>
            </a:r>
          </a:p>
          <a:p>
            <a:pPr>
              <a:spcBef>
                <a:spcPts val="600"/>
              </a:spcBef>
            </a:pPr>
            <a:r>
              <a:rPr lang="en-US" b="0" dirty="0" smtClean="0"/>
              <a:t>Pick a sentence and list nearest neighbor sentences. </a:t>
            </a:r>
          </a:p>
          <a:p>
            <a:pPr>
              <a:spcBef>
                <a:spcPts val="600"/>
              </a:spcBef>
            </a:pPr>
            <a:r>
              <a:rPr lang="en-US" b="0" dirty="0" smtClean="0"/>
              <a:t>Often either semantically or syntactically similar (digits are all mapped to 2)</a:t>
            </a:r>
            <a:endParaRPr lang="en-US" b="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2514600"/>
          <a:ext cx="8534400" cy="3809997"/>
        </p:xfrm>
        <a:graphic>
          <a:graphicData uri="http://schemas.openxmlformats.org/drawingml/2006/table">
            <a:tbl>
              <a:tblPr firstRow="1" bandRow="1"/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Neigbhor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Subjective sentences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 , he said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8600" y="1219200"/>
          <a:ext cx="8839200" cy="5120637"/>
        </p:xfrm>
        <a:graphic>
          <a:graphicData uri="http://schemas.openxmlformats.org/drawingml/2006/table">
            <a:tbl>
              <a:tblPr firstRow="1" bandRow="1"/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Neigbhor</a:t>
                      </a:r>
                      <a:r>
                        <a:rPr lang="en-US" sz="1600" baseline="0" dirty="0" smtClean="0"/>
                        <a:t> Sentences in Embedding Space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Bad News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Both took further hits yesterday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Spokesmen who don’t speak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A DPC spokesman declined to elaborate on the group 's new plan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Those two offers were private and the spokesman refused to identify the bidding companies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Among the firms were Merrill Lynch &amp; Co. and Dean Witter Reynolds Inc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 real key is to have the economy working and interest rates down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 market upheaval apparently hasn't triggered any cash crunch – yet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vs. Text inputs</a:t>
            </a:r>
            <a:endParaRPr lang="en-US" dirty="0"/>
          </a:p>
        </p:txBody>
      </p:sp>
      <p:pic>
        <p:nvPicPr>
          <p:cNvPr id="4" name="Picture 2" descr="http://t1.gstatic.com/images?q=tbn:cetJ2cxdfweKaM:http://lynx.uio.no/jon/gif/cats/cat.hammock.gif&amp;t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095" y="1013482"/>
            <a:ext cx="25717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9475" y="3087352"/>
            <a:ext cx="3494855" cy="42973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Pixel Vector:</a:t>
            </a:r>
          </a:p>
          <a:p>
            <a:pPr marL="0" indent="0">
              <a:buNone/>
            </a:pPr>
            <a:r>
              <a:rPr lang="en-US" sz="2400" dirty="0" smtClean="0"/>
              <a:t>[10, 14, 14, 16, …]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Real-valued, dense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994455" y="3010542"/>
            <a:ext cx="3955716" cy="4297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Bag-of-words: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[1, 0,0,0,0,0,0,0,…]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[0,0,0,…, 1, 0,0,0…]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Binary, extremely sparse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0835" y="1474342"/>
            <a:ext cx="3323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800" i="1" dirty="0" smtClean="0">
                <a:solidFill>
                  <a:schemeClr val="bg1"/>
                </a:solidFill>
              </a:rPr>
              <a:t>“Cat in a hammock”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rot="16200000" flipH="1">
            <a:off x="1674421" y="3603821"/>
            <a:ext cx="5526324" cy="38407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Sentiment Classification: </a:t>
            </a:r>
            <a:r>
              <a:rPr lang="en-US" dirty="0" err="1" smtClean="0"/>
              <a:t>OpenTable</a:t>
            </a:r>
            <a:r>
              <a:rPr lang="en-US" dirty="0" smtClean="0"/>
              <a:t> dataset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715" y="932675"/>
            <a:ext cx="7450151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0" y="6477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OpenTable.com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7395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8736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of learned representation</a:t>
            </a:r>
            <a:endParaRPr lang="en-US" dirty="0"/>
          </a:p>
        </p:txBody>
      </p:sp>
      <p:pic>
        <p:nvPicPr>
          <p:cNvPr id="6147" name="Picture 3" descr="C:\Users\amaas\Downloads\emb_20_c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3" t="3287" r="7228" b="12915"/>
          <a:stretch>
            <a:fillRect/>
          </a:stretch>
        </p:blipFill>
        <p:spPr bwMode="auto">
          <a:xfrm>
            <a:off x="309045" y="855865"/>
            <a:ext cx="8487505" cy="52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8143665" y="4312315"/>
            <a:ext cx="499265" cy="4992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075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metric</a:t>
            </a:r>
            <a:endParaRPr lang="en-US" dirty="0"/>
          </a:p>
        </p:txBody>
      </p:sp>
      <p:pic>
        <p:nvPicPr>
          <p:cNvPr id="12" name="Picture 3" descr="C:\Users\amaas\Downloads\emb_20_cos_z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76" t="34184" r="23520" b="21667"/>
          <a:stretch/>
        </p:blipFill>
        <p:spPr bwMode="auto">
          <a:xfrm>
            <a:off x="693095" y="740650"/>
            <a:ext cx="7527380" cy="561461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8736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of learned representation</a:t>
            </a:r>
            <a:endParaRPr lang="en-US" dirty="0"/>
          </a:p>
        </p:txBody>
      </p:sp>
      <p:pic>
        <p:nvPicPr>
          <p:cNvPr id="6147" name="Picture 3" descr="C:\Users\amaas\Downloads\emb_20_c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3" t="3287" r="7228" b="12915"/>
          <a:stretch>
            <a:fillRect/>
          </a:stretch>
        </p:blipFill>
        <p:spPr bwMode="auto">
          <a:xfrm>
            <a:off x="309045" y="855865"/>
            <a:ext cx="8487505" cy="52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690155" y="1163105"/>
            <a:ext cx="1382580" cy="4992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075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metric</a:t>
            </a:r>
            <a:endParaRPr lang="en-US" dirty="0"/>
          </a:p>
        </p:txBody>
      </p:sp>
      <p:pic>
        <p:nvPicPr>
          <p:cNvPr id="15" name="Picture 2" descr="C:\Users\amaas\Downloads\emb_20_cos_z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98" t="9626" r="24857" b="59805"/>
          <a:stretch/>
        </p:blipFill>
        <p:spPr bwMode="auto">
          <a:xfrm>
            <a:off x="501070" y="1239915"/>
            <a:ext cx="8130983" cy="33796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89" y="215900"/>
            <a:ext cx="7796215" cy="304800"/>
          </a:xfrm>
        </p:spPr>
        <p:txBody>
          <a:bodyPr/>
          <a:lstStyle/>
          <a:p>
            <a:r>
              <a:rPr lang="en-US" dirty="0" smtClean="0"/>
              <a:t>Addressing ways that text is different from images/audio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5" y="1201510"/>
            <a:ext cx="8686800" cy="4570412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b="0" dirty="0" smtClean="0"/>
              <a:t>Text is symbolic 						</a:t>
            </a:r>
            <a:r>
              <a:rPr lang="en-US" b="0" dirty="0" smtClean="0">
                <a:sym typeface="Wingdings" pitchFamily="2" charset="2"/>
              </a:rPr>
              <a:t> Very sparse representations</a:t>
            </a:r>
            <a:endParaRPr lang="en-US" b="0" dirty="0" smtClean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b="0" dirty="0" smtClean="0"/>
              <a:t>Recursive structure</a:t>
            </a:r>
          </a:p>
          <a:p>
            <a:pPr marL="514350" indent="-514350">
              <a:spcBef>
                <a:spcPts val="1800"/>
              </a:spcBef>
              <a:buNone/>
            </a:pPr>
            <a:endParaRPr lang="en-US" b="0" dirty="0" smtClean="0"/>
          </a:p>
          <a:p>
            <a:pPr marL="514350" indent="-514350">
              <a:spcBef>
                <a:spcPts val="1800"/>
              </a:spcBef>
              <a:buNone/>
            </a:pPr>
            <a:r>
              <a:rPr lang="en-US" b="0" dirty="0" smtClean="0"/>
              <a:t>Address with: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b="0" dirty="0" smtClean="0"/>
              <a:t>Dense vector representations of words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b="0" dirty="0" smtClean="0"/>
              <a:t>Recursive feature representations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860840"/>
            <a:ext cx="8229600" cy="3603625"/>
          </a:xfrm>
        </p:spPr>
        <p:txBody>
          <a:bodyPr/>
          <a:lstStyle/>
          <a:p>
            <a:pPr algn="ctr">
              <a:spcBef>
                <a:spcPts val="1800"/>
              </a:spcBef>
              <a:buFontTx/>
              <a:buNone/>
            </a:pPr>
            <a:r>
              <a:rPr lang="en-US" sz="6000" dirty="0" smtClean="0">
                <a:solidFill>
                  <a:srgbClr val="0066CC"/>
                </a:solidFill>
                <a:latin typeface="Microsoft Sans Serif" pitchFamily="34" charset="0"/>
              </a:rPr>
              <a:t>Weaknesses </a:t>
            </a:r>
          </a:p>
          <a:p>
            <a:pPr algn="ctr">
              <a:spcBef>
                <a:spcPts val="1800"/>
              </a:spcBef>
              <a:buFontTx/>
              <a:buNone/>
            </a:pPr>
            <a:r>
              <a:rPr lang="en-US" sz="6000" dirty="0" smtClean="0">
                <a:solidFill>
                  <a:srgbClr val="0066CC"/>
                </a:solidFill>
                <a:latin typeface="Microsoft Sans Serif" pitchFamily="34" charset="0"/>
              </a:rPr>
              <a:t>&amp; Criticisms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30263" y="520700"/>
            <a:ext cx="7856537" cy="10287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702550" y="6086475"/>
            <a:ext cx="1441450" cy="771525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 &amp;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55245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0" dirty="0" smtClean="0"/>
              <a:t>Learning everything. Better to encode prior knowledge about structure of images. </a:t>
            </a:r>
          </a:p>
          <a:p>
            <a:pPr>
              <a:spcBef>
                <a:spcPts val="1200"/>
              </a:spcBef>
              <a:buNone/>
            </a:pPr>
            <a:r>
              <a:rPr lang="en-US" b="0" dirty="0" smtClean="0"/>
              <a:t>	A: Compare with machine learning vs. linguists debate in NLP.</a:t>
            </a:r>
          </a:p>
          <a:p>
            <a:pPr>
              <a:spcBef>
                <a:spcPts val="1200"/>
              </a:spcBef>
              <a:buNone/>
            </a:pPr>
            <a:endParaRPr lang="en-US" b="0" dirty="0" smtClean="0"/>
          </a:p>
          <a:p>
            <a:pPr>
              <a:spcBef>
                <a:spcPts val="1200"/>
              </a:spcBef>
            </a:pPr>
            <a:r>
              <a:rPr lang="en-US" b="0" dirty="0" smtClean="0"/>
              <a:t>Results not yet competitive with best engineered systems.</a:t>
            </a:r>
          </a:p>
          <a:p>
            <a:pPr>
              <a:spcBef>
                <a:spcPts val="1200"/>
              </a:spcBef>
              <a:buNone/>
            </a:pPr>
            <a:r>
              <a:rPr lang="en-US" b="0" dirty="0" smtClean="0"/>
              <a:t>	A: True for some domains. Much less true now than 1 year ago. </a:t>
            </a:r>
          </a:p>
          <a:p>
            <a:pPr>
              <a:spcBef>
                <a:spcPts val="1200"/>
              </a:spcBef>
              <a:buNone/>
            </a:pPr>
            <a:endParaRPr lang="en-US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 &amp;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40650"/>
            <a:ext cx="8229600" cy="55245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b="0" dirty="0" smtClean="0"/>
              <a:t>You’re learning everything. Better to encode prior knowledge about structure of language (or images, or audio).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Wasn’t there a similar machine learning vs. linguists debate in NLP ~20 years ago….  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/>
              <a:t>We don’t understand the learned features. Language is symbolic! We’d like have symbolic features like NP, VP, etc. and see why their combination makes sense.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True. This might be a bad approach if your goal is to study language.  But note many NLP features are already not human-understandable (</a:t>
            </a:r>
            <a:r>
              <a:rPr lang="en-US" sz="1800" b="0" dirty="0" err="1" smtClean="0"/>
              <a:t>e.g</a:t>
            </a:r>
            <a:r>
              <a:rPr lang="en-US" sz="1800" b="0" dirty="0" smtClean="0"/>
              <a:t>, concatenations/combinations of different features). 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/>
              <a:t>Works well for “natural” inputs like vision and audio.  But NLP results not competitive with best hand-engineered systems.  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A: Agreed.  Absolutely true for most NLP problems. 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I used to give a similar caveat when giving computer vision talks 2 years ago. I don’t anymore (now feature learning regularly outperforms hand-engineered vision systems).  Maybe in 2 years time…. </a:t>
            </a:r>
          </a:p>
          <a:p>
            <a:pPr>
              <a:spcBef>
                <a:spcPts val="1200"/>
              </a:spcBef>
              <a:buNone/>
            </a:pPr>
            <a:r>
              <a:rPr lang="en-US" sz="1800" b="0" dirty="0" smtClean="0"/>
              <a:t>	However, </a:t>
            </a:r>
            <a:r>
              <a:rPr lang="en-US" sz="1800" b="0" i="1" dirty="0" smtClean="0"/>
              <a:t>adding</a:t>
            </a:r>
            <a:r>
              <a:rPr lang="en-US" sz="1800" b="0" dirty="0" smtClean="0"/>
              <a:t> learned features to hand-engineered ones often already improve on state-of-the-art.</a:t>
            </a:r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  <a:p>
            <a:pPr>
              <a:spcBef>
                <a:spcPts val="1200"/>
              </a:spcBef>
              <a:buNone/>
            </a:pPr>
            <a:endParaRPr lang="en-US" sz="18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424260" y="2360105"/>
            <a:ext cx="8229600" cy="3603625"/>
          </a:xfrm>
        </p:spPr>
        <p:txBody>
          <a:bodyPr/>
          <a:lstStyle/>
          <a:p>
            <a:pPr algn="ctr">
              <a:spcBef>
                <a:spcPts val="1800"/>
              </a:spcBef>
              <a:buFontTx/>
              <a:buNone/>
            </a:pPr>
            <a:r>
              <a:rPr lang="en-US" sz="6000" dirty="0" smtClean="0">
                <a:solidFill>
                  <a:srgbClr val="0066CC"/>
                </a:solidFill>
                <a:latin typeface="Microsoft Sans Serif" pitchFamily="34" charset="0"/>
              </a:rPr>
              <a:t>Conclusions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30263" y="520700"/>
            <a:ext cx="7856537" cy="10287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702550" y="6086475"/>
            <a:ext cx="1441450" cy="771525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9600" y="2324100"/>
            <a:ext cx="81391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Conclusions</a:t>
            </a:r>
            <a:endParaRPr lang="en-US" sz="80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" y="838201"/>
            <a:ext cx="652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Unsupervised feature learning. 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Lets learn rather than hand-engineer our features. 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Sparse coding and deep variants very successful on vision and audio tasks.  Learns reasonable models on bag-of-words too.</a:t>
            </a: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But text is different! </a:t>
            </a:r>
          </a:p>
          <a:p>
            <a:pPr lvl="1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Learning dense “semantic” embeddings. </a:t>
            </a:r>
          </a:p>
          <a:p>
            <a:pPr lvl="1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Learning recursive structures and embeddings</a:t>
            </a:r>
          </a:p>
          <a:p>
            <a:pPr lvl="1"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   of phrases and sentences. </a:t>
            </a:r>
          </a:p>
          <a:p>
            <a:pPr lvl="1"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Online tutorials for applying algorithms available.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E.g., </a:t>
            </a:r>
            <a:r>
              <a:rPr lang="en-US" sz="1600" dirty="0" smtClean="0">
                <a:solidFill>
                  <a:srgbClr val="00B0F0"/>
                </a:solidFill>
              </a:rPr>
              <a:t>http://cs294a-deeplearning.stanford.edu.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Thanks to:</a:t>
            </a: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5010" y="77905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9615" y="740650"/>
            <a:ext cx="1185893" cy="2420081"/>
          </a:xfrm>
          <a:prstGeom prst="rect">
            <a:avLst/>
          </a:prstGeom>
          <a:noFill/>
        </p:spPr>
      </p:pic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9411030" y="3390595"/>
            <a:ext cx="3066375" cy="952500"/>
            <a:chOff x="1066" y="3370"/>
            <a:chExt cx="2886" cy="79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280" y="3940"/>
              <a:ext cx="898" cy="22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900" dirty="0">
                  <a:latin typeface="Arial" charset="0"/>
                </a:rPr>
                <a:t>Natural scenes</a:t>
              </a:r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29" name="Group 12"/>
            <p:cNvGrpSpPr>
              <a:grpSpLocks/>
            </p:cNvGrpSpPr>
            <p:nvPr/>
          </p:nvGrpSpPr>
          <p:grpSpPr bwMode="auto">
            <a:xfrm>
              <a:off x="2500" y="3418"/>
              <a:ext cx="653" cy="618"/>
              <a:chOff x="2694" y="3515"/>
              <a:chExt cx="653" cy="618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694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91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2799" y="3926"/>
                <a:ext cx="387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800">
                    <a:latin typeface="Arial" charset="0"/>
                  </a:rPr>
                  <a:t>Car</a:t>
                </a:r>
              </a:p>
            </p:txBody>
          </p:sp>
        </p:grpSp>
        <p:grpSp>
          <p:nvGrpSpPr>
            <p:cNvPr id="30" name="Group 16"/>
            <p:cNvGrpSpPr>
              <a:grpSpLocks/>
            </p:cNvGrpSpPr>
            <p:nvPr/>
          </p:nvGrpSpPr>
          <p:grpSpPr bwMode="auto">
            <a:xfrm>
              <a:off x="3274" y="3418"/>
              <a:ext cx="678" cy="594"/>
              <a:chOff x="3274" y="3418"/>
              <a:chExt cx="678" cy="594"/>
            </a:xfrm>
          </p:grpSpPr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3274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7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307" y="3805"/>
                <a:ext cx="642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80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cxnSp>
        <p:nvCxnSpPr>
          <p:cNvPr id="39" name="Straight Connector 38"/>
          <p:cNvCxnSpPr/>
          <p:nvPr/>
        </p:nvCxnSpPr>
        <p:spPr bwMode="auto">
          <a:xfrm>
            <a:off x="228600" y="4419600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/>
          <p:cNvGrpSpPr/>
          <p:nvPr/>
        </p:nvGrpSpPr>
        <p:grpSpPr>
          <a:xfrm>
            <a:off x="78615" y="4942897"/>
            <a:ext cx="8950170" cy="2019363"/>
            <a:chOff x="78615" y="4942897"/>
            <a:chExt cx="8950170" cy="2019363"/>
          </a:xfrm>
        </p:grpSpPr>
        <p:grpSp>
          <p:nvGrpSpPr>
            <p:cNvPr id="48" name="Group 47"/>
            <p:cNvGrpSpPr/>
            <p:nvPr/>
          </p:nvGrpSpPr>
          <p:grpSpPr>
            <a:xfrm>
              <a:off x="78615" y="4942897"/>
              <a:ext cx="8950170" cy="2019363"/>
              <a:chOff x="232235" y="4619555"/>
              <a:chExt cx="9921179" cy="2238445"/>
            </a:xfrm>
          </p:grpSpPr>
          <p:sp>
            <p:nvSpPr>
              <p:cNvPr id="49" name="Rectangle 2"/>
              <p:cNvSpPr>
                <a:spLocks noChangeArrowheads="1"/>
              </p:cNvSpPr>
              <p:nvPr/>
            </p:nvSpPr>
            <p:spPr bwMode="auto">
              <a:xfrm>
                <a:off x="7453070" y="6084888"/>
                <a:ext cx="1460500" cy="773112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rgbClr val="FFFF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 Box 10"/>
              <p:cNvSpPr txBox="1">
                <a:spLocks noChangeArrowheads="1"/>
              </p:cNvSpPr>
              <p:nvPr/>
            </p:nvSpPr>
            <p:spPr bwMode="auto">
              <a:xfrm>
                <a:off x="232235" y="6018907"/>
                <a:ext cx="9921179" cy="341168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en-US" sz="1400" kern="1200" dirty="0" smtClean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      </a:t>
                </a:r>
                <a:r>
                  <a:rPr lang="en-US" sz="1400" kern="1200" dirty="0" smtClean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rPr>
                  <a:t>Quoc Le       Honglak Lee     </a:t>
                </a:r>
                <a:r>
                  <a:rPr lang="en-US" sz="1400" kern="1200" dirty="0" smtClean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Andrew Saxe     Andrew Maas   Chris Manning  Jiquan Ngiam  </a:t>
                </a:r>
                <a:r>
                  <a:rPr lang="en-US" sz="1400" kern="1200" dirty="0" smtClean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rPr>
                  <a:t>Richard Socher </a:t>
                </a:r>
                <a:endParaRPr lang="en-US" sz="14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51" name="Picture 9" descr="honglak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11301" r="11301"/>
              <a:stretch>
                <a:fillRect/>
              </a:stretch>
            </p:blipFill>
            <p:spPr bwMode="auto">
              <a:xfrm>
                <a:off x="1793810" y="4648885"/>
                <a:ext cx="1181454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2" name="Picture 15" descr="quoc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1705" r="4264"/>
              <a:stretch>
                <a:fillRect/>
              </a:stretch>
            </p:blipFill>
            <p:spPr bwMode="auto">
              <a:xfrm>
                <a:off x="402520" y="4643227"/>
                <a:ext cx="1266930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4253" r="8954"/>
              <a:stretch/>
            </p:blipFill>
            <p:spPr bwMode="auto">
              <a:xfrm>
                <a:off x="4659678" y="4627991"/>
                <a:ext cx="1180648" cy="13716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4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9258" t="4155" r="29433" b="66507"/>
              <a:stretch/>
            </p:blipFill>
            <p:spPr bwMode="auto">
              <a:xfrm>
                <a:off x="3097516" y="4629029"/>
                <a:ext cx="1364789" cy="1371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7384260" y="4619555"/>
                <a:ext cx="111210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8727115" y="4619555"/>
                <a:ext cx="1168869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82498" name="Picture 2" descr="http://www-nlp.stanford.edu/~manning/images/chrism2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374396" y="4949890"/>
              <a:ext cx="925829" cy="1234440"/>
            </a:xfrm>
            <a:prstGeom prst="rect">
              <a:avLst/>
            </a:prstGeom>
            <a:noFill/>
          </p:spPr>
        </p:pic>
      </p:grpSp>
      <p:grpSp>
        <p:nvGrpSpPr>
          <p:cNvPr id="41" name="Group 40"/>
          <p:cNvGrpSpPr/>
          <p:nvPr/>
        </p:nvGrpSpPr>
        <p:grpSpPr>
          <a:xfrm>
            <a:off x="5378504" y="2468874"/>
            <a:ext cx="2439779" cy="1881845"/>
            <a:chOff x="5378505" y="2622495"/>
            <a:chExt cx="2150680" cy="165885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78505" y="2622495"/>
              <a:ext cx="2150680" cy="1658858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5416910" y="2622495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" y="838200"/>
            <a:ext cx="652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Unsupervised feature learning.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Convolutional DBN for images and audio: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Good vision/audio classification results.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Direct measurement of invariances.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Additional way to evaluate and understand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deep learners.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Depth leads to modest increases in invariance. 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Sparsity has significant effect on invariance.</a:t>
            </a:r>
          </a:p>
          <a:p>
            <a:pPr algn="l">
              <a:spcBef>
                <a:spcPts val="0"/>
              </a:spcBef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2514600" cy="153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752600"/>
            <a:ext cx="2095500" cy="1826245"/>
          </a:xfrm>
          <a:prstGeom prst="rect">
            <a:avLst/>
          </a:prstGeom>
          <a:noFill/>
        </p:spPr>
      </p:pic>
      <p:grpSp>
        <p:nvGrpSpPr>
          <p:cNvPr id="3" name="Group 14"/>
          <p:cNvGrpSpPr/>
          <p:nvPr/>
        </p:nvGrpSpPr>
        <p:grpSpPr>
          <a:xfrm>
            <a:off x="6248400" y="1257300"/>
            <a:ext cx="2749471" cy="2857012"/>
            <a:chOff x="6166724" y="952500"/>
            <a:chExt cx="2905553" cy="3019198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l="524" r="79053"/>
            <a:stretch>
              <a:fillRect/>
            </a:stretch>
          </p:blipFill>
          <p:spPr bwMode="auto">
            <a:xfrm>
              <a:off x="7886700" y="1104900"/>
              <a:ext cx="914400" cy="2110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3477" name="Picture 5" descr="C:\Users\ang\Desktop\facefeatures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62700" y="952500"/>
              <a:ext cx="1253214" cy="2557463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6166724" y="3581400"/>
              <a:ext cx="2905553" cy="390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 parts     “Filling in”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13478" name="Picture 6" descr="C:\Users\ang\Desktop\invarianc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4267200"/>
            <a:ext cx="2857500" cy="24162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3400" y="1181100"/>
            <a:ext cx="81391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endParaRPr lang="en-US" sz="138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Measuring Invariances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&amp; Invariance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0"/>
            <a:ext cx="8458200" cy="5143500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We want deep networks that give features that are: </a:t>
            </a:r>
          </a:p>
          <a:p>
            <a:pPr lvl="1"/>
            <a:r>
              <a:rPr lang="en-US" sz="2000" dirty="0" smtClean="0"/>
              <a:t>Invariant (does not change under irrelevant input transformations). </a:t>
            </a:r>
          </a:p>
          <a:p>
            <a:pPr lvl="1"/>
            <a:r>
              <a:rPr lang="en-US" sz="2000" dirty="0" smtClean="0"/>
              <a:t>Selective (respond only to a few inputs).</a:t>
            </a:r>
          </a:p>
          <a:p>
            <a:pPr>
              <a:buNone/>
            </a:pPr>
            <a:r>
              <a:rPr lang="en-US" sz="2000" b="0" dirty="0" smtClean="0"/>
              <a:t>Evaluation of learned features: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Invariance metrics.  Shed light on (</a:t>
            </a:r>
            <a:r>
              <a:rPr lang="en-US" sz="2000" b="0" dirty="0" err="1" smtClean="0"/>
              <a:t>i</a:t>
            </a:r>
            <a:r>
              <a:rPr lang="en-US" sz="2000" b="0" dirty="0" smtClean="0"/>
              <a:t>) Effect of different types of training; (ii) Why deep networks? 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Inspiration from Quiroga et al., 2005. 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 </a:t>
            </a:r>
          </a:p>
          <a:p>
            <a:pPr lvl="1"/>
            <a:endParaRPr lang="en-US" sz="2000" dirty="0" smtClean="0"/>
          </a:p>
          <a:p>
            <a:endParaRPr lang="en-US" sz="3600" b="0" dirty="0" smtClean="0"/>
          </a:p>
        </p:txBody>
      </p:sp>
      <p:grpSp>
        <p:nvGrpSpPr>
          <p:cNvPr id="8" name="Group 12"/>
          <p:cNvGrpSpPr/>
          <p:nvPr/>
        </p:nvGrpSpPr>
        <p:grpSpPr>
          <a:xfrm>
            <a:off x="931402" y="2996625"/>
            <a:ext cx="3297698" cy="1689675"/>
            <a:chOff x="931402" y="4114800"/>
            <a:chExt cx="3297698" cy="16896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4114800"/>
              <a:ext cx="3046413" cy="105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931402" y="5219700"/>
              <a:ext cx="32976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Gratings: Measures only rotation,</a:t>
              </a:r>
            </a:p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translation, frequency invariances.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91100" y="2844225"/>
            <a:ext cx="2539334" cy="2108775"/>
            <a:chOff x="5143500" y="1714500"/>
            <a:chExt cx="2539334" cy="2108775"/>
          </a:xfrm>
        </p:grpSpPr>
        <p:grpSp>
          <p:nvGrpSpPr>
            <p:cNvPr id="13" name="Group 7"/>
            <p:cNvGrpSpPr/>
            <p:nvPr/>
          </p:nvGrpSpPr>
          <p:grpSpPr>
            <a:xfrm>
              <a:off x="5257800" y="1714500"/>
              <a:ext cx="2425034" cy="1428369"/>
              <a:chOff x="4533900" y="1676400"/>
              <a:chExt cx="3848100" cy="2266569"/>
            </a:xfrm>
          </p:grpSpPr>
          <p:pic>
            <p:nvPicPr>
              <p:cNvPr id="4" name="Picture 3" descr="image_0001.jpg"/>
              <p:cNvPicPr>
                <a:picLocks noChangeAspect="1"/>
              </p:cNvPicPr>
              <p:nvPr/>
            </p:nvPicPr>
            <p:blipFill>
              <a:blip r:embed="rId4" cstate="print"/>
              <a:srcRect l="9365"/>
              <a:stretch>
                <a:fillRect/>
              </a:stretch>
            </p:blipFill>
            <p:spPr>
              <a:xfrm>
                <a:off x="4533900" y="1676400"/>
                <a:ext cx="1843669" cy="838200"/>
              </a:xfrm>
              <a:prstGeom prst="rect">
                <a:avLst/>
              </a:prstGeom>
            </p:spPr>
          </p:pic>
          <p:pic>
            <p:nvPicPr>
              <p:cNvPr id="5" name="Picture 4" descr="image_0002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553200" y="1676400"/>
                <a:ext cx="1828800" cy="839150"/>
              </a:xfrm>
              <a:prstGeom prst="rect">
                <a:avLst/>
              </a:prstGeom>
            </p:spPr>
          </p:pic>
          <p:pic>
            <p:nvPicPr>
              <p:cNvPr id="6" name="Picture 5" descr="image_0001.jpg"/>
              <p:cNvPicPr>
                <a:picLocks noChangeAspect="1"/>
              </p:cNvPicPr>
              <p:nvPr/>
            </p:nvPicPr>
            <p:blipFill>
              <a:blip r:embed="rId6" cstate="print"/>
              <a:srcRect l="3922"/>
              <a:stretch>
                <a:fillRect/>
              </a:stretch>
            </p:blipFill>
            <p:spPr>
              <a:xfrm>
                <a:off x="4533900" y="2667000"/>
                <a:ext cx="1866900" cy="1275969"/>
              </a:xfrm>
              <a:prstGeom prst="rect">
                <a:avLst/>
              </a:prstGeom>
            </p:spPr>
          </p:pic>
          <p:pic>
            <p:nvPicPr>
              <p:cNvPr id="7" name="Picture 6" descr="image_0002.jpg"/>
              <p:cNvPicPr>
                <a:picLocks noChangeAspect="1"/>
              </p:cNvPicPr>
              <p:nvPr/>
            </p:nvPicPr>
            <p:blipFill>
              <a:blip r:embed="rId7" cstate="print"/>
              <a:srcRect r="8465"/>
              <a:stretch>
                <a:fillRect/>
              </a:stretch>
            </p:blipFill>
            <p:spPr>
              <a:xfrm>
                <a:off x="6591300" y="2667000"/>
                <a:ext cx="1752601" cy="12573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143500" y="3238500"/>
              <a:ext cx="2521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Object classification: Very</a:t>
              </a:r>
            </a:p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complex transformations. 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96400" y="4305300"/>
            <a:ext cx="2580839" cy="1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metric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2171700" y="2590800"/>
            <a:ext cx="4533900" cy="826532"/>
            <a:chOff x="2171700" y="2514600"/>
            <a:chExt cx="4533900" cy="826532"/>
          </a:xfrm>
        </p:grpSpPr>
        <p:sp>
          <p:nvSpPr>
            <p:cNvPr id="5" name="TextBox 4"/>
            <p:cNvSpPr txBox="1"/>
            <p:nvPr/>
          </p:nvSpPr>
          <p:spPr>
            <a:xfrm>
              <a:off x="2171700" y="2743200"/>
              <a:ext cx="2324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Score =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4700" y="2514600"/>
              <a:ext cx="339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Local firing rate (Invariance)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8500" y="2971800"/>
              <a:ext cx="339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Global firing rate (Selectivity)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3162300" y="2895600"/>
              <a:ext cx="3238500" cy="0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1485900" y="838200"/>
            <a:ext cx="613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Shoot natural video of objects undergoing transformations such as:</a:t>
            </a:r>
          </a:p>
          <a:p>
            <a:pPr lvl="1"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Translation.</a:t>
            </a:r>
          </a:p>
          <a:p>
            <a:pPr lvl="1"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2D (in-plane) rotation. </a:t>
            </a:r>
          </a:p>
          <a:p>
            <a:pPr lvl="1"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3D (out-of-plane) rotation.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8300" y="3733800"/>
            <a:ext cx="601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Local firing rate: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If neuron detects a feature in frame 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of a video, what is the probability that it still detects that feature in a nearby frame 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t+k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?  </a:t>
            </a:r>
          </a:p>
          <a:p>
            <a:pPr algn="l">
              <a:spcBef>
                <a:spcPts val="0"/>
              </a:spcBef>
              <a:buFontTx/>
              <a:buChar char="-"/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Global firing rate: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- Overall firing rate of neuron.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4075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[Note: Description simplified slightly for this presentation.]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9545" y="300654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NER/SRL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POS tagging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30655" y="3889860"/>
            <a:ext cx="2441118" cy="2481607"/>
            <a:chOff x="6607465" y="3889860"/>
            <a:chExt cx="2441118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37895" y="6002135"/>
              <a:ext cx="2052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WordNet features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invariance with depth</a:t>
            </a:r>
            <a:endParaRPr lang="en-US" dirty="0"/>
          </a:p>
        </p:txBody>
      </p:sp>
      <p:grpSp>
        <p:nvGrpSpPr>
          <p:cNvPr id="3" name="Group 40"/>
          <p:cNvGrpSpPr/>
          <p:nvPr/>
        </p:nvGrpSpPr>
        <p:grpSpPr>
          <a:xfrm>
            <a:off x="1181100" y="723900"/>
            <a:ext cx="4876800" cy="4038600"/>
            <a:chOff x="2171700" y="1714500"/>
            <a:chExt cx="4876800" cy="4038600"/>
          </a:xfrm>
        </p:grpSpPr>
        <p:pic>
          <p:nvPicPr>
            <p:cNvPr id="8" name="Picture 7" descr="Picture1.png"/>
            <p:cNvPicPr>
              <a:picLocks noChangeAspect="1"/>
            </p:cNvPicPr>
            <p:nvPr/>
          </p:nvPicPr>
          <p:blipFill>
            <a:blip r:embed="rId3" cstate="print"/>
            <a:srcRect l="5750" t="21667" r="2240" b="19444"/>
            <a:stretch>
              <a:fillRect/>
            </a:stretch>
          </p:blipFill>
          <p:spPr>
            <a:xfrm>
              <a:off x="2171700" y="1714500"/>
              <a:ext cx="4876800" cy="403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38400" y="1747451"/>
              <a:ext cx="1371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Mean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7100" y="1747451"/>
              <a:ext cx="1371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Translation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10100" y="1747451"/>
              <a:ext cx="11811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2-D Rotation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38800" y="1747451"/>
              <a:ext cx="11049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3-D Rotation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732266" y="3404800"/>
              <a:ext cx="1371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Invariance Score</a:t>
              </a:r>
              <a:endParaRPr lang="en-US" sz="12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505200" y="3200400"/>
              <a:ext cx="114300" cy="7239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533900" y="3238500"/>
              <a:ext cx="114300" cy="7239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524500" y="3238500"/>
              <a:ext cx="114300" cy="7239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4" name="Group 39"/>
            <p:cNvGrpSpPr/>
            <p:nvPr/>
          </p:nvGrpSpPr>
          <p:grpSpPr>
            <a:xfrm>
              <a:off x="59055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31" name="Rectangle 30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  <p:grpSp>
          <p:nvGrpSpPr>
            <p:cNvPr id="6" name="Group 40"/>
            <p:cNvGrpSpPr/>
            <p:nvPr/>
          </p:nvGrpSpPr>
          <p:grpSpPr>
            <a:xfrm>
              <a:off x="48768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7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44" name="Rectangle 43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  <p:grpSp>
          <p:nvGrpSpPr>
            <p:cNvPr id="9" name="Group 47"/>
            <p:cNvGrpSpPr/>
            <p:nvPr/>
          </p:nvGrpSpPr>
          <p:grpSpPr>
            <a:xfrm>
              <a:off x="38481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18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51" name="Rectangle 50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  <p:grpSp>
          <p:nvGrpSpPr>
            <p:cNvPr id="19" name="Group 54"/>
            <p:cNvGrpSpPr/>
            <p:nvPr/>
          </p:nvGrpSpPr>
          <p:grpSpPr>
            <a:xfrm>
              <a:off x="2819400" y="5105400"/>
              <a:ext cx="609600" cy="467499"/>
              <a:chOff x="5905500" y="5105400"/>
              <a:chExt cx="609600" cy="467499"/>
            </a:xfrm>
          </p:grpSpPr>
          <p:grpSp>
            <p:nvGrpSpPr>
              <p:cNvPr id="20" name="Group 38"/>
              <p:cNvGrpSpPr/>
              <p:nvPr/>
            </p:nvGrpSpPr>
            <p:grpSpPr>
              <a:xfrm>
                <a:off x="5905500" y="5105400"/>
                <a:ext cx="609600" cy="276999"/>
                <a:chOff x="5905500" y="5105400"/>
                <a:chExt cx="609600" cy="276999"/>
              </a:xfrm>
            </p:grpSpPr>
            <p:sp>
              <p:nvSpPr>
                <p:cNvPr id="58" name="Rectangle 57"/>
                <p:cNvSpPr/>
                <p:nvPr/>
              </p:nvSpPr>
              <p:spPr bwMode="auto">
                <a:xfrm>
                  <a:off x="5905500" y="5110549"/>
                  <a:ext cx="571500" cy="266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59055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60579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2</a:t>
                  </a:r>
                  <a:endParaRPr lang="en-US" sz="1200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210300" y="5105400"/>
                  <a:ext cx="304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/>
                    <a:t>3</a:t>
                  </a:r>
                  <a:endParaRPr lang="en-US" sz="1200" dirty="0"/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5926408" y="5295900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Layer</a:t>
                </a:r>
                <a:endParaRPr lang="en-US" sz="1200" dirty="0"/>
              </a:p>
            </p:txBody>
          </p:sp>
        </p:grpSp>
      </p:grpSp>
      <p:pic>
        <p:nvPicPr>
          <p:cNvPr id="1502210" name="Picture 2" descr="https://zm09.pobox.stanford.edu/service/home/~/all_sideways.jpg?auth=co&amp;loc=en_US&amp;id=60921&amp;part=2"/>
          <p:cNvPicPr>
            <a:picLocks noChangeAspect="1" noChangeArrowheads="1"/>
          </p:cNvPicPr>
          <p:nvPr/>
        </p:nvPicPr>
        <p:blipFill>
          <a:blip r:embed="rId4" cstate="print"/>
          <a:srcRect r="43440"/>
          <a:stretch>
            <a:fillRect/>
          </a:stretch>
        </p:blipFill>
        <p:spPr bwMode="auto">
          <a:xfrm>
            <a:off x="1066799" y="5372100"/>
            <a:ext cx="4997865" cy="1257300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1371600" y="50292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Layer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86100" y="50292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Layer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00600" y="50292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Layer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1584960" y="762000"/>
            <a:ext cx="1005840" cy="38404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38900" y="1752600"/>
            <a:ext cx="247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Autoencoder enjoys modest increase in invariances with depth (16.6 to 18.5)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Weight decay parameter selected with cross-validation.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No sparsity. 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2628900" y="762000"/>
            <a:ext cx="3276600" cy="384048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Sparsity regularization and weight decay</a:t>
            </a:r>
            <a:endParaRPr lang="en-US" dirty="0"/>
          </a:p>
        </p:txBody>
      </p:sp>
      <p:pic>
        <p:nvPicPr>
          <p:cNvPr id="4" name="Content Placeholder 3" descr="sparsi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22" t="17841" b="18111"/>
          <a:stretch>
            <a:fillRect/>
          </a:stretch>
        </p:blipFill>
        <p:spPr>
          <a:xfrm>
            <a:off x="266700" y="1028700"/>
            <a:ext cx="6324600" cy="5334000"/>
          </a:xfrm>
        </p:spPr>
      </p:pic>
      <p:grpSp>
        <p:nvGrpSpPr>
          <p:cNvPr id="3" name="Group 11"/>
          <p:cNvGrpSpPr/>
          <p:nvPr/>
        </p:nvGrpSpPr>
        <p:grpSpPr>
          <a:xfrm>
            <a:off x="416122" y="1160331"/>
            <a:ext cx="6098978" cy="4821369"/>
            <a:chOff x="644722" y="1122231"/>
            <a:chExt cx="6098978" cy="4821369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49848" y="3642875"/>
              <a:ext cx="14975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Invariance score</a:t>
              </a: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762500" y="5046531"/>
              <a:ext cx="1562100" cy="381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95800" y="5191780"/>
              <a:ext cx="22479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Log</a:t>
              </a:r>
              <a:r>
                <a:rPr lang="en-US" sz="1400" baseline="-25000" dirty="0" smtClean="0"/>
                <a:t>10</a:t>
              </a:r>
              <a:r>
                <a:rPr lang="en-US" sz="1400" dirty="0" smtClean="0"/>
                <a:t> Target mean activation (</a:t>
              </a:r>
              <a:r>
                <a:rPr lang="en-US" sz="1400" dirty="0" err="1" smtClean="0"/>
                <a:t>Sparsity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0700" y="5420380"/>
              <a:ext cx="14097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Log</a:t>
              </a:r>
              <a:r>
                <a:rPr lang="en-US" sz="1400" baseline="-25000" dirty="0" smtClean="0"/>
                <a:t>10 </a:t>
              </a:r>
              <a:r>
                <a:rPr lang="en-US" sz="1400" dirty="0" smtClean="0"/>
                <a:t>Weight decay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81200" y="1122231"/>
              <a:ext cx="3124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Layer 1, Natural video test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743200" y="1617531"/>
              <a:ext cx="1447800" cy="2667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43700" y="1485900"/>
            <a:ext cx="2476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One layer 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sparse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autoencoder.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1. Sparsity has a significant effect on invariance.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2. The most invariance units correspond roughly to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Gabors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DBN invariance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1875" t="28516" r="10938" b="13281"/>
          <a:stretch>
            <a:fillRect/>
          </a:stretch>
        </p:blipFill>
        <p:spPr bwMode="auto">
          <a:xfrm>
            <a:off x="342900" y="1752600"/>
            <a:ext cx="5618500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14500" y="58674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 not comparable to previous ones because of receptive field size (11x11 and 31x31 in first two layers).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6400800" y="1638300"/>
            <a:ext cx="2458173" cy="3502025"/>
            <a:chOff x="342901" y="838200"/>
            <a:chExt cx="3581400" cy="5102225"/>
          </a:xfrm>
        </p:grpSpPr>
        <p:graphicFrame>
          <p:nvGraphicFramePr>
            <p:cNvPr id="6" name="Object 88"/>
            <p:cNvGraphicFramePr>
              <a:graphicFrameLocks noChangeAspect="1"/>
            </p:cNvGraphicFramePr>
            <p:nvPr/>
          </p:nvGraphicFramePr>
          <p:xfrm>
            <a:off x="342901" y="838200"/>
            <a:ext cx="3581400" cy="3581400"/>
          </p:xfrm>
          <a:graphic>
            <a:graphicData uri="http://schemas.openxmlformats.org/presentationml/2006/ole">
              <p:oleObj spid="_x0000_s1768450" name="Acrobat Document" r:id="rId5" imgW="4521960" imgH="4515840" progId="AcroExch.Document.7">
                <p:embed/>
              </p:oleObj>
            </a:graphicData>
          </a:graphic>
        </p:graphicFrame>
        <p:graphicFrame>
          <p:nvGraphicFramePr>
            <p:cNvPr id="7" name="Object 87"/>
            <p:cNvGraphicFramePr>
              <a:graphicFrameLocks noChangeAspect="1"/>
            </p:cNvGraphicFramePr>
            <p:nvPr/>
          </p:nvGraphicFramePr>
          <p:xfrm>
            <a:off x="1485900" y="5067300"/>
            <a:ext cx="1295400" cy="873125"/>
          </p:xfrm>
          <a:graphic>
            <a:graphicData uri="http://schemas.openxmlformats.org/presentationml/2006/ole">
              <p:oleObj spid="_x0000_s1768451" name="Acrobat Document" r:id="rId6" imgW="5728680" imgH="3856320" progId="AcroExch.Document.7">
                <p:embed/>
              </p:oleObj>
            </a:graphicData>
          </a:graphic>
        </p:graphicFrame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rot="5400000">
              <a:off x="1805940" y="4632960"/>
              <a:ext cx="548640" cy="274320"/>
            </a:xfrm>
            <a:prstGeom prst="leftArrow">
              <a:avLst>
                <a:gd name="adj1" fmla="val 50000"/>
                <a:gd name="adj2" fmla="val 51535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1375504" y="876299"/>
            <a:ext cx="10397396" cy="5010211"/>
            <a:chOff x="1257302" y="876299"/>
            <a:chExt cx="10397396" cy="5010211"/>
          </a:xfrm>
        </p:grpSpPr>
        <p:grpSp>
          <p:nvGrpSpPr>
            <p:cNvPr id="4" name="Group 3"/>
            <p:cNvGrpSpPr/>
            <p:nvPr/>
          </p:nvGrpSpPr>
          <p:grpSpPr>
            <a:xfrm>
              <a:off x="1257302" y="876299"/>
              <a:ext cx="10397396" cy="4565165"/>
              <a:chOff x="4523680" y="3345920"/>
              <a:chExt cx="6288247" cy="2760969"/>
            </a:xfrm>
          </p:grpSpPr>
          <p:sp>
            <p:nvSpPr>
              <p:cNvPr id="5" name="Text Box 10"/>
              <p:cNvSpPr txBox="1">
                <a:spLocks noChangeArrowheads="1"/>
              </p:cNvSpPr>
              <p:nvPr/>
            </p:nvSpPr>
            <p:spPr bwMode="auto">
              <a:xfrm>
                <a:off x="4569764" y="4521089"/>
                <a:ext cx="6242163" cy="2419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en-US" sz="2000" kern="1200" dirty="0" smtClean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 Honglak Lee               Quoc Le            Andrew Saxe</a:t>
                </a:r>
                <a:endParaRPr lang="en-US" sz="2000" kern="1200" dirty="0">
                  <a:solidFill>
                    <a:srgbClr val="FFFFFF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6" name="Group 20"/>
              <p:cNvGrpSpPr/>
              <p:nvPr/>
            </p:nvGrpSpPr>
            <p:grpSpPr>
              <a:xfrm>
                <a:off x="4523680" y="3345920"/>
                <a:ext cx="3711221" cy="2760969"/>
                <a:chOff x="4822828" y="3161321"/>
                <a:chExt cx="3998299" cy="2978094"/>
              </a:xfrm>
            </p:grpSpPr>
            <p:pic>
              <p:nvPicPr>
                <p:cNvPr id="7" name="Picture 9" descr="honglak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7692" r="7692"/>
                <a:stretch>
                  <a:fillRect/>
                </a:stretch>
              </p:blipFill>
              <p:spPr bwMode="auto">
                <a:xfrm>
                  <a:off x="4822828" y="3161321"/>
                  <a:ext cx="1167572" cy="124135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" name="Picture 15" descr="quoc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262676" y="3161322"/>
                  <a:ext cx="1217950" cy="1241353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8" descr="rajat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1279" r="39182" b="30146"/>
                <a:stretch>
                  <a:fillRect/>
                </a:stretch>
              </p:blipFill>
              <p:spPr bwMode="auto">
                <a:xfrm>
                  <a:off x="7057072" y="4901144"/>
                  <a:ext cx="1068092" cy="123827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1" descr="C:\Users\ang\Desktop\P1010214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5708" t="32628" r="66112" b="54789"/>
                <a:stretch>
                  <a:fillRect/>
                </a:stretch>
              </p:blipFill>
              <p:spPr bwMode="auto">
                <a:xfrm>
                  <a:off x="5642050" y="4901144"/>
                  <a:ext cx="1073166" cy="1238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" name="Picture 2" descr="C:\Users\ang\Desktop\undergrad2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26862" t="16180" r="23864" b="38134"/>
                <a:stretch>
                  <a:fillRect/>
                </a:stretch>
              </p:blipFill>
              <p:spPr bwMode="auto">
                <a:xfrm>
                  <a:off x="7702522" y="3161322"/>
                  <a:ext cx="1118605" cy="1238270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14" name="Rectangle 13"/>
            <p:cNvSpPr/>
            <p:nvPr/>
          </p:nvSpPr>
          <p:spPr>
            <a:xfrm>
              <a:off x="2367869" y="5486400"/>
              <a:ext cx="38715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Ian Goodfellow         Rajat Raina</a:t>
              </a:r>
              <a:endParaRPr lang="en-US" sz="2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5300" y="6172200"/>
            <a:ext cx="659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Thanks also to: Yan Largman, Peter Pham, Rajesh Ranganath.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Recent history of machine learning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20 years ago: Supervised learning</a:t>
            </a:r>
          </a:p>
          <a:p>
            <a:pPr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10 years ago: Semi-supervised learning.</a:t>
            </a:r>
          </a:p>
          <a:p>
            <a:pPr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3 years ago: Transfer learning.</a:t>
            </a:r>
          </a:p>
          <a:p>
            <a:pPr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6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Next: Self-taught learning – unsupervised discovery of structure?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24463" y="1009650"/>
            <a:ext cx="2520950" cy="1401763"/>
            <a:chOff x="3557" y="660"/>
            <a:chExt cx="1588" cy="883"/>
          </a:xfrm>
        </p:grpSpPr>
        <p:sp>
          <p:nvSpPr>
            <p:cNvPr id="61513" name="Rectangle 5"/>
            <p:cNvSpPr>
              <a:spLocks noChangeArrowheads="1"/>
            </p:cNvSpPr>
            <p:nvPr/>
          </p:nvSpPr>
          <p:spPr bwMode="auto">
            <a:xfrm>
              <a:off x="4392" y="663"/>
              <a:ext cx="753" cy="880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514" name="Rectangle 6"/>
            <p:cNvSpPr>
              <a:spLocks noChangeArrowheads="1"/>
            </p:cNvSpPr>
            <p:nvPr/>
          </p:nvSpPr>
          <p:spPr bwMode="auto">
            <a:xfrm>
              <a:off x="3557" y="660"/>
              <a:ext cx="753" cy="880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6151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t="25484"/>
            <a:stretch>
              <a:fillRect/>
            </a:stretch>
          </p:blipFill>
          <p:spPr bwMode="auto">
            <a:xfrm>
              <a:off x="3637" y="710"/>
              <a:ext cx="295" cy="1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63" y="924"/>
              <a:ext cx="280" cy="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6" y="934"/>
              <a:ext cx="282" cy="1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t="18643"/>
            <a:stretch>
              <a:fillRect/>
            </a:stretch>
          </p:blipFill>
          <p:spPr bwMode="auto">
            <a:xfrm>
              <a:off x="3952" y="696"/>
              <a:ext cx="270" cy="1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9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33" y="1191"/>
              <a:ext cx="292" cy="17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0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71" y="1194"/>
              <a:ext cx="242" cy="1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1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66" y="961"/>
              <a:ext cx="235" cy="13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2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5" y="715"/>
              <a:ext cx="266" cy="18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3" name="Picture 1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60" y="964"/>
              <a:ext cx="263" cy="14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4" name="Picture 1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71" y="692"/>
              <a:ext cx="256" cy="21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5" name="Picture 1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54" y="1152"/>
              <a:ext cx="282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26" name="Picture 1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766" y="1146"/>
              <a:ext cx="296" cy="24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527" name="Text Box 19"/>
            <p:cNvSpPr txBox="1">
              <a:spLocks noChangeArrowheads="1"/>
            </p:cNvSpPr>
            <p:nvPr/>
          </p:nvSpPr>
          <p:spPr bwMode="auto">
            <a:xfrm>
              <a:off x="3775" y="1362"/>
              <a:ext cx="318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Cars</a:t>
              </a:r>
            </a:p>
          </p:txBody>
        </p:sp>
        <p:sp>
          <p:nvSpPr>
            <p:cNvPr id="61528" name="Text Box 20"/>
            <p:cNvSpPr txBox="1">
              <a:spLocks noChangeArrowheads="1"/>
            </p:cNvSpPr>
            <p:nvPr/>
          </p:nvSpPr>
          <p:spPr bwMode="auto">
            <a:xfrm>
              <a:off x="4477" y="1362"/>
              <a:ext cx="627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Motorcycles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805113" y="2852738"/>
            <a:ext cx="1195387" cy="658812"/>
            <a:chOff x="3267" y="1652"/>
            <a:chExt cx="753" cy="415"/>
          </a:xfrm>
        </p:grpSpPr>
        <p:sp>
          <p:nvSpPr>
            <p:cNvPr id="61509" name="Rectangle 22"/>
            <p:cNvSpPr>
              <a:spLocks noChangeArrowheads="1"/>
            </p:cNvSpPr>
            <p:nvPr/>
          </p:nvSpPr>
          <p:spPr bwMode="auto">
            <a:xfrm>
              <a:off x="3267" y="1652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510" name="Picture 23"/>
            <p:cNvPicPr>
              <a:picLocks noChangeAspect="1" noChangeArrowheads="1"/>
            </p:cNvPicPr>
            <p:nvPr/>
          </p:nvPicPr>
          <p:blipFill>
            <a:blip r:embed="rId3" cstate="print"/>
            <a:srcRect t="25484"/>
            <a:stretch>
              <a:fillRect/>
            </a:stretch>
          </p:blipFill>
          <p:spPr bwMode="auto">
            <a:xfrm>
              <a:off x="3347" y="1702"/>
              <a:ext cx="295" cy="1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11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 t="18643"/>
            <a:stretch>
              <a:fillRect/>
            </a:stretch>
          </p:blipFill>
          <p:spPr bwMode="auto">
            <a:xfrm>
              <a:off x="3662" y="1688"/>
              <a:ext cx="270" cy="1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512" name="Text Box 25"/>
            <p:cNvSpPr txBox="1">
              <a:spLocks noChangeArrowheads="1"/>
            </p:cNvSpPr>
            <p:nvPr/>
          </p:nvSpPr>
          <p:spPr bwMode="auto">
            <a:xfrm>
              <a:off x="3485" y="1894"/>
              <a:ext cx="318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Cars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4111625" y="2852738"/>
            <a:ext cx="1195388" cy="654050"/>
            <a:chOff x="4102" y="1655"/>
            <a:chExt cx="753" cy="412"/>
          </a:xfrm>
        </p:grpSpPr>
        <p:sp>
          <p:nvSpPr>
            <p:cNvPr id="61505" name="Rectangle 27"/>
            <p:cNvSpPr>
              <a:spLocks noChangeArrowheads="1"/>
            </p:cNvSpPr>
            <p:nvPr/>
          </p:nvSpPr>
          <p:spPr bwMode="auto">
            <a:xfrm>
              <a:off x="4102" y="1655"/>
              <a:ext cx="753" cy="408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506" name="Picture 2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85" y="1707"/>
              <a:ext cx="266" cy="18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7" name="Picture 2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86" y="1700"/>
              <a:ext cx="223" cy="19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508" name="Text Box 30"/>
            <p:cNvSpPr txBox="1">
              <a:spLocks noChangeArrowheads="1"/>
            </p:cNvSpPr>
            <p:nvPr/>
          </p:nvSpPr>
          <p:spPr bwMode="auto">
            <a:xfrm>
              <a:off x="4162" y="1894"/>
              <a:ext cx="627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Motorcycles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454650" y="2814638"/>
            <a:ext cx="2306638" cy="730250"/>
            <a:chOff x="3703" y="2499"/>
            <a:chExt cx="1491" cy="532"/>
          </a:xfrm>
        </p:grpSpPr>
        <p:sp>
          <p:nvSpPr>
            <p:cNvPr id="61496" name="Rectangle 32"/>
            <p:cNvSpPr>
              <a:spLocks noChangeArrowheads="1"/>
            </p:cNvSpPr>
            <p:nvPr/>
          </p:nvSpPr>
          <p:spPr bwMode="auto">
            <a:xfrm>
              <a:off x="3703" y="2499"/>
              <a:ext cx="1491" cy="532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97" name="Picture 3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130" y="2557"/>
              <a:ext cx="280" cy="2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98" name="Picture 3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803" y="2567"/>
              <a:ext cx="282" cy="1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99" name="Picture 3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00" y="2789"/>
              <a:ext cx="292" cy="17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0" name="Picture 36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162" y="2789"/>
              <a:ext cx="242" cy="1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1" name="Picture 3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815" y="2547"/>
              <a:ext cx="235" cy="13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2" name="Picture 38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509" y="2550"/>
              <a:ext cx="263" cy="14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3" name="Picture 39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503" y="2738"/>
              <a:ext cx="282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504" name="Picture 4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815" y="2732"/>
              <a:ext cx="296" cy="24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501650" y="4081463"/>
            <a:ext cx="1112838" cy="658812"/>
            <a:chOff x="316" y="2547"/>
            <a:chExt cx="701" cy="415"/>
          </a:xfrm>
        </p:grpSpPr>
        <p:sp>
          <p:nvSpPr>
            <p:cNvPr id="61492" name="Rectangle 42"/>
            <p:cNvSpPr>
              <a:spLocks noChangeArrowheads="1"/>
            </p:cNvSpPr>
            <p:nvPr/>
          </p:nvSpPr>
          <p:spPr bwMode="auto">
            <a:xfrm>
              <a:off x="316" y="2547"/>
              <a:ext cx="701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93" name="Text Box 43"/>
            <p:cNvSpPr txBox="1">
              <a:spLocks noChangeArrowheads="1"/>
            </p:cNvSpPr>
            <p:nvPr/>
          </p:nvSpPr>
          <p:spPr bwMode="auto">
            <a:xfrm>
              <a:off x="534" y="2789"/>
              <a:ext cx="281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Bus</a:t>
              </a:r>
            </a:p>
          </p:txBody>
        </p:sp>
        <p:pic>
          <p:nvPicPr>
            <p:cNvPr id="61494" name="Picture 44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88" y="2595"/>
              <a:ext cx="266" cy="2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95" name="Picture 4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679" y="2595"/>
              <a:ext cx="290" cy="17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6492875" y="4081463"/>
            <a:ext cx="1195388" cy="658812"/>
            <a:chOff x="3267" y="1652"/>
            <a:chExt cx="753" cy="415"/>
          </a:xfrm>
        </p:grpSpPr>
        <p:sp>
          <p:nvSpPr>
            <p:cNvPr id="61488" name="Rectangle 47"/>
            <p:cNvSpPr>
              <a:spLocks noChangeArrowheads="1"/>
            </p:cNvSpPr>
            <p:nvPr/>
          </p:nvSpPr>
          <p:spPr bwMode="auto">
            <a:xfrm>
              <a:off x="3267" y="1652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89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t="25484"/>
            <a:stretch>
              <a:fillRect/>
            </a:stretch>
          </p:blipFill>
          <p:spPr bwMode="auto">
            <a:xfrm>
              <a:off x="3347" y="1702"/>
              <a:ext cx="295" cy="1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90" name="Picture 49"/>
            <p:cNvPicPr>
              <a:picLocks noChangeAspect="1" noChangeArrowheads="1"/>
            </p:cNvPicPr>
            <p:nvPr/>
          </p:nvPicPr>
          <p:blipFill>
            <a:blip r:embed="rId6" cstate="print"/>
            <a:srcRect t="18643"/>
            <a:stretch>
              <a:fillRect/>
            </a:stretch>
          </p:blipFill>
          <p:spPr bwMode="auto">
            <a:xfrm>
              <a:off x="3662" y="1688"/>
              <a:ext cx="270" cy="1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491" name="Text Box 50"/>
            <p:cNvSpPr txBox="1">
              <a:spLocks noChangeArrowheads="1"/>
            </p:cNvSpPr>
            <p:nvPr/>
          </p:nvSpPr>
          <p:spPr bwMode="auto">
            <a:xfrm>
              <a:off x="3485" y="1894"/>
              <a:ext cx="318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Cars</a:t>
              </a:r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7799388" y="4081463"/>
            <a:ext cx="1195387" cy="654050"/>
            <a:chOff x="4102" y="1655"/>
            <a:chExt cx="753" cy="412"/>
          </a:xfrm>
        </p:grpSpPr>
        <p:sp>
          <p:nvSpPr>
            <p:cNvPr id="61484" name="Rectangle 52"/>
            <p:cNvSpPr>
              <a:spLocks noChangeArrowheads="1"/>
            </p:cNvSpPr>
            <p:nvPr/>
          </p:nvSpPr>
          <p:spPr bwMode="auto">
            <a:xfrm>
              <a:off x="4102" y="1655"/>
              <a:ext cx="753" cy="408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85" name="Picture 5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85" y="1707"/>
              <a:ext cx="266" cy="18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86" name="Picture 5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186" y="1700"/>
              <a:ext cx="223" cy="19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487" name="Text Box 55"/>
            <p:cNvSpPr txBox="1">
              <a:spLocks noChangeArrowheads="1"/>
            </p:cNvSpPr>
            <p:nvPr/>
          </p:nvSpPr>
          <p:spPr bwMode="auto">
            <a:xfrm>
              <a:off x="4162" y="1894"/>
              <a:ext cx="627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Motorcycles</a:t>
              </a: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692275" y="4081463"/>
            <a:ext cx="1074738" cy="658812"/>
            <a:chOff x="1114" y="2547"/>
            <a:chExt cx="677" cy="415"/>
          </a:xfrm>
        </p:grpSpPr>
        <p:sp>
          <p:nvSpPr>
            <p:cNvPr id="61480" name="Rectangle 57"/>
            <p:cNvSpPr>
              <a:spLocks noChangeArrowheads="1"/>
            </p:cNvSpPr>
            <p:nvPr/>
          </p:nvSpPr>
          <p:spPr bwMode="auto">
            <a:xfrm>
              <a:off x="1114" y="2547"/>
              <a:ext cx="677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81" name="Text Box 58"/>
            <p:cNvSpPr txBox="1">
              <a:spLocks noChangeArrowheads="1"/>
            </p:cNvSpPr>
            <p:nvPr/>
          </p:nvSpPr>
          <p:spPr bwMode="auto">
            <a:xfrm>
              <a:off x="1259" y="2789"/>
              <a:ext cx="420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Tractor</a:t>
              </a:r>
            </a:p>
          </p:txBody>
        </p:sp>
        <p:pic>
          <p:nvPicPr>
            <p:cNvPr id="61482" name="Picture 59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162" y="2595"/>
              <a:ext cx="266" cy="17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83" name="Picture 60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477" y="2595"/>
              <a:ext cx="266" cy="18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3419475" y="4081463"/>
            <a:ext cx="1195388" cy="658812"/>
            <a:chOff x="2154" y="2547"/>
            <a:chExt cx="753" cy="415"/>
          </a:xfrm>
        </p:grpSpPr>
        <p:sp>
          <p:nvSpPr>
            <p:cNvPr id="61476" name="Rectangle 62"/>
            <p:cNvSpPr>
              <a:spLocks noChangeArrowheads="1"/>
            </p:cNvSpPr>
            <p:nvPr/>
          </p:nvSpPr>
          <p:spPr bwMode="auto">
            <a:xfrm>
              <a:off x="2154" y="2547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77" name="Text Box 63"/>
            <p:cNvSpPr txBox="1">
              <a:spLocks noChangeArrowheads="1"/>
            </p:cNvSpPr>
            <p:nvPr/>
          </p:nvSpPr>
          <p:spPr bwMode="auto">
            <a:xfrm>
              <a:off x="2299" y="2789"/>
              <a:ext cx="420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Aircraft</a:t>
              </a:r>
            </a:p>
          </p:txBody>
        </p:sp>
        <p:pic>
          <p:nvPicPr>
            <p:cNvPr id="61478" name="Picture 64"/>
            <p:cNvPicPr>
              <a:picLocks noChangeAspect="1" noChangeArrowheads="1"/>
            </p:cNvPicPr>
            <p:nvPr/>
          </p:nvPicPr>
          <p:blipFill>
            <a:blip r:embed="rId29" cstate="print"/>
            <a:srcRect l="15163" t="18164" r="12155" b="18352"/>
            <a:stretch>
              <a:fillRect/>
            </a:stretch>
          </p:blipFill>
          <p:spPr bwMode="auto">
            <a:xfrm>
              <a:off x="2203" y="2595"/>
              <a:ext cx="314" cy="18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79" name="Picture 65"/>
            <p:cNvPicPr>
              <a:picLocks noChangeAspect="1" noChangeArrowheads="1"/>
            </p:cNvPicPr>
            <p:nvPr/>
          </p:nvPicPr>
          <p:blipFill>
            <a:blip r:embed="rId30" cstate="print"/>
            <a:srcRect l="6015" t="11588" r="6015" b="15396"/>
            <a:stretch>
              <a:fillRect/>
            </a:stretch>
          </p:blipFill>
          <p:spPr bwMode="auto">
            <a:xfrm>
              <a:off x="2565" y="2595"/>
              <a:ext cx="291" cy="1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4725988" y="4081463"/>
            <a:ext cx="1195387" cy="658812"/>
            <a:chOff x="2977" y="2547"/>
            <a:chExt cx="753" cy="415"/>
          </a:xfrm>
        </p:grpSpPr>
        <p:sp>
          <p:nvSpPr>
            <p:cNvPr id="61472" name="Rectangle 67"/>
            <p:cNvSpPr>
              <a:spLocks noChangeArrowheads="1"/>
            </p:cNvSpPr>
            <p:nvPr/>
          </p:nvSpPr>
          <p:spPr bwMode="auto">
            <a:xfrm>
              <a:off x="2977" y="2547"/>
              <a:ext cx="753" cy="411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473" name="Text Box 68"/>
            <p:cNvSpPr txBox="1">
              <a:spLocks noChangeArrowheads="1"/>
            </p:cNvSpPr>
            <p:nvPr/>
          </p:nvSpPr>
          <p:spPr bwMode="auto">
            <a:xfrm>
              <a:off x="3098" y="2789"/>
              <a:ext cx="546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>
                  <a:latin typeface="Arial" charset="0"/>
                </a:rPr>
                <a:t>Helicopter</a:t>
              </a:r>
            </a:p>
          </p:txBody>
        </p:sp>
        <p:pic>
          <p:nvPicPr>
            <p:cNvPr id="61474" name="Picture 69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3049" y="2571"/>
              <a:ext cx="278" cy="19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  <p:pic>
          <p:nvPicPr>
            <p:cNvPr id="61475" name="Picture 70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3364" y="2571"/>
              <a:ext cx="313" cy="19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555079" name="AutoShape 71"/>
          <p:cNvSpPr>
            <a:spLocks noChangeArrowheads="1"/>
          </p:cNvSpPr>
          <p:nvPr/>
        </p:nvSpPr>
        <p:spPr bwMode="auto">
          <a:xfrm>
            <a:off x="6030913" y="4273550"/>
            <a:ext cx="344487" cy="269875"/>
          </a:xfrm>
          <a:prstGeom prst="rightArrow">
            <a:avLst>
              <a:gd name="adj1" fmla="val 50000"/>
              <a:gd name="adj2" fmla="val 31912"/>
            </a:avLst>
          </a:prstGeom>
          <a:solidFill>
            <a:srgbClr val="33CCCC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/>
          </a:p>
        </p:txBody>
      </p: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1692275" y="5349875"/>
            <a:ext cx="4838700" cy="1206500"/>
            <a:chOff x="1066" y="3370"/>
            <a:chExt cx="3048" cy="760"/>
          </a:xfrm>
        </p:grpSpPr>
        <p:sp>
          <p:nvSpPr>
            <p:cNvPr id="61456" name="Rectangle 73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61457" name="Picture 74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58" name="Picture 7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59" name="Picture 76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61460" name="Picture 77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1461" name="Text Box 78"/>
            <p:cNvSpPr txBox="1">
              <a:spLocks noChangeArrowheads="1"/>
            </p:cNvSpPr>
            <p:nvPr/>
          </p:nvSpPr>
          <p:spPr bwMode="auto">
            <a:xfrm>
              <a:off x="1399" y="3976"/>
              <a:ext cx="647" cy="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000">
                  <a:latin typeface="Arial" charset="0"/>
                </a:rPr>
                <a:t>Natural scenes</a:t>
              </a:r>
            </a:p>
          </p:txBody>
        </p:sp>
        <p:pic>
          <p:nvPicPr>
            <p:cNvPr id="61462" name="Picture 79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61463" name="Group 80"/>
            <p:cNvGrpSpPr>
              <a:grpSpLocks/>
            </p:cNvGrpSpPr>
            <p:nvPr/>
          </p:nvGrpSpPr>
          <p:grpSpPr bwMode="auto">
            <a:xfrm>
              <a:off x="2662" y="3418"/>
              <a:ext cx="653" cy="587"/>
              <a:chOff x="2856" y="3515"/>
              <a:chExt cx="653" cy="587"/>
            </a:xfrm>
          </p:grpSpPr>
          <p:sp>
            <p:nvSpPr>
              <p:cNvPr id="61469" name="Rectangle 81"/>
              <p:cNvSpPr>
                <a:spLocks noChangeArrowheads="1"/>
              </p:cNvSpPr>
              <p:nvPr/>
            </p:nvSpPr>
            <p:spPr bwMode="auto">
              <a:xfrm>
                <a:off x="2856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61470" name="Picture 82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2953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61471" name="Text Box 83"/>
              <p:cNvSpPr txBox="1">
                <a:spLocks noChangeArrowheads="1"/>
              </p:cNvSpPr>
              <p:nvPr/>
            </p:nvSpPr>
            <p:spPr bwMode="auto">
              <a:xfrm>
                <a:off x="2977" y="3926"/>
                <a:ext cx="387" cy="14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900">
                    <a:latin typeface="Arial" charset="0"/>
                  </a:rPr>
                  <a:t>Car</a:t>
                </a:r>
              </a:p>
            </p:txBody>
          </p:sp>
        </p:grpSp>
        <p:grpSp>
          <p:nvGrpSpPr>
            <p:cNvPr id="61464" name="Group 84"/>
            <p:cNvGrpSpPr>
              <a:grpSpLocks/>
            </p:cNvGrpSpPr>
            <p:nvPr/>
          </p:nvGrpSpPr>
          <p:grpSpPr bwMode="auto">
            <a:xfrm>
              <a:off x="3436" y="3418"/>
              <a:ext cx="678" cy="569"/>
              <a:chOff x="3436" y="3418"/>
              <a:chExt cx="678" cy="569"/>
            </a:xfrm>
          </p:grpSpPr>
          <p:sp>
            <p:nvSpPr>
              <p:cNvPr id="61466" name="Rectangle 85"/>
              <p:cNvSpPr>
                <a:spLocks noChangeArrowheads="1"/>
              </p:cNvSpPr>
              <p:nvPr/>
            </p:nvSpPr>
            <p:spPr bwMode="auto">
              <a:xfrm>
                <a:off x="3436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61467" name="Picture 86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3509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61468" name="Text Box 87"/>
              <p:cNvSpPr txBox="1">
                <a:spLocks noChangeArrowheads="1"/>
              </p:cNvSpPr>
              <p:nvPr/>
            </p:nvSpPr>
            <p:spPr bwMode="auto">
              <a:xfrm>
                <a:off x="3485" y="3805"/>
                <a:ext cx="579" cy="173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20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61465" name="Picture 88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79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Model of V1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pic>
        <p:nvPicPr>
          <p:cNvPr id="63492" name="Picture 4" descr="2d-wav"/>
          <p:cNvPicPr>
            <a:picLocks noChangeAspect="1" noChangeArrowheads="1"/>
          </p:cNvPicPr>
          <p:nvPr/>
        </p:nvPicPr>
        <p:blipFill>
          <a:blip r:embed="rId3" cstate="print"/>
          <a:srcRect l="7185" t="23825" r="6815" b="25653"/>
          <a:stretch>
            <a:fillRect/>
          </a:stretch>
        </p:blipFill>
        <p:spPr bwMode="auto">
          <a:xfrm>
            <a:off x="9296400" y="3044825"/>
            <a:ext cx="368617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4" cstate="print"/>
          <a:srcRect l="76357" t="59109" r="6061" b="25496"/>
          <a:stretch>
            <a:fillRect/>
          </a:stretch>
        </p:blipFill>
        <p:spPr bwMode="auto">
          <a:xfrm>
            <a:off x="7413625" y="4465638"/>
            <a:ext cx="1495425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si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3" y="1816100"/>
            <a:ext cx="23717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simpl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1816100"/>
            <a:ext cx="2343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95275" y="4276725"/>
            <a:ext cx="26320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Schematic of simple cell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35363" y="4235450"/>
            <a:ext cx="19462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Actual simple cell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840413" y="2162175"/>
            <a:ext cx="3303587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chemeClr val="bg1"/>
                </a:solidFill>
              </a:rPr>
              <a:t>Green: Responds to white dot.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chemeClr val="bg1"/>
                </a:solidFill>
              </a:rPr>
              <a:t>Red: Responds to </a:t>
            </a:r>
            <a:r>
              <a:rPr lang="en-US" dirty="0" smtClean="0">
                <a:solidFill>
                  <a:schemeClr val="bg1"/>
                </a:solidFill>
              </a:rPr>
              <a:t>black dot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3499" name="Text Box 17"/>
          <p:cNvSpPr txBox="1">
            <a:spLocks noChangeArrowheads="1"/>
          </p:cNvSpPr>
          <p:nvPr/>
        </p:nvSpPr>
        <p:spPr bwMode="auto">
          <a:xfrm>
            <a:off x="0" y="6494463"/>
            <a:ext cx="41433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[DeAngelis, Ohzawa &amp; Freeman, 1995]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411163" y="1011238"/>
            <a:ext cx="5451475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V1 is the first stage of visual processing in the 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Hubel &amp; Wiesel (1962)’s simple cell model: </a:t>
            </a:r>
          </a:p>
        </p:txBody>
      </p:sp>
      <p:sp>
        <p:nvSpPr>
          <p:cNvPr id="63501" name="Text Box 19"/>
          <p:cNvSpPr txBox="1">
            <a:spLocks noChangeArrowheads="1"/>
          </p:cNvSpPr>
          <p:nvPr/>
        </p:nvSpPr>
        <p:spPr bwMode="auto">
          <a:xfrm>
            <a:off x="257175" y="5005388"/>
            <a:ext cx="5235407" cy="36676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chemeClr val="bg1"/>
                </a:solidFill>
              </a:rPr>
              <a:t>Alternative treatment: Model as “</a:t>
            </a:r>
            <a:r>
              <a:rPr lang="en-US" dirty="0" err="1">
                <a:solidFill>
                  <a:schemeClr val="bg1"/>
                </a:solidFill>
              </a:rPr>
              <a:t>gabor</a:t>
            </a:r>
            <a:r>
              <a:rPr lang="en-US" dirty="0">
                <a:solidFill>
                  <a:schemeClr val="bg1"/>
                </a:solidFill>
              </a:rPr>
              <a:t> functions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4" cstate="print"/>
          <a:srcRect l="65688" t="72035" r="22855" b="17506"/>
          <a:stretch>
            <a:fillRect/>
          </a:stretch>
        </p:blipFill>
        <p:spPr bwMode="auto">
          <a:xfrm>
            <a:off x="5762625" y="4465638"/>
            <a:ext cx="14239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9448800" y="5524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chemeClr val="bg1"/>
                </a:solidFill>
              </a:rPr>
              <a:t>Also used in image compression and </a:t>
            </a:r>
            <a:r>
              <a:rPr lang="en-US" dirty="0" err="1" smtClean="0">
                <a:solidFill>
                  <a:schemeClr val="bg1"/>
                </a:solidFill>
              </a:rPr>
              <a:t>denoising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Model of V1</a:t>
            </a:r>
          </a:p>
        </p:txBody>
      </p:sp>
      <p:sp>
        <p:nvSpPr>
          <p:cNvPr id="64517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458200" cy="5638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smtClean="0">
                <a:solidFill>
                  <a:schemeClr val="bg1"/>
                </a:solidFill>
              </a:rPr>
              <a:t>An unsupervised learning model of V1. </a:t>
            </a:r>
          </a:p>
          <a:p>
            <a:pPr eaLnBrk="1" hangingPunct="1">
              <a:buFontTx/>
              <a:buNone/>
            </a:pPr>
            <a:r>
              <a:rPr lang="en-US" sz="1800" smtClean="0">
                <a:solidFill>
                  <a:schemeClr val="bg1"/>
                </a:solidFill>
              </a:rPr>
              <a:t>Interpret as finding a “sparse code” of the input image. (Olshausen &amp; Field,1996)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81600" y="4191000"/>
            <a:ext cx="3581400" cy="2371725"/>
            <a:chOff x="5181600" y="4191000"/>
            <a:chExt cx="3581400" cy="2371725"/>
          </a:xfrm>
        </p:grpSpPr>
        <p:pic>
          <p:nvPicPr>
            <p:cNvPr id="2877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51875"/>
            <a:stretch>
              <a:fillRect/>
            </a:stretch>
          </p:blipFill>
          <p:spPr bwMode="auto">
            <a:xfrm>
              <a:off x="5181600" y="4191000"/>
              <a:ext cx="3581400" cy="23717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516" name="Text Box 5"/>
            <p:cNvSpPr txBox="1">
              <a:spLocks noChangeArrowheads="1"/>
            </p:cNvSpPr>
            <p:nvPr/>
          </p:nvSpPr>
          <p:spPr bwMode="auto">
            <a:xfrm>
              <a:off x="8039100" y="6210300"/>
              <a:ext cx="6477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1400" dirty="0">
                  <a:latin typeface="Arial" charset="0"/>
                </a:rPr>
                <a:t>V1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Example of learned bases: stereo pairs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4267200"/>
            <a:ext cx="8229600" cy="1173163"/>
          </a:xfrm>
        </p:spPr>
        <p:txBody>
          <a:bodyPr/>
          <a:lstStyle/>
          <a:p>
            <a:pPr marL="342900" indent="-342900" eaLnBrk="1" hangingPunct="1">
              <a:buFontTx/>
              <a:buNone/>
            </a:pPr>
            <a:r>
              <a:rPr lang="en-US" sz="1800" b="0" smtClean="0">
                <a:solidFill>
                  <a:schemeClr val="bg1"/>
                </a:solidFill>
              </a:rPr>
              <a:t>Bases learned from stereo pairs also capture correlations (i.e., different disparities) between stereo pairs. </a:t>
            </a:r>
          </a:p>
        </p:txBody>
      </p:sp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365125" y="1371600"/>
            <a:ext cx="9007475" cy="2438400"/>
            <a:chOff x="230" y="864"/>
            <a:chExt cx="5674" cy="1536"/>
          </a:xfrm>
        </p:grpSpPr>
        <p:pic>
          <p:nvPicPr>
            <p:cNvPr id="72710" name="Picture 5" descr="p0985_X"/>
            <p:cNvPicPr>
              <a:picLocks noChangeAspect="1" noChangeArrowheads="1"/>
            </p:cNvPicPr>
            <p:nvPr/>
          </p:nvPicPr>
          <p:blipFill>
            <a:blip r:embed="rId3" cstate="print"/>
            <a:srcRect l="32503" t="6667" r="31253" b="8334"/>
            <a:stretch>
              <a:fillRect/>
            </a:stretch>
          </p:blipFill>
          <p:spPr bwMode="auto">
            <a:xfrm>
              <a:off x="480" y="864"/>
              <a:ext cx="791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1" name="Picture 6" descr="p0985_b1_4"/>
            <p:cNvPicPr>
              <a:picLocks noChangeAspect="1" noChangeArrowheads="1"/>
            </p:cNvPicPr>
            <p:nvPr/>
          </p:nvPicPr>
          <p:blipFill>
            <a:blip r:embed="rId4" cstate="print"/>
            <a:srcRect l="32503" t="6667" r="31253" b="8334"/>
            <a:stretch>
              <a:fillRect/>
            </a:stretch>
          </p:blipFill>
          <p:spPr bwMode="auto">
            <a:xfrm>
              <a:off x="1872" y="864"/>
              <a:ext cx="79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7" descr="p0985_b2_3"/>
            <p:cNvPicPr>
              <a:picLocks noChangeAspect="1" noChangeArrowheads="1"/>
            </p:cNvPicPr>
            <p:nvPr/>
          </p:nvPicPr>
          <p:blipFill>
            <a:blip r:embed="rId5" cstate="print"/>
            <a:srcRect l="32503" t="6667" r="31253" b="8334"/>
            <a:stretch>
              <a:fillRect/>
            </a:stretch>
          </p:blipFill>
          <p:spPr bwMode="auto">
            <a:xfrm>
              <a:off x="3312" y="864"/>
              <a:ext cx="792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3" name="Picture 8" descr="p0985_b3_2"/>
            <p:cNvPicPr>
              <a:picLocks noChangeAspect="1" noChangeArrowheads="1"/>
            </p:cNvPicPr>
            <p:nvPr/>
          </p:nvPicPr>
          <p:blipFill>
            <a:blip r:embed="rId6" cstate="print"/>
            <a:srcRect l="32503" t="6667" r="31253" b="8334"/>
            <a:stretch>
              <a:fillRect/>
            </a:stretch>
          </p:blipFill>
          <p:spPr bwMode="auto">
            <a:xfrm>
              <a:off x="4752" y="864"/>
              <a:ext cx="818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4" name="Rectangle 9"/>
            <p:cNvSpPr>
              <a:spLocks noChangeArrowheads="1"/>
            </p:cNvSpPr>
            <p:nvPr/>
          </p:nvSpPr>
          <p:spPr bwMode="auto">
            <a:xfrm>
              <a:off x="1211" y="1322"/>
              <a:ext cx="371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¼ 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4.2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+ 3.1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+ 2.2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</a:p>
          </p:txBody>
        </p:sp>
        <p:sp>
          <p:nvSpPr>
            <p:cNvPr id="72715" name="Rectangle 10"/>
            <p:cNvSpPr>
              <a:spLocks noChangeArrowheads="1"/>
            </p:cNvSpPr>
            <p:nvPr/>
          </p:nvSpPr>
          <p:spPr bwMode="auto">
            <a:xfrm>
              <a:off x="480" y="2208"/>
              <a:ext cx="54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>
                  <a:solidFill>
                    <a:schemeClr val="bg1"/>
                  </a:solidFill>
                  <a:latin typeface="Microsoft Sans Serif" pitchFamily="34" charset="0"/>
                  <a:sym typeface="Symbol" pitchFamily="18" charset="2"/>
                </a:rPr>
                <a:t>x (stereo pair)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</a:t>
              </a:r>
              <a:r>
                <a:rPr lang="en-US" sz="14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142            </a:t>
              </a: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                                 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14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298                                                                  </a:t>
              </a:r>
              <a:r>
                <a:rPr lang="en-US" sz="14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14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277</a:t>
              </a:r>
              <a:r>
                <a:rPr lang="en-US" sz="14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230" y="1111"/>
              <a:ext cx="3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72717" name="Text Box 12"/>
            <p:cNvSpPr txBox="1">
              <a:spLocks noChangeArrowheads="1"/>
            </p:cNvSpPr>
            <p:nvPr/>
          </p:nvSpPr>
          <p:spPr bwMode="auto">
            <a:xfrm>
              <a:off x="240" y="17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Right</a:t>
              </a:r>
            </a:p>
          </p:txBody>
        </p:sp>
      </p:grp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1500188" y="6194425"/>
            <a:ext cx="31654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chemeClr val="bg1"/>
                </a:solidFill>
              </a:rPr>
              <a:t>[cf. Hoyer &amp; Hyvarinen, 2002]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Low-level features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Efficient algorithms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2171700" y="2171700"/>
            <a:ext cx="4572000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Scaling up: Efficient algorithms</a:t>
            </a:r>
          </a:p>
        </p:txBody>
      </p:sp>
      <p:sp>
        <p:nvSpPr>
          <p:cNvPr id="74754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006475"/>
            <a:ext cx="8410575" cy="4937125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Prior work on V1 models used ~14x14 images, and needed 1-3 hours to learn a model with 64 V1 </a:t>
            </a:r>
            <a:r>
              <a:rPr lang="en-GB" sz="1800" b="0" dirty="0" smtClean="0"/>
              <a:t>cells (i.e., with 64 </a:t>
            </a:r>
            <a:r>
              <a:rPr lang="en-GB" sz="1800" b="0" dirty="0" smtClean="0">
                <a:solidFill>
                  <a:schemeClr val="bg1"/>
                </a:solidFill>
              </a:rPr>
              <a:t>bases </a:t>
            </a:r>
            <a:r>
              <a:rPr lang="en-GB" sz="1800" b="0" dirty="0" smtClean="0">
                <a:solidFill>
                  <a:schemeClr val="bg1"/>
                </a:solidFill>
                <a:latin typeface="Symbol" pitchFamily="18" charset="2"/>
              </a:rPr>
              <a:t></a:t>
            </a:r>
            <a:r>
              <a:rPr lang="en-GB" sz="1800" b="0" baseline="-25000" dirty="0" err="1" smtClean="0">
                <a:solidFill>
                  <a:schemeClr val="bg1"/>
                </a:solidFill>
              </a:rPr>
              <a:t>i</a:t>
            </a:r>
            <a:r>
              <a:rPr lang="en-GB" sz="1800" b="0" dirty="0" smtClean="0">
                <a:solidFill>
                  <a:schemeClr val="bg1"/>
                </a:solidFill>
              </a:rPr>
              <a:t>).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Apply convex optimization principles to develop more efficient algorithms.  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</p:txBody>
      </p:sp>
      <p:pic>
        <p:nvPicPr>
          <p:cNvPr id="74755" name="Picture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200900"/>
            <a:ext cx="4686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3695700"/>
            <a:ext cx="8148638" cy="1616075"/>
            <a:chOff x="432" y="2592"/>
            <a:chExt cx="5133" cy="1018"/>
          </a:xfrm>
        </p:grpSpPr>
        <p:pic>
          <p:nvPicPr>
            <p:cNvPr id="7476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4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72" y="2592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Rectangle 9"/>
            <p:cNvSpPr>
              <a:spLocks noChangeArrowheads="1"/>
            </p:cNvSpPr>
            <p:nvPr/>
          </p:nvSpPr>
          <p:spPr bwMode="auto">
            <a:xfrm>
              <a:off x="1152" y="2784"/>
              <a:ext cx="371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¼ 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0.8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+ 0.3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+ 0.5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</a:p>
          </p:txBody>
        </p:sp>
        <p:pic>
          <p:nvPicPr>
            <p:cNvPr id="7476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12" y="2592"/>
              <a:ext cx="678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7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5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8" name="Rectangle 12"/>
            <p:cNvSpPr>
              <a:spLocks noChangeArrowheads="1"/>
            </p:cNvSpPr>
            <p:nvPr/>
          </p:nvSpPr>
          <p:spPr bwMode="auto">
            <a:xfrm>
              <a:off x="432" y="3360"/>
              <a:ext cx="51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   x         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¼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a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</a:rPr>
                <a:t>7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   </a:t>
              </a:r>
              <a:r>
                <a:rPr lang="en-US" sz="2000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7           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+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a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</a:rPr>
                <a:t>36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£   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36         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+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  a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</a:rPr>
                <a:t>41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</a:rPr>
                <a:t>     </a:t>
              </a:r>
              <a:r>
                <a:rPr lang="en-US" sz="2000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41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sz="2000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76808" name="Text Box 16"/>
          <p:cNvSpPr txBox="1">
            <a:spLocks noChangeArrowheads="1"/>
          </p:cNvSpPr>
          <p:nvPr/>
        </p:nvSpPr>
        <p:spPr bwMode="auto">
          <a:xfrm>
            <a:off x="6781800" y="2362200"/>
            <a:ext cx="2221761" cy="36676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 smtClean="0">
                <a:solidFill>
                  <a:srgbClr val="FF0000"/>
                </a:solidFill>
              </a:rPr>
              <a:t>Absolute value term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761" name="Rectangle 14"/>
          <p:cNvSpPr>
            <a:spLocks noChangeArrowheads="1"/>
          </p:cNvSpPr>
          <p:nvPr/>
        </p:nvSpPr>
        <p:spPr bwMode="auto">
          <a:xfrm>
            <a:off x="7315200" y="7886700"/>
            <a:ext cx="457200" cy="266700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/>
            <a:endParaRPr lang="en-US">
              <a:solidFill>
                <a:schemeClr val="bg1"/>
              </a:solidFill>
            </a:endParaRPr>
          </a:p>
        </p:txBody>
      </p:sp>
      <p:pic>
        <p:nvPicPr>
          <p:cNvPr id="74762" name="Picture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 l="8130" t="66667" r="87805" b="14815"/>
          <a:stretch>
            <a:fillRect/>
          </a:stretch>
        </p:blipFill>
        <p:spPr bwMode="auto">
          <a:xfrm>
            <a:off x="7505700" y="79629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9600" y="5600700"/>
            <a:ext cx="76962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l">
              <a:spcBef>
                <a:spcPct val="10000"/>
              </a:spcBef>
            </a:pPr>
            <a:r>
              <a:rPr lang="en-US" b="1" u="sng" dirty="0">
                <a:solidFill>
                  <a:schemeClr val="bg1"/>
                </a:solidFill>
              </a:rPr>
              <a:t>Algorithm idea</a:t>
            </a:r>
            <a:r>
              <a:rPr lang="en-US" b="1" u="sng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 smtClean="0">
                <a:solidFill>
                  <a:schemeClr val="bg1"/>
                </a:solidFill>
              </a:rPr>
              <a:t>Guess signs (positive/negative) of the </a:t>
            </a:r>
            <a:r>
              <a:rPr lang="en-US" dirty="0" smtClean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" charset="0"/>
              </a:rPr>
              <a:t>’s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381000" indent="-381000" algn="l">
              <a:spcBef>
                <a:spcPct val="10000"/>
              </a:spcBef>
            </a:pPr>
            <a:r>
              <a:rPr lang="en-US" dirty="0" smtClean="0">
                <a:solidFill>
                  <a:schemeClr val="bg1"/>
                </a:solidFill>
              </a:rPr>
              <a:t>Solve resulting quadratic optimization problem in closed form.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2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407335" y="2247900"/>
            <a:ext cx="4145980" cy="1060402"/>
          </a:xfrm>
          <a:prstGeom prst="rect">
            <a:avLst/>
          </a:prstGeom>
          <a:noFill/>
          <a:ln/>
          <a:effectLst/>
        </p:spPr>
      </p:pic>
      <p:sp>
        <p:nvSpPr>
          <p:cNvPr id="76807" name="Oval 15"/>
          <p:cNvSpPr>
            <a:spLocks noChangeArrowheads="1"/>
          </p:cNvSpPr>
          <p:nvPr/>
        </p:nvSpPr>
        <p:spPr bwMode="auto">
          <a:xfrm>
            <a:off x="5372100" y="2247900"/>
            <a:ext cx="1371600" cy="10747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17" grpId="0"/>
      <p:bldP spid="7680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943100" y="2171700"/>
            <a:ext cx="4846320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Scaling up: Efficient algorithms</a:t>
            </a:r>
          </a:p>
        </p:txBody>
      </p:sp>
      <p:sp>
        <p:nvSpPr>
          <p:cNvPr id="74754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006475"/>
            <a:ext cx="8410575" cy="4937125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Prior work on V1 models used ~14x14 images, and needed 1-3 hours to learn a model with 64 bases </a:t>
            </a:r>
            <a:r>
              <a:rPr lang="en-GB" sz="1800" b="0" dirty="0" smtClean="0">
                <a:solidFill>
                  <a:schemeClr val="bg1"/>
                </a:solidFill>
                <a:latin typeface="Symbol" pitchFamily="18" charset="2"/>
              </a:rPr>
              <a:t></a:t>
            </a:r>
            <a:r>
              <a:rPr lang="en-GB" sz="1800" b="0" baseline="-25000" dirty="0" err="1" smtClean="0">
                <a:solidFill>
                  <a:schemeClr val="bg1"/>
                </a:solidFill>
              </a:rPr>
              <a:t>i</a:t>
            </a:r>
            <a:r>
              <a:rPr lang="en-GB" sz="1800" b="0" dirty="0" smtClean="0">
                <a:solidFill>
                  <a:schemeClr val="bg1"/>
                </a:solidFill>
              </a:rPr>
              <a:t> (i.e., to model 64 V1 cells).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dirty="0" smtClean="0">
                <a:solidFill>
                  <a:schemeClr val="bg1"/>
                </a:solidFill>
              </a:rPr>
              <a:t>Apply convex optimization principles to develop more efficient algorithms.  </a:t>
            </a: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dirty="0" smtClean="0">
              <a:solidFill>
                <a:schemeClr val="bg1"/>
              </a:solidFill>
            </a:endParaRPr>
          </a:p>
        </p:txBody>
      </p:sp>
      <p:pic>
        <p:nvPicPr>
          <p:cNvPr id="74755" name="Picture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300" y="2247900"/>
            <a:ext cx="4686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457200" y="4000500"/>
            <a:ext cx="8148638" cy="1616075"/>
            <a:chOff x="432" y="2592"/>
            <a:chExt cx="5133" cy="1018"/>
          </a:xfrm>
        </p:grpSpPr>
        <p:pic>
          <p:nvPicPr>
            <p:cNvPr id="7476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72" y="2592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Rectangle 9"/>
            <p:cNvSpPr>
              <a:spLocks noChangeArrowheads="1"/>
            </p:cNvSpPr>
            <p:nvPr/>
          </p:nvSpPr>
          <p:spPr bwMode="auto">
            <a:xfrm>
              <a:off x="1152" y="2784"/>
              <a:ext cx="371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¼ 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0.8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+ 0.3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                  + 0.5 </a:t>
              </a:r>
              <a:r>
                <a:rPr lang="en-US" sz="2400">
                  <a:solidFill>
                    <a:schemeClr val="bg1"/>
                  </a:solidFill>
                  <a:latin typeface="cmsy10" pitchFamily="34" charset="0"/>
                </a:rPr>
                <a:t>£</a:t>
              </a:r>
            </a:p>
          </p:txBody>
        </p:sp>
        <p:pic>
          <p:nvPicPr>
            <p:cNvPr id="74766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12" y="2592"/>
              <a:ext cx="678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7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52" y="259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8" name="Rectangle 12"/>
            <p:cNvSpPr>
              <a:spLocks noChangeArrowheads="1"/>
            </p:cNvSpPr>
            <p:nvPr/>
          </p:nvSpPr>
          <p:spPr bwMode="auto">
            <a:xfrm>
              <a:off x="432" y="3360"/>
              <a:ext cx="51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  x         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¼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a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</a:rPr>
                <a:t>87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  </a:t>
              </a:r>
              <a:r>
                <a:rPr lang="en-US" sz="20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87             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+  a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</a:rPr>
                <a:t>376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£    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</a:t>
              </a:r>
              <a:r>
                <a:rPr lang="en-US" sz="20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376          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+ a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</a:rPr>
                <a:t>411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chemeClr val="bg1"/>
                  </a:solidFill>
                  <a:latin typeface="cmsy10" pitchFamily="34" charset="0"/>
                </a:rPr>
                <a:t>£</a:t>
              </a:r>
              <a:r>
                <a:rPr lang="en-US" sz="2000">
                  <a:solidFill>
                    <a:schemeClr val="bg1"/>
                  </a:solidFill>
                  <a:latin typeface="Arial" charset="0"/>
                </a:rPr>
                <a:t>     </a:t>
              </a:r>
              <a:r>
                <a:rPr lang="en-US" sz="200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sz="2000" baseline="-50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411</a:t>
              </a:r>
              <a:r>
                <a:rPr lang="en-US" sz="2000" baseline="-2500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</a:p>
          </p:txBody>
        </p:sp>
      </p:grpSp>
      <p:sp>
        <p:nvSpPr>
          <p:cNvPr id="76807" name="Oval 15"/>
          <p:cNvSpPr>
            <a:spLocks noChangeArrowheads="1"/>
          </p:cNvSpPr>
          <p:nvPr/>
        </p:nvSpPr>
        <p:spPr bwMode="auto">
          <a:xfrm>
            <a:off x="5295900" y="2247900"/>
            <a:ext cx="1652588" cy="10747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6808" name="Text Box 16"/>
          <p:cNvSpPr txBox="1">
            <a:spLocks noChangeArrowheads="1"/>
          </p:cNvSpPr>
          <p:nvPr/>
        </p:nvSpPr>
        <p:spPr bwMode="auto">
          <a:xfrm>
            <a:off x="6858000" y="2362200"/>
            <a:ext cx="1763713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sparsity term</a:t>
            </a:r>
          </a:p>
        </p:txBody>
      </p:sp>
      <p:sp>
        <p:nvSpPr>
          <p:cNvPr id="74761" name="Rectangle 14"/>
          <p:cNvSpPr>
            <a:spLocks noChangeArrowheads="1"/>
          </p:cNvSpPr>
          <p:nvPr/>
        </p:nvSpPr>
        <p:spPr bwMode="auto">
          <a:xfrm>
            <a:off x="2133600" y="2895600"/>
            <a:ext cx="457200" cy="266700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/>
            <a:endParaRPr lang="en-US">
              <a:solidFill>
                <a:schemeClr val="bg1"/>
              </a:solidFill>
            </a:endParaRPr>
          </a:p>
        </p:txBody>
      </p:sp>
      <p:pic>
        <p:nvPicPr>
          <p:cNvPr id="74762" name="Picture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130" t="66667" r="87805" b="14815"/>
          <a:stretch>
            <a:fillRect/>
          </a:stretch>
        </p:blipFill>
        <p:spPr bwMode="auto">
          <a:xfrm>
            <a:off x="2295525" y="29051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  <p:bldP spid="76808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943100" y="2171700"/>
            <a:ext cx="4846320" cy="1219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304800" y="1006475"/>
            <a:ext cx="8410575" cy="246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360" tIns="44280" rIns="90360" bIns="44280"/>
          <a:lstStyle/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r>
              <a:rPr lang="en-GB" kern="0">
                <a:solidFill>
                  <a:schemeClr val="bg1"/>
                </a:solidFill>
                <a:latin typeface="+mn-lt"/>
              </a:rPr>
              <a:t>Prior work on V1 models used ~14x14 images, and needed 1-3 hours to learn a model with 64 bases </a:t>
            </a:r>
            <a:r>
              <a:rPr lang="en-GB" kern="0">
                <a:solidFill>
                  <a:schemeClr val="bg1"/>
                </a:solidFill>
                <a:latin typeface="Symbol" pitchFamily="18" charset="2"/>
              </a:rPr>
              <a:t></a:t>
            </a:r>
            <a:r>
              <a:rPr lang="en-GB" kern="0" baseline="-25000">
                <a:solidFill>
                  <a:schemeClr val="bg1"/>
                </a:solidFill>
                <a:latin typeface="+mn-lt"/>
              </a:rPr>
              <a:t>i</a:t>
            </a:r>
            <a:r>
              <a:rPr lang="en-GB" kern="0">
                <a:solidFill>
                  <a:schemeClr val="bg1"/>
                </a:solidFill>
                <a:latin typeface="+mn-lt"/>
              </a:rPr>
              <a:t> (i.e., to model 64 V1 cells).</a:t>
            </a: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r>
              <a:rPr lang="en-GB" kern="0">
                <a:solidFill>
                  <a:schemeClr val="bg1"/>
                </a:solidFill>
                <a:latin typeface="+mn-lt"/>
              </a:rPr>
              <a:t>Apply convex optimization principles to develop more efficient algorithms.  </a:t>
            </a: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>
              <a:solidFill>
                <a:schemeClr val="bg1"/>
              </a:solidFill>
              <a:latin typeface="+mn-lt"/>
            </a:endParaRPr>
          </a:p>
          <a:p>
            <a:pPr marL="379413" indent="-379413" algn="l" defTabSz="457200"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  <a:defRPr/>
            </a:pPr>
            <a:endParaRPr lang="en-GB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Scaling up: Efficient algorithms</a:t>
            </a:r>
          </a:p>
        </p:txBody>
      </p:sp>
      <p:pic>
        <p:nvPicPr>
          <p:cNvPr id="75781" name="Picture 1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300" y="2247900"/>
            <a:ext cx="4686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Oval 15"/>
          <p:cNvSpPr>
            <a:spLocks noChangeArrowheads="1"/>
          </p:cNvSpPr>
          <p:nvPr/>
        </p:nvSpPr>
        <p:spPr bwMode="auto">
          <a:xfrm>
            <a:off x="5295900" y="2247900"/>
            <a:ext cx="1652588" cy="10747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5300" y="3886200"/>
            <a:ext cx="76962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algn="l">
              <a:spcBef>
                <a:spcPct val="10000"/>
              </a:spcBef>
            </a:pPr>
            <a:r>
              <a:rPr lang="en-US" b="1" u="sng" dirty="0">
                <a:solidFill>
                  <a:schemeClr val="bg1"/>
                </a:solidFill>
              </a:rPr>
              <a:t>Algorithm idea:</a:t>
            </a:r>
          </a:p>
          <a:p>
            <a:pPr marL="381000" indent="-381000" algn="l">
              <a:spcBef>
                <a:spcPct val="10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>
                <a:solidFill>
                  <a:schemeClr val="bg1"/>
                </a:solidFill>
              </a:rPr>
              <a:t>Suppose I tell you signs (positive/negative) of the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’s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81000" indent="-381000" algn="l">
              <a:spcBef>
                <a:spcPct val="10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>
                <a:solidFill>
                  <a:schemeClr val="bg1"/>
                </a:solidFill>
              </a:rPr>
              <a:t>Then |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| + |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| + |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|  + … becomes, say,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+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+ … 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</a:pPr>
            <a:r>
              <a:rPr lang="en-US" dirty="0">
                <a:solidFill>
                  <a:schemeClr val="bg1"/>
                </a:solidFill>
              </a:rPr>
              <a:t>Problem is now quadratic function of the 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  <a:latin typeface="Times" charset="0"/>
              </a:rPr>
              <a:t>’s</a:t>
            </a:r>
            <a:r>
              <a:rPr lang="en-US" dirty="0">
                <a:solidFill>
                  <a:schemeClr val="bg1"/>
                </a:solidFill>
              </a:rPr>
              <a:t>.  Can be minimized efficiently in closed form. </a:t>
            </a:r>
          </a:p>
          <a:p>
            <a:pPr marL="381000" indent="-381000" algn="l">
              <a:spcBef>
                <a:spcPct val="100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785" name="Rectangle 8"/>
          <p:cNvSpPr>
            <a:spLocks noChangeArrowheads="1"/>
          </p:cNvSpPr>
          <p:nvPr/>
        </p:nvSpPr>
        <p:spPr bwMode="auto">
          <a:xfrm>
            <a:off x="2133600" y="2895600"/>
            <a:ext cx="457200" cy="266700"/>
          </a:xfrm>
          <a:prstGeom prst="rect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/>
            <a:endParaRPr lang="en-US">
              <a:solidFill>
                <a:schemeClr val="bg1"/>
              </a:solidFill>
            </a:endParaRPr>
          </a:p>
        </p:txBody>
      </p:sp>
      <p:pic>
        <p:nvPicPr>
          <p:cNvPr id="75786" name="Picture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130" t="66667" r="87805" b="14815"/>
          <a:stretch>
            <a:fillRect/>
          </a:stretch>
        </p:blipFill>
        <p:spPr bwMode="auto">
          <a:xfrm>
            <a:off x="2295525" y="29051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858000" y="2362200"/>
            <a:ext cx="1763713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sparsity term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61" name="Text Box 9"/>
          <p:cNvSpPr txBox="1">
            <a:spLocks noChangeArrowheads="1"/>
          </p:cNvSpPr>
          <p:nvPr/>
        </p:nvSpPr>
        <p:spPr bwMode="auto">
          <a:xfrm>
            <a:off x="347663" y="1123950"/>
            <a:ext cx="8486775" cy="544508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Simplified example: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Suppose I tell you: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Problem simplifies to: 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This is a quadratic function of the a</a:t>
            </a:r>
            <a:r>
              <a:rPr lang="en-US" sz="2000" baseline="-250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’s.  Can be solved efficiently in closed form. </a:t>
            </a: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81000" indent="-381000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Algorithm:</a:t>
            </a:r>
          </a:p>
          <a:p>
            <a:pPr lvl="1" algn="l">
              <a:spcBef>
                <a:spcPct val="1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Repeatedly guess sign (+, - or 0) of each of the a</a:t>
            </a:r>
            <a:r>
              <a:rPr lang="en-US" sz="2000" baseline="-250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’s.</a:t>
            </a:r>
          </a:p>
          <a:p>
            <a:pPr lvl="1" algn="l">
              <a:spcBef>
                <a:spcPct val="100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Solve </a:t>
            </a:r>
            <a:r>
              <a:rPr lang="en-US" sz="2000" dirty="0">
                <a:solidFill>
                  <a:schemeClr val="bg1"/>
                </a:solidFill>
              </a:rPr>
              <a:t>for a</a:t>
            </a:r>
            <a:r>
              <a:rPr lang="en-US" sz="2000" baseline="-250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’s in closed form.  Refine guess for signs. </a:t>
            </a: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Feature sign search (solve for a</a:t>
            </a:r>
            <a:r>
              <a:rPr lang="en-US" baseline="-25000" smtClean="0">
                <a:solidFill>
                  <a:schemeClr val="bg1"/>
                </a:solidFill>
              </a:rPr>
              <a:t>i</a:t>
            </a:r>
            <a:r>
              <a:rPr lang="en-US" smtClean="0">
                <a:solidFill>
                  <a:schemeClr val="bg1"/>
                </a:solidFill>
              </a:rPr>
              <a:t>’s)</a:t>
            </a:r>
          </a:p>
        </p:txBody>
      </p:sp>
      <p:pic>
        <p:nvPicPr>
          <p:cNvPr id="76805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5388" y="1624013"/>
            <a:ext cx="7140575" cy="528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535565" name="Picture 1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9275" y="2546350"/>
            <a:ext cx="3556000" cy="265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535568" name="Picture 1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1113" y="3582988"/>
            <a:ext cx="6670675" cy="528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  <a:noFill/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Learning coefficients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39138" cy="5105400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With fixed bases, we get an L</a:t>
            </a:r>
            <a:r>
              <a:rPr lang="en-US" sz="2000" b="0" baseline="-25000" smtClean="0">
                <a:solidFill>
                  <a:schemeClr val="bg1"/>
                </a:solidFill>
              </a:rPr>
              <a:t>1</a:t>
            </a:r>
            <a:r>
              <a:rPr lang="en-US" sz="2000" b="0" smtClean="0">
                <a:solidFill>
                  <a:schemeClr val="bg1"/>
                </a:solidFill>
              </a:rPr>
              <a:t>-regularized least squares problem: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This is a convex QP, but generic QP solvers are too slow for large problems</a:t>
            </a:r>
          </a:p>
          <a:p>
            <a:pPr lvl="2" defTabSz="457200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200" smtClean="0">
                <a:solidFill>
                  <a:schemeClr val="bg1"/>
                </a:solidFill>
              </a:rPr>
              <a:t> </a:t>
            </a:r>
            <a:r>
              <a:rPr lang="en-US" sz="1800" smtClean="0">
                <a:solidFill>
                  <a:schemeClr val="bg1"/>
                </a:solidFill>
              </a:rPr>
              <a:t>Conjugate gradient descent applied to a smooth approximation is not accurate.</a:t>
            </a:r>
          </a:p>
          <a:p>
            <a:pPr lvl="2" defTabSz="457200" eaLnBrk="1" hangingPunct="1">
              <a:lnSpc>
                <a:spcPct val="10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1800" smtClean="0">
                <a:solidFill>
                  <a:schemeClr val="bg1"/>
                </a:solidFill>
              </a:rPr>
              <a:t> Other methods: Grafting (Perkins &amp; Thelier, 2003); LARS (Efron et al., 2004); Basis pursuit (Chen et al., 1998).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Observation: If the signs of x are known, this is just a least-squares problem.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Feature-sign search idea: Maintain a set of active coefficients, and perform greedy search for the active coefficients’ signs.</a:t>
            </a:r>
          </a:p>
          <a:p>
            <a:pPr marL="379413" indent="-379413" defTabSz="4572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2000" b="0" smtClean="0">
              <a:solidFill>
                <a:schemeClr val="bg1"/>
              </a:solidFill>
            </a:endParaRPr>
          </a:p>
        </p:txBody>
      </p:sp>
      <p:pic>
        <p:nvPicPr>
          <p:cNvPr id="77828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4025" y="1676400"/>
            <a:ext cx="5591175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Feature-sign search algorithm: </a:t>
            </a:r>
            <a:r>
              <a:rPr lang="en-GB" altLang="ko-KR" smtClean="0">
                <a:ea typeface="굴림" pitchFamily="34" charset="-127"/>
              </a:rPr>
              <a:t>details</a:t>
            </a:r>
            <a:endParaRPr lang="ko-KR" altLang="en-GB" smtClean="0">
              <a:ea typeface="굴림" pitchFamily="34" charset="-127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58750" y="879475"/>
            <a:ext cx="9906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062538">
              <a:spcBef>
                <a:spcPct val="50000"/>
              </a:spcBef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l" defTabSz="5062538">
              <a:spcBef>
                <a:spcPct val="50000"/>
              </a:spcBef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l" defTabSz="5062538">
              <a:spcBef>
                <a:spcPct val="50000"/>
              </a:spcBef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0" y="1228725"/>
            <a:ext cx="14546263" cy="4446588"/>
          </a:xfrm>
          <a:prstGeom prst="roundRect">
            <a:avLst>
              <a:gd name="adj" fmla="val 4486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Initialize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active set = 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{} and 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                      . 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Here, </a:t>
            </a:r>
            <a:r>
              <a:rPr lang="en-US">
                <a:latin typeface="Symbol" pitchFamily="18" charset="2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</a:t>
            </a:r>
            <a:r>
              <a:rPr lang="en-US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US">
                <a:latin typeface="cmsy10" pitchFamily="34" charset="0"/>
                <a:ea typeface="Lucida Sans Unicode" pitchFamily="34" charset="0"/>
                <a:cs typeface="Lucida Sans Unicode" pitchFamily="34" charset="0"/>
              </a:rPr>
              <a:t>2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{-1,0,1} denotes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sign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(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).</a:t>
            </a: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From zero components of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, select:                                      , and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Activate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(add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into the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active set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) if it locally improves the objective:</a:t>
            </a: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endParaRPr lang="en-US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Perform a least-squares step with line-search (a feature-sign step):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  = sub-matrix of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containing columns corresponding to current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active set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  = sub-vector of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correspond to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active set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     =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sign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(   ).</a:t>
            </a:r>
            <a:endParaRPr lang="en-US" i="1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Solve the resulting least squares problem: 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Update    using a discrete line search between    and          .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Remove any zero coefficients from the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active set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AutoNum type="arabicPeriod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Check optimality conditions. If some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in the active set is not optimal, go to Step 3; </a:t>
            </a:r>
          </a:p>
          <a:p>
            <a:pPr marL="800100" lvl="1" indent="-342900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if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x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 is optimal in the </a:t>
            </a:r>
            <a:r>
              <a:rPr lang="en-US" i="1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active set</a:t>
            </a:r>
            <a:r>
              <a:rPr lang="en-US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, but not globally optimal, go to Step 2.</a:t>
            </a:r>
          </a:p>
        </p:txBody>
      </p:sp>
      <p:pic>
        <p:nvPicPr>
          <p:cNvPr id="78853" name="Picture 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1371600"/>
            <a:ext cx="1219200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4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00475" y="1666875"/>
            <a:ext cx="1981200" cy="35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5" name="Picture 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362200"/>
            <a:ext cx="7010400" cy="606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6" name="Picture 8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6938" y="3371850"/>
            <a:ext cx="150812" cy="18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7" name="Picture 9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5350" y="3698875"/>
            <a:ext cx="144463" cy="179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8" name="Picture 10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5875" y="3695700"/>
            <a:ext cx="111125" cy="18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59" name="Picture 11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3438" y="3705225"/>
            <a:ext cx="144462" cy="18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0" name="Picture 12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3475" y="3971925"/>
            <a:ext cx="3352800" cy="284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1" name="Picture 13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6238" y="4364038"/>
            <a:ext cx="144462" cy="17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2" name="Picture 14" descr="TP_tmp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0488" y="4364038"/>
            <a:ext cx="144462" cy="17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8863" name="Picture 15" descr="TP_tmp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3575" y="4373563"/>
            <a:ext cx="463550" cy="17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6002338"/>
            <a:ext cx="1000125" cy="855662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</a:rPr>
              <a:t>Solving for the bases </a:t>
            </a:r>
            <a:r>
              <a:rPr lang="en-GB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GB" baseline="-25000" smtClean="0">
                <a:solidFill>
                  <a:schemeClr val="bg1"/>
                </a:solidFill>
                <a:sym typeface="Symbol" pitchFamily="18" charset="2"/>
              </a:rPr>
              <a:t>j</a:t>
            </a:r>
            <a:endParaRPr lang="en-GB" baseline="-25000" smtClean="0">
              <a:solidFill>
                <a:schemeClr val="bg1"/>
              </a:solidFill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idx="1"/>
          </p:nvPr>
        </p:nvSpPr>
        <p:spPr>
          <a:xfrm>
            <a:off x="231775" y="1047750"/>
            <a:ext cx="8488363" cy="5645150"/>
          </a:xfrm>
        </p:spPr>
        <p:txBody>
          <a:bodyPr lIns="90360" tIns="44280" rIns="90360" bIns="44280"/>
          <a:lstStyle/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Optimization problem: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24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Repeatedly:  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Solve for coefficients a</a:t>
            </a:r>
            <a:r>
              <a:rPr lang="en-GB" sz="1800" b="0" baseline="30000" smtClean="0">
                <a:solidFill>
                  <a:schemeClr val="bg1"/>
                </a:solidFill>
              </a:rPr>
              <a:t>(i)</a:t>
            </a:r>
            <a:endParaRPr lang="en-GB" sz="18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GB" sz="1800" b="0" smtClean="0">
                <a:solidFill>
                  <a:schemeClr val="bg1"/>
                </a:solidFill>
              </a:rPr>
              <a:t>Solve for bases </a:t>
            </a:r>
            <a:r>
              <a:rPr lang="en-GB" sz="1800" b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GB" sz="1800" b="0" baseline="-25000" smtClean="0">
                <a:solidFill>
                  <a:schemeClr val="bg1"/>
                </a:solidFill>
                <a:sym typeface="Symbol" pitchFamily="18" charset="2"/>
              </a:rPr>
              <a:t>j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GB" sz="1800" b="0" smtClean="0">
              <a:solidFill>
                <a:schemeClr val="bg1"/>
              </a:solidFill>
            </a:endParaRP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2000" b="0" smtClean="0">
                <a:solidFill>
                  <a:schemeClr val="bg1"/>
                </a:solidFill>
              </a:rPr>
              <a:t>Generic QP solvers are too slow:</a:t>
            </a: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b="0" smtClean="0">
                <a:solidFill>
                  <a:schemeClr val="bg1"/>
                </a:solidFill>
              </a:rPr>
              <a:t>For learning 1000 bases for 20x20 images, there are 400,000 optimization variables.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sz="1800" b="0" smtClean="0">
                <a:solidFill>
                  <a:schemeClr val="bg1"/>
                </a:solidFill>
              </a:rPr>
              <a:t>Instead, we </a:t>
            </a:r>
            <a:r>
              <a:rPr lang="en-US" sz="1800" b="0" i="1" smtClean="0">
                <a:solidFill>
                  <a:schemeClr val="bg1"/>
                </a:solidFill>
              </a:rPr>
              <a:t>analytically</a:t>
            </a:r>
            <a:r>
              <a:rPr lang="en-US" sz="1800" b="0" smtClean="0">
                <a:solidFill>
                  <a:schemeClr val="bg1"/>
                </a:solidFill>
              </a:rPr>
              <a:t> derive the Lagrange dual:</a:t>
            </a:r>
          </a:p>
          <a:p>
            <a:pPr marL="379413" indent="-379413" defTabSz="457200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1400" b="0" smtClean="0">
              <a:solidFill>
                <a:schemeClr val="bg1"/>
              </a:solidFill>
            </a:endParaRP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1200" b="0" smtClean="0">
              <a:solidFill>
                <a:schemeClr val="bg1"/>
              </a:solidFill>
            </a:endParaRP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endParaRPr lang="en-US" sz="1200" b="0" smtClean="0">
              <a:solidFill>
                <a:schemeClr val="bg1"/>
              </a:solidFill>
            </a:endParaRP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b="0" smtClean="0">
                <a:solidFill>
                  <a:schemeClr val="bg1"/>
                </a:solidFill>
              </a:rPr>
              <a:t>This formulation has a </a:t>
            </a:r>
            <a:r>
              <a:rPr lang="en-US" b="0" i="1" smtClean="0">
                <a:solidFill>
                  <a:schemeClr val="bg1"/>
                </a:solidFill>
              </a:rPr>
              <a:t>single</a:t>
            </a:r>
            <a:r>
              <a:rPr lang="en-US" b="0" smtClean="0">
                <a:solidFill>
                  <a:schemeClr val="bg1"/>
                </a:solidFill>
              </a:rPr>
              <a:t> dual variable for each basis. </a:t>
            </a:r>
          </a:p>
          <a:p>
            <a:pPr lvl="1" defTabSz="457200" eaLnBrk="1" hangingPunct="1">
              <a:lnSpc>
                <a:spcPct val="80000"/>
              </a:lnSpc>
              <a:spcBef>
                <a:spcPct val="50000"/>
              </a:spcBef>
              <a:tabLst>
                <a:tab pos="379413" algn="l"/>
                <a:tab pos="1006475" algn="l"/>
                <a:tab pos="1920875" algn="l"/>
                <a:tab pos="2835275" algn="l"/>
                <a:tab pos="3749675" algn="l"/>
                <a:tab pos="4664075" algn="l"/>
                <a:tab pos="5578475" algn="l"/>
                <a:tab pos="6492875" algn="l"/>
                <a:tab pos="7407275" algn="l"/>
                <a:tab pos="8321675" algn="l"/>
                <a:tab pos="9236075" algn="l"/>
                <a:tab pos="10150475" algn="l"/>
              </a:tabLst>
            </a:pPr>
            <a:r>
              <a:rPr lang="en-US" b="0" smtClean="0">
                <a:solidFill>
                  <a:schemeClr val="bg1"/>
                </a:solidFill>
              </a:rPr>
              <a:t>For learning 1000 bases for 20x20 images, the dual has </a:t>
            </a:r>
            <a:r>
              <a:rPr lang="en-US" b="0" i="1" smtClean="0">
                <a:solidFill>
                  <a:schemeClr val="bg1"/>
                </a:solidFill>
              </a:rPr>
              <a:t>only 1000 optimization variables.</a:t>
            </a:r>
            <a:endParaRPr lang="en-GB" b="0" smtClean="0">
              <a:solidFill>
                <a:schemeClr val="bg1"/>
              </a:solidFill>
            </a:endParaRP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0563" y="1355725"/>
            <a:ext cx="4992687" cy="812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7848" name="AutoShape 8"/>
          <p:cNvSpPr>
            <a:spLocks noChangeArrowheads="1"/>
          </p:cNvSpPr>
          <p:nvPr/>
        </p:nvSpPr>
        <p:spPr bwMode="auto">
          <a:xfrm>
            <a:off x="2805113" y="3198813"/>
            <a:ext cx="1076325" cy="230187"/>
          </a:xfrm>
          <a:prstGeom prst="leftArrow">
            <a:avLst>
              <a:gd name="adj1" fmla="val 48963"/>
              <a:gd name="adj2" fmla="val 93106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pPr marL="381000" indent="-381000"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00188" y="5080000"/>
            <a:ext cx="5105400" cy="609600"/>
            <a:chOff x="12192" y="13354"/>
            <a:chExt cx="4223" cy="547"/>
          </a:xfrm>
        </p:grpSpPr>
        <p:pic>
          <p:nvPicPr>
            <p:cNvPr id="79880" name="Picture 11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477" y="13690"/>
              <a:ext cx="2498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79881" name="Picture 12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92" y="13354"/>
              <a:ext cx="4223" cy="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8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Overall running time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338" y="1520825"/>
          <a:ext cx="8516937" cy="2019300"/>
        </p:xfrm>
        <a:graphic>
          <a:graphicData uri="http://schemas.openxmlformats.org/presentationml/2006/ole">
            <p:oleObj spid="_x0000_s1026" name="Worksheet" r:id="rId4" imgW="7562850" imgH="1809750" progId="Excel.Sheet.8">
              <p:embed/>
            </p:oleObj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57188" y="1066800"/>
            <a:ext cx="2198687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dirty="0">
                <a:ea typeface="Lucida Sans Unicode" pitchFamily="34" charset="0"/>
                <a:cs typeface="Lucida Sans Unicode" pitchFamily="34" charset="0"/>
              </a:rPr>
              <a:t>Using L1 sparsity 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11163" y="4489450"/>
          <a:ext cx="8353425" cy="781050"/>
        </p:xfrm>
        <a:graphic>
          <a:graphicData uri="http://schemas.openxmlformats.org/presentationml/2006/ole">
            <p:oleObj spid="_x0000_s1027" name="Worksheet" r:id="rId5" imgW="7216560" imgH="674640" progId="Excel.Sheet.8">
              <p:embed/>
            </p:oleObj>
          </a:graphicData>
        </a:graphic>
      </p:graphicFrame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352425" y="4038600"/>
            <a:ext cx="35337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approximate sparsity </a:t>
            </a:r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916613" y="3621088"/>
            <a:ext cx="29495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/>
              <a:t>(Running times in seconds)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304800" y="1409700"/>
            <a:ext cx="8153400" cy="106680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6700" y="2781300"/>
            <a:ext cx="4389120" cy="310896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381000" marR="0" indent="-38100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Times New Roman" pitchFamily="18" charset="0"/>
              </a:rPr>
              <a:t>Efficient Algorithms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15925" y="1524000"/>
          <a:ext cx="7842250" cy="808038"/>
        </p:xfrm>
        <a:graphic>
          <a:graphicData uri="http://schemas.openxmlformats.org/presentationml/2006/ole">
            <p:oleObj spid="_x0000_s2050" name="Worksheet" r:id="rId4" imgW="8505886" imgH="781179" progId="Excel.Sheet.8">
              <p:embed/>
            </p:oleObj>
          </a:graphicData>
        </a:graphic>
      </p:graphicFrame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347663" y="1085850"/>
            <a:ext cx="27971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chemeClr val="bg1"/>
                </a:solidFill>
              </a:rPr>
              <a:t>Running times in seconds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5110163" y="3198813"/>
            <a:ext cx="3535362" cy="1382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</a:rPr>
              <a:t>Over 50x speedup compared to baseline algorithm. </a:t>
            </a:r>
          </a:p>
        </p:txBody>
      </p:sp>
      <p:pic>
        <p:nvPicPr>
          <p:cNvPr id="2055" name="Picture 11" descr="ua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75" y="2776538"/>
            <a:ext cx="43783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193675" y="6308725"/>
            <a:ext cx="687705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chemeClr val="bg1"/>
                </a:solidFill>
              </a:rPr>
              <a:t>[Lee et al., NIPS 2006; Lee et al., AAAI 2006; Grosse et al., 2007]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971080"/>
            <a:ext cx="8229600" cy="5223080"/>
          </a:xfrm>
        </p:spPr>
        <p:txBody>
          <a:bodyPr/>
          <a:lstStyle/>
          <a:p>
            <a:r>
              <a:rPr lang="en-US" b="0" dirty="0" smtClean="0"/>
              <a:t>Develop unsupervised feature learning ideas using images and audio.</a:t>
            </a:r>
          </a:p>
          <a:p>
            <a:r>
              <a:rPr lang="en-US" b="0" dirty="0" smtClean="0"/>
              <a:t>Then talk about adaptation of ideas to text.</a:t>
            </a:r>
          </a:p>
          <a:p>
            <a:pPr>
              <a:buNone/>
            </a:pPr>
            <a:r>
              <a:rPr lang="en-US" b="0" dirty="0" smtClean="0"/>
              <a:t>NLP has been doing unsupervised feature learning for a long time.  But new learning algorithms may give a more systematic way to go about it. </a:t>
            </a:r>
          </a:p>
          <a:p>
            <a:pPr>
              <a:buNone/>
            </a:pPr>
            <a:endParaRPr lang="en-US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6402388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chemeClr val="bg1"/>
                </a:solidFill>
              </a:rPr>
              <a:t>Example of learned bases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8738"/>
            <a:ext cx="8231188" cy="4572000"/>
          </a:xfrm>
        </p:spPr>
        <p:txBody>
          <a:bodyPr lIns="0" tIns="0" rIns="0" bIns="0"/>
          <a:lstStyle/>
          <a:p>
            <a:pPr eaLnBrk="1" hangingPunct="1">
              <a:buFontTx/>
              <a:buNone/>
            </a:pPr>
            <a:endParaRPr lang="en-US" sz="1800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8686800" cy="432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60198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Overall running time for learning sparse codes </a:t>
            </a:r>
            <a:br>
              <a:rPr lang="en-US" smtClean="0">
                <a:latin typeface="Helvetica" pitchFamily="34" charset="0"/>
              </a:rPr>
            </a:br>
            <a:r>
              <a:rPr lang="en-US" smtClean="0">
                <a:latin typeface="Helvetica" pitchFamily="34" charset="0"/>
              </a:rPr>
              <a:t>(using small benchmark data)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09575" y="1524000"/>
          <a:ext cx="8353425" cy="1809750"/>
        </p:xfrm>
        <a:graphic>
          <a:graphicData uri="http://schemas.openxmlformats.org/presentationml/2006/ole">
            <p:oleObj spid="_x0000_s3074" name="Worksheet" r:id="rId4" imgW="7216560" imgH="1563480" progId="Excel.Sheet.8">
              <p:embed/>
            </p:oleObj>
          </a:graphicData>
        </a:graphic>
      </p:graphicFrame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7239000" y="3584575"/>
            <a:ext cx="1676400" cy="377825"/>
          </a:xfrm>
          <a:prstGeom prst="wedgeRectCallout">
            <a:avLst>
              <a:gd name="adj1" fmla="val 18560"/>
              <a:gd name="adj2" fmla="val -126051"/>
            </a:avLst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sz="1600">
                <a:latin typeface="Comic Sans MS" pitchFamily="66" charset="0"/>
                <a:ea typeface="Lucida Sans Unicode" pitchFamily="34" charset="0"/>
                <a:cs typeface="Lucida Sans Unicode" pitchFamily="34" charset="0"/>
              </a:rPr>
              <a:t>running time (s)</a:t>
            </a: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357188" y="1066800"/>
            <a:ext cx="2198687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L1 sparsity 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11163" y="4489450"/>
          <a:ext cx="8353425" cy="781050"/>
        </p:xfrm>
        <a:graphic>
          <a:graphicData uri="http://schemas.openxmlformats.org/presentationml/2006/ole">
            <p:oleObj spid="_x0000_s3075" name="Worksheet" r:id="rId5" imgW="7216560" imgH="674640" progId="Excel.Sheet.8">
              <p:embed/>
            </p:oleObj>
          </a:graphicData>
        </a:graphic>
      </p:graphicFrame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52425" y="4038600"/>
            <a:ext cx="35337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epsilon-L1 sparsity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Scaling up: Efficient algorithms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39138" cy="4437063"/>
          </a:xfrm>
        </p:spPr>
        <p:txBody>
          <a:bodyPr/>
          <a:lstStyle/>
          <a:p>
            <a:pPr marL="381000" indent="-381000" eaLnBrk="1" hangingPunct="1">
              <a:buFontTx/>
              <a:buNone/>
            </a:pPr>
            <a:r>
              <a:rPr lang="en-US" sz="1800" b="0" smtClean="0"/>
              <a:t>Same algorithm applicable to finding succinct representations for wide range of input modalities. </a:t>
            </a:r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Prior work on V1 models used ~14x14 images, and needed 1-3 hours to learn a model with 64 bases </a:t>
            </a:r>
            <a:r>
              <a:rPr lang="en-US" sz="1800" b="0" smtClean="0">
                <a:latin typeface="Symbol" pitchFamily="18" charset="2"/>
                <a:sym typeface="Symbol" pitchFamily="18" charset="2"/>
              </a:rPr>
              <a:t></a:t>
            </a:r>
            <a:r>
              <a:rPr lang="en-US" sz="1800" b="0" baseline="-25000" smtClean="0">
                <a:sym typeface="Symbol" pitchFamily="18" charset="2"/>
              </a:rPr>
              <a:t>i</a:t>
            </a:r>
            <a:r>
              <a:rPr lang="en-US" sz="1800" b="0" smtClean="0"/>
              <a:t> (i.e., to model 64 V1 cells).</a:t>
            </a:r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Apply convex optimization principles to develop more efficient algorithms.  </a:t>
            </a:r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We have:</a:t>
            </a:r>
          </a:p>
          <a:p>
            <a:pPr marL="381000" indent="-381000" eaLnBrk="1" hangingPunct="1">
              <a:buFontTx/>
              <a:buNone/>
            </a:pPr>
            <a:endParaRPr lang="en-US" sz="1800" b="0" smtClean="0"/>
          </a:p>
          <a:p>
            <a:pPr marL="381000" indent="-381000" eaLnBrk="1" hangingPunct="1">
              <a:buFontTx/>
              <a:buNone/>
            </a:pPr>
            <a:endParaRPr lang="en-US" sz="1800" b="0" smtClean="0"/>
          </a:p>
          <a:p>
            <a:pPr marL="381000" indent="-381000" eaLnBrk="1" hangingPunct="1">
              <a:buFontTx/>
              <a:buNone/>
            </a:pPr>
            <a:r>
              <a:rPr lang="en-US" sz="1800" b="0" smtClean="0"/>
              <a:t>Key technical ideas: Lagrangian dual and QP (quadratic program) formulation.</a:t>
            </a:r>
          </a:p>
        </p:txBody>
      </p:sp>
      <p:pic>
        <p:nvPicPr>
          <p:cNvPr id="8192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4188" y="3883025"/>
            <a:ext cx="4989512" cy="8112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60198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Solving for the coefficients a</a:t>
            </a:r>
            <a:r>
              <a:rPr lang="en-US" baseline="-25000" smtClean="0">
                <a:latin typeface="Helvetica" pitchFamily="34" charset="0"/>
              </a:rPr>
              <a:t>i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55575" y="2046288"/>
          <a:ext cx="7527925" cy="1797050"/>
        </p:xfrm>
        <a:graphic>
          <a:graphicData uri="http://schemas.openxmlformats.org/presentationml/2006/ole">
            <p:oleObj spid="_x0000_s4098" name="Worksheet" r:id="rId4" imgW="6934200" imgH="1552575" progId="Excel.Sheet.8">
              <p:embed/>
            </p:oleObj>
          </a:graphicData>
        </a:graphic>
      </p:graphicFrame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4802188" y="4427538"/>
            <a:ext cx="287972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381000" indent="-381000" algn="l"/>
            <a:r>
              <a:rPr lang="en-US"/>
              <a:t>Running times in seconds. </a:t>
            </a:r>
          </a:p>
        </p:txBody>
      </p:sp>
      <p:sp>
        <p:nvSpPr>
          <p:cNvPr id="4102" name="AutoShape 9"/>
          <p:cNvSpPr>
            <a:spLocks/>
          </p:cNvSpPr>
          <p:nvPr/>
        </p:nvSpPr>
        <p:spPr bwMode="auto">
          <a:xfrm>
            <a:off x="7759700" y="2354263"/>
            <a:ext cx="115888" cy="576262"/>
          </a:xfrm>
          <a:prstGeom prst="rightBrace">
            <a:avLst>
              <a:gd name="adj1" fmla="val 4143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/>
          </a:p>
        </p:txBody>
      </p:sp>
      <p:sp>
        <p:nvSpPr>
          <p:cNvPr id="4103" name="AutoShape 10"/>
          <p:cNvSpPr>
            <a:spLocks/>
          </p:cNvSpPr>
          <p:nvPr/>
        </p:nvSpPr>
        <p:spPr bwMode="auto">
          <a:xfrm>
            <a:off x="7759700" y="2968625"/>
            <a:ext cx="76200" cy="884238"/>
          </a:xfrm>
          <a:prstGeom prst="rightBrace">
            <a:avLst>
              <a:gd name="adj1" fmla="val 9670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0487" tIns="44450" rIns="90487" bIns="44450" anchor="ctr"/>
          <a:lstStyle/>
          <a:p>
            <a:endParaRPr lang="en-US"/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7837488" y="3160713"/>
            <a:ext cx="1306512" cy="514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400"/>
              <a:t>Approximate solution  </a:t>
            </a:r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7872413" y="2414588"/>
            <a:ext cx="1154112" cy="514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400"/>
              <a:t>Exact solution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0" y="60198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15900"/>
            <a:ext cx="8686800" cy="304800"/>
          </a:xfrm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Overall running time for learning sparse codes </a:t>
            </a:r>
            <a:br>
              <a:rPr lang="en-US" smtClean="0">
                <a:latin typeface="Helvetica" pitchFamily="34" charset="0"/>
              </a:rPr>
            </a:br>
            <a:r>
              <a:rPr lang="en-US" smtClean="0">
                <a:latin typeface="Helvetica" pitchFamily="34" charset="0"/>
              </a:rPr>
              <a:t>(using small benchmark data)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09575" y="1524000"/>
          <a:ext cx="8353425" cy="1809750"/>
        </p:xfrm>
        <a:graphic>
          <a:graphicData uri="http://schemas.openxmlformats.org/presentationml/2006/ole">
            <p:oleObj spid="_x0000_s5122" name="Worksheet" r:id="rId4" imgW="7216560" imgH="1563480" progId="Excel.Sheet.8">
              <p:embed/>
            </p:oleObj>
          </a:graphicData>
        </a:graphic>
      </p:graphicFrame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7239000" y="3584575"/>
            <a:ext cx="1676400" cy="377825"/>
          </a:xfrm>
          <a:prstGeom prst="wedgeRectCallout">
            <a:avLst>
              <a:gd name="adj1" fmla="val 18560"/>
              <a:gd name="adj2" fmla="val -126051"/>
            </a:avLst>
          </a:prstGeom>
          <a:solidFill>
            <a:srgbClr val="CC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sz="1600">
                <a:latin typeface="Comic Sans MS" pitchFamily="66" charset="0"/>
                <a:ea typeface="Lucida Sans Unicode" pitchFamily="34" charset="0"/>
                <a:cs typeface="Lucida Sans Unicode" pitchFamily="34" charset="0"/>
              </a:rPr>
              <a:t>running time (s)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357188" y="1066800"/>
            <a:ext cx="2198687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L1 sparsity </a:t>
            </a:r>
          </a:p>
        </p:txBody>
      </p:sp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11163" y="4489450"/>
          <a:ext cx="8353425" cy="781050"/>
        </p:xfrm>
        <a:graphic>
          <a:graphicData uri="http://schemas.openxmlformats.org/presentationml/2006/ole">
            <p:oleObj spid="_x0000_s5123" name="Worksheet" r:id="rId5" imgW="7216560" imgH="674640" progId="Excel.Sheet.8">
              <p:embed/>
            </p:oleObj>
          </a:graphicData>
        </a:graphic>
      </p:graphicFrame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52425" y="4038600"/>
            <a:ext cx="3533775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>
                <a:ea typeface="Lucida Sans Unicode" pitchFamily="34" charset="0"/>
                <a:cs typeface="Lucida Sans Unicode" pitchFamily="34" charset="0"/>
              </a:rPr>
              <a:t>Using epsilon-L1 sparsity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Scaling up: Efficient algorithms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marL="381000" indent="-381000" eaLnBrk="1" hangingPunct="1">
              <a:buFontTx/>
              <a:buNone/>
            </a:pPr>
            <a:r>
              <a:rPr lang="en-US" sz="2000" smtClean="0"/>
              <a:t>Running times: </a:t>
            </a:r>
          </a:p>
          <a:p>
            <a:pPr marL="381000" indent="-381000" eaLnBrk="1" hangingPunct="1">
              <a:buFontTx/>
              <a:buNone/>
            </a:pPr>
            <a:endParaRPr lang="en-US" sz="20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endParaRPr lang="en-US" sz="1800" smtClean="0"/>
          </a:p>
          <a:p>
            <a:pPr marL="381000" indent="-381000" eaLnBrk="1" hangingPunct="1">
              <a:buFontTx/>
              <a:buNone/>
            </a:pPr>
            <a:r>
              <a:rPr lang="en-US" sz="2000" smtClean="0"/>
              <a:t>Over 100x speedup compared to COTS software.  </a:t>
            </a:r>
          </a:p>
          <a:p>
            <a:pPr marL="381000" indent="-381000" eaLnBrk="1" hangingPunct="1">
              <a:buFontTx/>
              <a:buNone/>
            </a:pPr>
            <a:r>
              <a:rPr lang="en-US" sz="2000" smtClean="0"/>
              <a:t>Omitted from this talk: Further 10-20x speedup via parallelization.</a:t>
            </a:r>
          </a:p>
          <a:p>
            <a:pPr marL="381000" indent="-381000" eaLnBrk="1" hangingPunct="1">
              <a:buFontTx/>
              <a:buNone/>
            </a:pPr>
            <a:endParaRPr lang="en-US" sz="1800" smtClean="0"/>
          </a:p>
        </p:txBody>
      </p:sp>
      <p:graphicFrame>
        <p:nvGraphicFramePr>
          <p:cNvPr id="310276" name="Group 4"/>
          <p:cNvGraphicFramePr>
            <a:graphicFrameLocks noGrp="1"/>
          </p:cNvGraphicFramePr>
          <p:nvPr/>
        </p:nvGraphicFramePr>
        <p:xfrm>
          <a:off x="914400" y="1828800"/>
          <a:ext cx="7086600" cy="2834640"/>
        </p:xfrm>
        <a:graphic>
          <a:graphicData uri="http://schemas.openxmlformats.org/drawingml/2006/table">
            <a:tbl>
              <a:tblPr/>
              <a:tblGrid>
                <a:gridCol w="1504950"/>
                <a:gridCol w="1509713"/>
                <a:gridCol w="1506537"/>
                <a:gridCol w="1311275"/>
                <a:gridCol w="1254125"/>
              </a:tblGrid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Speech (audio)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Stereo images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Video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COTS software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456s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1198s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738s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1636s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Our algorithm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3.4s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1.3s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3.8s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1.7s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Evaluation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Ito &amp; Komatsu (2004)</a:t>
            </a:r>
          </a:p>
        </p:txBody>
      </p:sp>
      <p:pic>
        <p:nvPicPr>
          <p:cNvPr id="98307" name="Picture 99" descr="IK-angle-stimulus-n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1219200"/>
            <a:ext cx="5483225" cy="4953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V2 responses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461963" y="1123950"/>
            <a:ext cx="8229600" cy="4238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b="0" smtClean="0"/>
              <a:t>Characterization of V2 as responding to pairs of lines (“corners”). 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 l="63063" t="20360" b="38"/>
          <a:stretch>
            <a:fillRect/>
          </a:stretch>
        </p:blipFill>
        <p:spPr bwMode="auto">
          <a:xfrm>
            <a:off x="5105400" y="2019300"/>
            <a:ext cx="34163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95300" y="5600700"/>
            <a:ext cx="3260725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 dirty="0">
                <a:solidFill>
                  <a:schemeClr val="bg1"/>
                </a:solidFill>
              </a:rPr>
              <a:t>[Source: Ito &amp; Komatsu, 2004]</a:t>
            </a:r>
          </a:p>
        </p:txBody>
      </p:sp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3" cstate="print"/>
          <a:srcRect r="43352" b="44432"/>
          <a:stretch>
            <a:fillRect/>
          </a:stretch>
        </p:blipFill>
        <p:spPr bwMode="auto">
          <a:xfrm>
            <a:off x="0" y="2209800"/>
            <a:ext cx="50371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2590800" y="2266950"/>
            <a:ext cx="1676400" cy="8001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5400000">
            <a:off x="3743325" y="3371850"/>
            <a:ext cx="1676400" cy="8001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981200"/>
            <a:ext cx="5067300" cy="64008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95400" y="2705100"/>
            <a:ext cx="822960" cy="27432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10400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algorithm’s second layer responses</a:t>
            </a:r>
          </a:p>
        </p:txBody>
      </p:sp>
      <p:grpSp>
        <p:nvGrpSpPr>
          <p:cNvPr id="100355" name="Group 17"/>
          <p:cNvGrpSpPr>
            <a:grpSpLocks/>
          </p:cNvGrpSpPr>
          <p:nvPr/>
        </p:nvGrpSpPr>
        <p:grpSpPr bwMode="auto">
          <a:xfrm>
            <a:off x="647700" y="1714500"/>
            <a:ext cx="7810500" cy="3951288"/>
            <a:chOff x="0" y="1641475"/>
            <a:chExt cx="9758362" cy="5057511"/>
          </a:xfrm>
        </p:grpSpPr>
        <p:sp>
          <p:nvSpPr>
            <p:cNvPr id="100356" name="TextBox 41"/>
            <p:cNvSpPr txBox="1">
              <a:spLocks noChangeArrowheads="1"/>
            </p:cNvSpPr>
            <p:nvPr/>
          </p:nvSpPr>
          <p:spPr bwMode="auto">
            <a:xfrm>
              <a:off x="1689101" y="5200650"/>
              <a:ext cx="6014737" cy="47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>
                  <a:solidFill>
                    <a:schemeClr val="bg1"/>
                  </a:solidFill>
                  <a:ea typeface="굴림" pitchFamily="34" charset="-127"/>
                </a:rPr>
                <a:t>Four typical angle profiles from our algorithm.</a:t>
              </a:r>
            </a:p>
          </p:txBody>
        </p:sp>
        <p:pic>
          <p:nvPicPr>
            <p:cNvPr id="100357" name="Picture 62" descr="v2_b001_angle_profil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8" name="Picture 63" descr="v2_b001_topv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22500"/>
              <a:ext cx="2339975" cy="61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9" name="Picture 64" descr="v2_b040_angle_profil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8562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0" name="Picture 65" descr="v2_b040_topv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68562" y="2222500"/>
              <a:ext cx="2339975" cy="61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1" name="Picture 70" descr="v2_b141_angle_profil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35537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2" name="Picture 71" descr="v2_b141_topv1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0300" y="2217738"/>
              <a:ext cx="2339975" cy="61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3" name="Picture 66" descr="v2_b112_angle_profile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18387" y="2857500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4" name="Picture 67" descr="v2_b112_topv1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18387" y="2222500"/>
              <a:ext cx="1773238" cy="61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5" name="TextBox 114"/>
            <p:cNvSpPr txBox="1">
              <a:spLocks noChangeArrowheads="1"/>
            </p:cNvSpPr>
            <p:nvPr/>
          </p:nvSpPr>
          <p:spPr bwMode="auto">
            <a:xfrm>
              <a:off x="420687" y="1641475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1”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6" name="TextBox 115"/>
            <p:cNvSpPr txBox="1">
              <a:spLocks noChangeArrowheads="1"/>
            </p:cNvSpPr>
            <p:nvPr/>
          </p:nvSpPr>
          <p:spPr bwMode="auto">
            <a:xfrm>
              <a:off x="2889250" y="1641475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2”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7" name="TextBox 116"/>
            <p:cNvSpPr txBox="1">
              <a:spLocks noChangeArrowheads="1"/>
            </p:cNvSpPr>
            <p:nvPr/>
          </p:nvSpPr>
          <p:spPr bwMode="auto">
            <a:xfrm>
              <a:off x="5275261" y="1649413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4”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8" name="TextBox 117"/>
            <p:cNvSpPr txBox="1">
              <a:spLocks noChangeArrowheads="1"/>
            </p:cNvSpPr>
            <p:nvPr/>
          </p:nvSpPr>
          <p:spPr bwMode="auto">
            <a:xfrm>
              <a:off x="7639050" y="1649413"/>
              <a:ext cx="1264152" cy="51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5”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9" name="TextBox 41"/>
            <p:cNvSpPr txBox="1">
              <a:spLocks noChangeArrowheads="1"/>
            </p:cNvSpPr>
            <p:nvPr/>
          </p:nvSpPr>
          <p:spPr bwMode="auto">
            <a:xfrm>
              <a:off x="666425" y="6226187"/>
              <a:ext cx="7953424" cy="47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ea typeface="굴림" pitchFamily="34" charset="-127"/>
                </a:rPr>
                <a:t>* Compare these with the figures from Ito &amp; Komatsu (2004).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Low-level features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10400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algorithm’s second layer responses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" y="990600"/>
            <a:ext cx="7886700" cy="2702002"/>
            <a:chOff x="-95204" y="1739009"/>
            <a:chExt cx="9853566" cy="3458466"/>
          </a:xfrm>
        </p:grpSpPr>
        <p:sp>
          <p:nvSpPr>
            <p:cNvPr id="100356" name="TextBox 41"/>
            <p:cNvSpPr txBox="1">
              <a:spLocks noChangeArrowheads="1"/>
            </p:cNvSpPr>
            <p:nvPr/>
          </p:nvSpPr>
          <p:spPr bwMode="auto">
            <a:xfrm>
              <a:off x="-95204" y="1739009"/>
              <a:ext cx="6014737" cy="472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ea typeface="굴림" pitchFamily="34" charset="-127"/>
                </a:rPr>
                <a:t>Four typical </a:t>
              </a:r>
              <a:r>
                <a:rPr lang="en-US" altLang="ko-KR" dirty="0" smtClean="0">
                  <a:solidFill>
                    <a:schemeClr val="bg1"/>
                  </a:solidFill>
                  <a:ea typeface="굴림" pitchFamily="34" charset="-127"/>
                </a:rPr>
                <a:t>angle profiles from </a:t>
              </a:r>
              <a:r>
                <a:rPr lang="en-US" altLang="ko-KR" dirty="0">
                  <a:solidFill>
                    <a:schemeClr val="bg1"/>
                  </a:solidFill>
                  <a:ea typeface="굴림" pitchFamily="34" charset="-127"/>
                </a:rPr>
                <a:t>our </a:t>
              </a:r>
              <a:r>
                <a:rPr lang="en-US" altLang="ko-KR" dirty="0" smtClean="0">
                  <a:solidFill>
                    <a:schemeClr val="bg1"/>
                  </a:solidFill>
                  <a:ea typeface="굴림" pitchFamily="34" charset="-127"/>
                </a:rPr>
                <a:t>algorithm:</a:t>
              </a:r>
              <a:endParaRPr lang="en-US" altLang="ko-KR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pic>
          <p:nvPicPr>
            <p:cNvPr id="100357" name="Picture 62" descr="v2_b001_angle_profil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9" name="Picture 64" descr="v2_b040_angle_profil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68562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1" name="Picture 70" descr="v2_b141_angle_profil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5537" y="2852738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3" name="Picture 66" descr="v2_b112_angle_profil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18387" y="2857500"/>
              <a:ext cx="23399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65" name="TextBox 114"/>
            <p:cNvSpPr txBox="1">
              <a:spLocks noChangeArrowheads="1"/>
            </p:cNvSpPr>
            <p:nvPr/>
          </p:nvSpPr>
          <p:spPr bwMode="auto">
            <a:xfrm>
              <a:off x="514219" y="2389272"/>
              <a:ext cx="1264152" cy="5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“Cell 1”</a:t>
              </a:r>
              <a:endParaRPr lang="ko-KR" altLang="en-US" sz="1200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6" name="TextBox 115"/>
            <p:cNvSpPr txBox="1">
              <a:spLocks noChangeArrowheads="1"/>
            </p:cNvSpPr>
            <p:nvPr/>
          </p:nvSpPr>
          <p:spPr bwMode="auto">
            <a:xfrm>
              <a:off x="2982783" y="2389272"/>
              <a:ext cx="1264152" cy="51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ea typeface="굴림" pitchFamily="34" charset="-127"/>
                </a:rPr>
                <a:t>“Cell 2”</a:t>
              </a:r>
              <a:endParaRPr lang="ko-KR" altLang="en-US" sz="120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7" name="TextBox 116"/>
            <p:cNvSpPr txBox="1">
              <a:spLocks noChangeArrowheads="1"/>
            </p:cNvSpPr>
            <p:nvPr/>
          </p:nvSpPr>
          <p:spPr bwMode="auto">
            <a:xfrm>
              <a:off x="5368793" y="2397210"/>
              <a:ext cx="1264152" cy="51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“Cell </a:t>
              </a:r>
              <a:r>
                <a:rPr lang="en-US" altLang="ko-KR" sz="2000" dirty="0" smtClean="0">
                  <a:solidFill>
                    <a:schemeClr val="bg1"/>
                  </a:solidFill>
                  <a:ea typeface="굴림" pitchFamily="34" charset="-127"/>
                </a:rPr>
                <a:t>3”</a:t>
              </a:r>
              <a:endParaRPr lang="ko-KR" altLang="en-US" sz="1200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  <p:sp>
          <p:nvSpPr>
            <p:cNvPr id="100368" name="TextBox 117"/>
            <p:cNvSpPr txBox="1">
              <a:spLocks noChangeArrowheads="1"/>
            </p:cNvSpPr>
            <p:nvPr/>
          </p:nvSpPr>
          <p:spPr bwMode="auto">
            <a:xfrm>
              <a:off x="7827785" y="2397210"/>
              <a:ext cx="1264152" cy="51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“Cell </a:t>
              </a:r>
              <a:r>
                <a:rPr lang="en-US" altLang="ko-KR" sz="2000" dirty="0" smtClean="0">
                  <a:solidFill>
                    <a:schemeClr val="bg1"/>
                  </a:solidFill>
                  <a:ea typeface="굴림" pitchFamily="34" charset="-127"/>
                </a:rPr>
                <a:t>4”</a:t>
              </a:r>
              <a:endParaRPr lang="ko-KR" altLang="en-US" sz="1200" dirty="0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 l="65123" t="63094" r="20048" b="8417"/>
          <a:stretch>
            <a:fillRect/>
          </a:stretch>
        </p:blipFill>
        <p:spPr bwMode="auto">
          <a:xfrm>
            <a:off x="2971800" y="50292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 l="82424" t="63932" r="2746" b="8417"/>
          <a:stretch>
            <a:fillRect/>
          </a:stretch>
        </p:blipFill>
        <p:spPr bwMode="auto">
          <a:xfrm>
            <a:off x="6972300" y="5029200"/>
            <a:ext cx="1371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 l="65123" t="22036" r="19636" b="49475"/>
          <a:stretch>
            <a:fillRect/>
          </a:stretch>
        </p:blipFill>
        <p:spPr bwMode="auto">
          <a:xfrm>
            <a:off x="914400" y="5029200"/>
            <a:ext cx="1409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 l="81600" t="22036" r="3158" b="49475"/>
          <a:stretch>
            <a:fillRect/>
          </a:stretch>
        </p:blipFill>
        <p:spPr bwMode="auto">
          <a:xfrm>
            <a:off x="4953000" y="5029200"/>
            <a:ext cx="1409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41"/>
          <p:cNvSpPr txBox="1">
            <a:spLocks noChangeArrowheads="1"/>
          </p:cNvSpPr>
          <p:nvPr/>
        </p:nvSpPr>
        <p:spPr bwMode="auto">
          <a:xfrm>
            <a:off x="495300" y="4533900"/>
            <a:ext cx="3788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ea typeface="굴림" pitchFamily="34" charset="-127"/>
              </a:rPr>
              <a:t>F</a:t>
            </a:r>
            <a:r>
              <a:rPr lang="en-US" altLang="ko-KR" dirty="0" smtClean="0">
                <a:solidFill>
                  <a:schemeClr val="bg1"/>
                </a:solidFill>
                <a:ea typeface="굴림" pitchFamily="34" charset="-127"/>
              </a:rPr>
              <a:t>igures </a:t>
            </a:r>
            <a:r>
              <a:rPr lang="en-US" altLang="ko-KR" dirty="0">
                <a:solidFill>
                  <a:schemeClr val="bg1"/>
                </a:solidFill>
                <a:ea typeface="굴림" pitchFamily="34" charset="-127"/>
              </a:rPr>
              <a:t>from Ito &amp; Komatsu (2004</a:t>
            </a:r>
            <a:r>
              <a:rPr lang="en-US" altLang="ko-KR" dirty="0" smtClean="0">
                <a:solidFill>
                  <a:schemeClr val="bg1"/>
                </a:solidFill>
                <a:ea typeface="굴림" pitchFamily="34" charset="-127"/>
              </a:rPr>
              <a:t>):</a:t>
            </a:r>
            <a:endParaRPr lang="en-US" altLang="ko-KR" dirty="0">
              <a:solidFill>
                <a:schemeClr val="bg1"/>
              </a:solidFill>
              <a:ea typeface="굴림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Our learned model</a:t>
            </a:r>
          </a:p>
        </p:txBody>
      </p:sp>
      <p:grpSp>
        <p:nvGrpSpPr>
          <p:cNvPr id="101379" name="Group 3"/>
          <p:cNvGrpSpPr>
            <a:grpSpLocks noChangeAspect="1"/>
          </p:cNvGrpSpPr>
          <p:nvPr/>
        </p:nvGrpSpPr>
        <p:grpSpPr bwMode="auto">
          <a:xfrm>
            <a:off x="731838" y="1547813"/>
            <a:ext cx="3233737" cy="3954462"/>
            <a:chOff x="241" y="144"/>
            <a:chExt cx="1727" cy="2112"/>
          </a:xfrm>
        </p:grpSpPr>
        <p:pic>
          <p:nvPicPr>
            <p:cNvPr id="10138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" y="529"/>
              <a:ext cx="1727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144"/>
              <a:ext cx="1313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1380" name="Group 6"/>
          <p:cNvGrpSpPr>
            <a:grpSpLocks noChangeAspect="1"/>
          </p:cNvGrpSpPr>
          <p:nvPr/>
        </p:nvGrpSpPr>
        <p:grpSpPr bwMode="auto">
          <a:xfrm>
            <a:off x="4918075" y="1508125"/>
            <a:ext cx="3265488" cy="3994150"/>
            <a:chOff x="-1968" y="1968"/>
            <a:chExt cx="1727" cy="2112"/>
          </a:xfrm>
        </p:grpSpPr>
        <p:pic>
          <p:nvPicPr>
            <p:cNvPr id="10138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968" y="2353"/>
              <a:ext cx="1727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83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776" y="1968"/>
              <a:ext cx="1313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381" name="Text Box 9"/>
          <p:cNvSpPr txBox="1">
            <a:spLocks noChangeArrowheads="1"/>
          </p:cNvSpPr>
          <p:nvPr/>
        </p:nvSpPr>
        <p:spPr bwMode="auto">
          <a:xfrm>
            <a:off x="1422400" y="5848350"/>
            <a:ext cx="57308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>
                <a:solidFill>
                  <a:schemeClr val="bg1"/>
                </a:solidFill>
              </a:rPr>
              <a:t>Comparison of our 2-layer model to actual V2 neurons.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1409700" y="215900"/>
            <a:ext cx="6400800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Quantitative summary statistics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342900" y="1028704"/>
            <a:ext cx="7696200" cy="5219698"/>
            <a:chOff x="4292600" y="33789938"/>
            <a:chExt cx="7635875" cy="5832456"/>
          </a:xfrm>
        </p:grpSpPr>
        <p:sp>
          <p:nvSpPr>
            <p:cNvPr id="5" name="TextBox 36"/>
            <p:cNvSpPr txBox="1">
              <a:spLocks noChangeArrowheads="1"/>
            </p:cNvSpPr>
            <p:nvPr/>
          </p:nvSpPr>
          <p:spPr bwMode="auto">
            <a:xfrm>
              <a:off x="5821981" y="39237466"/>
              <a:ext cx="4169175" cy="38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>
                  <a:ea typeface="굴림" pitchFamily="34" charset="-127"/>
                </a:rPr>
                <a:t>Angle profile, and four axes of characterization.</a:t>
              </a:r>
            </a:p>
          </p:txBody>
        </p:sp>
        <p:pic>
          <p:nvPicPr>
            <p:cNvPr id="102406" name="Picture 93" descr="IK-profile1-new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5000" y="33789938"/>
              <a:ext cx="6213475" cy="540067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2407" name="Rectangular Callout 49"/>
            <p:cNvSpPr>
              <a:spLocks noChangeArrowheads="1"/>
            </p:cNvSpPr>
            <p:nvPr/>
          </p:nvSpPr>
          <p:spPr bwMode="auto">
            <a:xfrm>
              <a:off x="4292600" y="37676135"/>
              <a:ext cx="1981199" cy="350676"/>
            </a:xfrm>
            <a:prstGeom prst="wedgeRectCallout">
              <a:avLst>
                <a:gd name="adj1" fmla="val 53440"/>
                <a:gd name="adj2" fmla="val 99241"/>
              </a:avLst>
            </a:prstGeom>
            <a:solidFill>
              <a:srgbClr val="CCFF66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Secondary line axis</a:t>
              </a:r>
            </a:p>
          </p:txBody>
        </p:sp>
        <p:sp>
          <p:nvSpPr>
            <p:cNvPr id="102408" name="Rectangular Callout 50"/>
            <p:cNvSpPr>
              <a:spLocks noChangeArrowheads="1"/>
            </p:cNvSpPr>
            <p:nvPr/>
          </p:nvSpPr>
          <p:spPr bwMode="auto">
            <a:xfrm>
              <a:off x="4368799" y="38666736"/>
              <a:ext cx="1752599" cy="350676"/>
            </a:xfrm>
            <a:prstGeom prst="wedgeRectCallout">
              <a:avLst>
                <a:gd name="adj1" fmla="val 87579"/>
                <a:gd name="adj2" fmla="val -40824"/>
              </a:avLst>
            </a:prstGeom>
            <a:solidFill>
              <a:srgbClr val="CCFF66"/>
            </a:solidFill>
            <a:ln w="19050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Primary line axis</a:t>
              </a:r>
            </a:p>
          </p:txBody>
        </p:sp>
        <p:sp>
          <p:nvSpPr>
            <p:cNvPr id="102409" name="Rectangle 96"/>
            <p:cNvSpPr>
              <a:spLocks noChangeArrowheads="1"/>
            </p:cNvSpPr>
            <p:nvPr/>
          </p:nvSpPr>
          <p:spPr bwMode="auto">
            <a:xfrm>
              <a:off x="7743824" y="36766499"/>
              <a:ext cx="1752599" cy="350676"/>
            </a:xfrm>
            <a:prstGeom prst="rect">
              <a:avLst/>
            </a:prstGeom>
            <a:solidFill>
              <a:srgbClr val="CCFF66"/>
            </a:solidFill>
            <a:ln w="9525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Angle width axis</a:t>
              </a:r>
              <a:endParaRPr lang="ko-KR" altLang="en-US" sz="900">
                <a:ea typeface="굴림" pitchFamily="34" charset="-127"/>
              </a:endParaRPr>
            </a:p>
          </p:txBody>
        </p:sp>
        <p:sp>
          <p:nvSpPr>
            <p:cNvPr id="102410" name="Rectangle 97"/>
            <p:cNvSpPr>
              <a:spLocks noChangeArrowheads="1"/>
            </p:cNvSpPr>
            <p:nvPr/>
          </p:nvSpPr>
          <p:spPr bwMode="auto">
            <a:xfrm>
              <a:off x="9613900" y="36766499"/>
              <a:ext cx="2249488" cy="350676"/>
            </a:xfrm>
            <a:prstGeom prst="rect">
              <a:avLst/>
            </a:prstGeom>
            <a:solidFill>
              <a:srgbClr val="CCFF66"/>
            </a:solidFill>
            <a:ln w="9525" algn="ctr">
              <a:solidFill>
                <a:srgbClr val="0070C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defTabSz="5062538"/>
              <a:r>
                <a:rPr lang="en-US" altLang="ko-KR" sz="900">
                  <a:ea typeface="굴림" pitchFamily="34" charset="-127"/>
                </a:rPr>
                <a:t>Angle orientation axis</a:t>
              </a:r>
              <a:endParaRPr lang="ko-KR" altLang="en-US" sz="900">
                <a:ea typeface="굴림" pitchFamily="34" charset="-127"/>
              </a:endParaRPr>
            </a:p>
          </p:txBody>
        </p:sp>
      </p:grpSp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1143000" y="6491288"/>
            <a:ext cx="3260725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/>
            <a:r>
              <a:rPr lang="en-US">
                <a:solidFill>
                  <a:schemeClr val="bg1"/>
                </a:solidFill>
              </a:rPr>
              <a:t>[Source: Ito &amp; Komatsu, 2004]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Quantitative comparison</a:t>
            </a:r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609600" y="1333500"/>
            <a:ext cx="7848600" cy="4975225"/>
            <a:chOff x="41424225" y="22653625"/>
            <a:chExt cx="7848600" cy="4975086"/>
          </a:xfrm>
        </p:grpSpPr>
        <p:sp>
          <p:nvSpPr>
            <p:cNvPr id="103428" name="TextBox 43"/>
            <p:cNvSpPr txBox="1">
              <a:spLocks noChangeArrowheads="1"/>
            </p:cNvSpPr>
            <p:nvPr/>
          </p:nvSpPr>
          <p:spPr bwMode="auto">
            <a:xfrm>
              <a:off x="41614725" y="26920825"/>
              <a:ext cx="70151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ea typeface="굴림" pitchFamily="34" charset="-127"/>
                </a:rPr>
                <a:t>Distribution over stimulus response statistics from our algorithm compared to [Ito and Komatsu, 2004].</a:t>
              </a:r>
            </a:p>
          </p:txBody>
        </p:sp>
        <p:pic>
          <p:nvPicPr>
            <p:cNvPr id="103429" name="Picture 51" descr="overlay_peak_angles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424225" y="22653625"/>
              <a:ext cx="2520950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0" name="Picture 52" descr="overlay_aoaxis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40238" y="24687213"/>
              <a:ext cx="2519362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1" name="Picture 53" descr="overlay_awaxi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229463" y="24687213"/>
              <a:ext cx="2519362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2" name="Picture 54" descr="overlay_paxi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091225" y="22653625"/>
              <a:ext cx="2520950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3" name="Picture 55" descr="overlay_saxis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3463" y="22653625"/>
              <a:ext cx="2519362" cy="18891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041943" y="1638300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0767" y="1644501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1644501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9300" y="3685024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3162300" y="3680635"/>
            <a:ext cx="81592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Learning alg.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Other comparisons</a:t>
            </a:r>
          </a:p>
        </p:txBody>
      </p:sp>
      <p:pic>
        <p:nvPicPr>
          <p:cNvPr id="104451" name="Picture 88" descr="HE-stimulus-collect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990600"/>
            <a:ext cx="2857500" cy="171926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452" name="TextBox 35"/>
          <p:cNvSpPr txBox="1">
            <a:spLocks noChangeArrowheads="1"/>
          </p:cNvSpPr>
          <p:nvPr/>
        </p:nvSpPr>
        <p:spPr bwMode="auto">
          <a:xfrm>
            <a:off x="1371600" y="7162800"/>
            <a:ext cx="7494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ea typeface="굴림" pitchFamily="34" charset="-127"/>
              </a:rPr>
              <a:t>* Figures redrawn from Hegde and van Essen (2000).</a:t>
            </a:r>
          </a:p>
        </p:txBody>
      </p:sp>
      <p:sp>
        <p:nvSpPr>
          <p:cNvPr id="104453" name="TextBox 10"/>
          <p:cNvSpPr txBox="1">
            <a:spLocks noChangeArrowheads="1"/>
          </p:cNvSpPr>
          <p:nvPr/>
        </p:nvSpPr>
        <p:spPr bwMode="auto">
          <a:xfrm>
            <a:off x="647700" y="2852738"/>
            <a:ext cx="2992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[Hegde &amp; van Essen, 2000]</a:t>
            </a:r>
          </a:p>
        </p:txBody>
      </p:sp>
      <p:grpSp>
        <p:nvGrpSpPr>
          <p:cNvPr id="104454" name="Group 24"/>
          <p:cNvGrpSpPr>
            <a:grpSpLocks/>
          </p:cNvGrpSpPr>
          <p:nvPr/>
        </p:nvGrpSpPr>
        <p:grpSpPr bwMode="auto">
          <a:xfrm>
            <a:off x="5219700" y="4033838"/>
            <a:ext cx="1709738" cy="2133459"/>
            <a:chOff x="5541771" y="4119947"/>
            <a:chExt cx="1439762" cy="1659319"/>
          </a:xfrm>
        </p:grpSpPr>
        <p:pic>
          <p:nvPicPr>
            <p:cNvPr id="104473" name="Picture 57" descr="complex_stimuli_obtus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1771" y="4119947"/>
              <a:ext cx="1439762" cy="145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74" name="TextBox 42"/>
            <p:cNvSpPr txBox="1">
              <a:spLocks noChangeArrowheads="1"/>
            </p:cNvSpPr>
            <p:nvPr/>
          </p:nvSpPr>
          <p:spPr bwMode="auto">
            <a:xfrm>
              <a:off x="5726331" y="5575796"/>
              <a:ext cx="920888" cy="20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bg1"/>
                  </a:solidFill>
                  <a:ea typeface="굴림" pitchFamily="34" charset="-127"/>
                </a:rPr>
                <a:t>Obtuse angles</a:t>
              </a:r>
            </a:p>
          </p:txBody>
        </p:sp>
      </p:grpSp>
      <p:grpSp>
        <p:nvGrpSpPr>
          <p:cNvPr id="104455" name="Group 25"/>
          <p:cNvGrpSpPr>
            <a:grpSpLocks/>
          </p:cNvGrpSpPr>
          <p:nvPr/>
        </p:nvGrpSpPr>
        <p:grpSpPr bwMode="auto">
          <a:xfrm>
            <a:off x="7243763" y="4035425"/>
            <a:ext cx="1709737" cy="2128705"/>
            <a:chOff x="7085113" y="4119947"/>
            <a:chExt cx="1439762" cy="1655662"/>
          </a:xfrm>
        </p:grpSpPr>
        <p:pic>
          <p:nvPicPr>
            <p:cNvPr id="104471" name="Picture 58" descr="complex_stimuli_3bar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5113" y="4119947"/>
              <a:ext cx="1439762" cy="145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72" name="TextBox 42"/>
            <p:cNvSpPr txBox="1">
              <a:spLocks noChangeArrowheads="1"/>
            </p:cNvSpPr>
            <p:nvPr/>
          </p:nvSpPr>
          <p:spPr bwMode="auto">
            <a:xfrm>
              <a:off x="7393743" y="5572134"/>
              <a:ext cx="735955" cy="20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>
                  <a:solidFill>
                    <a:schemeClr val="bg1"/>
                  </a:solidFill>
                  <a:ea typeface="굴림" pitchFamily="34" charset="-127"/>
                </a:rPr>
                <a:t>Three-bars</a:t>
              </a:r>
            </a:p>
          </p:txBody>
        </p:sp>
      </p:grpSp>
      <p:grpSp>
        <p:nvGrpSpPr>
          <p:cNvPr id="104456" name="Group 26"/>
          <p:cNvGrpSpPr>
            <a:grpSpLocks/>
          </p:cNvGrpSpPr>
          <p:nvPr/>
        </p:nvGrpSpPr>
        <p:grpSpPr bwMode="auto">
          <a:xfrm>
            <a:off x="3124200" y="3538538"/>
            <a:ext cx="2525713" cy="2697162"/>
            <a:chOff x="4000500" y="3733800"/>
            <a:chExt cx="2127533" cy="2097201"/>
          </a:xfrm>
        </p:grpSpPr>
        <p:sp>
          <p:nvSpPr>
            <p:cNvPr id="104466" name="TextBox 46"/>
            <p:cNvSpPr txBox="1">
              <a:spLocks noChangeArrowheads="1"/>
            </p:cNvSpPr>
            <p:nvPr/>
          </p:nvSpPr>
          <p:spPr bwMode="auto">
            <a:xfrm>
              <a:off x="4249092" y="3733800"/>
              <a:ext cx="1878941" cy="261610"/>
            </a:xfrm>
            <a:prstGeom prst="rect">
              <a:avLst/>
            </a:prstGeom>
            <a:solidFill>
              <a:srgbClr val="CCFF66"/>
            </a:solidFill>
            <a:ln w="254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100">
                  <a:ea typeface="굴림" pitchFamily="34" charset="-127"/>
                </a:rPr>
                <a:t>Top 3 optimal stimuli</a:t>
              </a:r>
            </a:p>
          </p:txBody>
        </p:sp>
        <p:grpSp>
          <p:nvGrpSpPr>
            <p:cNvPr id="104467" name="Group 23"/>
            <p:cNvGrpSpPr>
              <a:grpSpLocks/>
            </p:cNvGrpSpPr>
            <p:nvPr/>
          </p:nvGrpSpPr>
          <p:grpSpPr bwMode="auto">
            <a:xfrm>
              <a:off x="4000500" y="4119947"/>
              <a:ext cx="1439762" cy="1711054"/>
              <a:chOff x="4000500" y="4119947"/>
              <a:chExt cx="1439762" cy="1711054"/>
            </a:xfrm>
          </p:grpSpPr>
          <p:sp>
            <p:nvSpPr>
              <p:cNvPr id="104469" name="TextBox 42"/>
              <p:cNvSpPr txBox="1">
                <a:spLocks noChangeArrowheads="1"/>
              </p:cNvSpPr>
              <p:nvPr/>
            </p:nvSpPr>
            <p:spPr bwMode="auto">
              <a:xfrm>
                <a:off x="4257206" y="5569391"/>
                <a:ext cx="100059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100">
                    <a:ea typeface="굴림" pitchFamily="34" charset="-127"/>
                  </a:rPr>
                  <a:t>Acute angles</a:t>
                </a:r>
              </a:p>
            </p:txBody>
          </p:sp>
          <p:pic>
            <p:nvPicPr>
              <p:cNvPr id="104470" name="Picture 56" descr="complex_stimuli_acute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00500" y="4119947"/>
                <a:ext cx="1439762" cy="1452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4468" name="Right Brace 45"/>
            <p:cNvSpPr>
              <a:spLocks/>
            </p:cNvSpPr>
            <p:nvPr/>
          </p:nvSpPr>
          <p:spPr bwMode="auto">
            <a:xfrm rot="-5400000">
              <a:off x="4448175" y="3763961"/>
              <a:ext cx="152400" cy="6096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400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5062538"/>
              <a:endParaRPr lang="ko-KR" altLang="ko-KR">
                <a:ea typeface="굴림" pitchFamily="34" charset="-127"/>
              </a:endParaRPr>
            </a:p>
          </p:txBody>
        </p:sp>
      </p:grpSp>
      <p:sp>
        <p:nvSpPr>
          <p:cNvPr id="104457" name="Rectangle 22"/>
          <p:cNvSpPr>
            <a:spLocks noChangeArrowheads="1"/>
          </p:cNvSpPr>
          <p:nvPr/>
        </p:nvSpPr>
        <p:spPr bwMode="auto">
          <a:xfrm>
            <a:off x="4305300" y="1100138"/>
            <a:ext cx="4572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defTabSz="5062538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altLang="ko-KR" sz="2000">
                <a:solidFill>
                  <a:schemeClr val="bg1"/>
                </a:solidFill>
                <a:ea typeface="굴림" pitchFamily="34" charset="-127"/>
              </a:rPr>
              <a:t> Some V2 neurons respond maximally to angles (cf. Ito &amp; Komatsu); also, some respond maximally to complex shapes such as intersections, tri-stars, circles, and arcs of varying length.</a:t>
            </a:r>
          </a:p>
        </p:txBody>
      </p:sp>
      <p:sp>
        <p:nvSpPr>
          <p:cNvPr id="104458" name="TextBox 28"/>
          <p:cNvSpPr txBox="1">
            <a:spLocks noChangeArrowheads="1"/>
          </p:cNvSpPr>
          <p:nvPr/>
        </p:nvSpPr>
        <p:spPr bwMode="auto">
          <a:xfrm>
            <a:off x="271463" y="3500438"/>
            <a:ext cx="2967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Learning algorithm results: </a:t>
            </a:r>
          </a:p>
        </p:txBody>
      </p:sp>
      <p:cxnSp>
        <p:nvCxnSpPr>
          <p:cNvPr id="104459" name="Straight Connector 30"/>
          <p:cNvCxnSpPr>
            <a:cxnSpLocks noChangeShapeType="1"/>
          </p:cNvCxnSpPr>
          <p:nvPr/>
        </p:nvCxnSpPr>
        <p:spPr bwMode="auto">
          <a:xfrm>
            <a:off x="381000" y="3386138"/>
            <a:ext cx="8305800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04460" name="TextBox 33"/>
          <p:cNvSpPr txBox="1">
            <a:spLocks noChangeArrowheads="1"/>
          </p:cNvSpPr>
          <p:nvPr/>
        </p:nvSpPr>
        <p:spPr bwMode="auto">
          <a:xfrm>
            <a:off x="1562100" y="4014788"/>
            <a:ext cx="124936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Model neuron 1</a:t>
            </a:r>
          </a:p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Model neuron 2</a:t>
            </a:r>
          </a:p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Model neuron 3</a:t>
            </a:r>
          </a:p>
          <a:p>
            <a:pPr>
              <a:spcBef>
                <a:spcPts val="400"/>
              </a:spcBef>
            </a:pPr>
            <a:r>
              <a:rPr lang="en-US" sz="120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104461" name="Straight Arrow Connector 35"/>
          <p:cNvCxnSpPr>
            <a:cxnSpLocks noChangeShapeType="1"/>
          </p:cNvCxnSpPr>
          <p:nvPr/>
        </p:nvCxnSpPr>
        <p:spPr bwMode="auto">
          <a:xfrm>
            <a:off x="2819400" y="4148138"/>
            <a:ext cx="228600" cy="15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4462" name="Straight Arrow Connector 36"/>
          <p:cNvCxnSpPr>
            <a:cxnSpLocks noChangeShapeType="1"/>
          </p:cNvCxnSpPr>
          <p:nvPr/>
        </p:nvCxnSpPr>
        <p:spPr bwMode="auto">
          <a:xfrm>
            <a:off x="2819400" y="4376738"/>
            <a:ext cx="228600" cy="15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4463" name="Straight Arrow Connector 37"/>
          <p:cNvCxnSpPr>
            <a:cxnSpLocks noChangeShapeType="1"/>
          </p:cNvCxnSpPr>
          <p:nvPr/>
        </p:nvCxnSpPr>
        <p:spPr bwMode="auto">
          <a:xfrm>
            <a:off x="2819400" y="4603750"/>
            <a:ext cx="228600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81391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8000" b="1" dirty="0" smtClean="0">
                <a:solidFill>
                  <a:schemeClr val="bg1"/>
                </a:solidFill>
                <a:latin typeface="Pristina" pitchFamily="66" charset="0"/>
              </a:rPr>
              <a:t>Future work: </a:t>
            </a:r>
          </a:p>
          <a:p>
            <a:pPr>
              <a:spcBef>
                <a:spcPct val="0"/>
              </a:spcBef>
            </a:pPr>
            <a:r>
              <a:rPr lang="en-US" sz="8000" b="1" dirty="0" smtClean="0">
                <a:solidFill>
                  <a:schemeClr val="bg1"/>
                </a:solidFill>
                <a:latin typeface="Pristina" pitchFamily="66" charset="0"/>
              </a:rPr>
              <a:t>Other applications</a:t>
            </a:r>
            <a:endParaRPr lang="en-US" sz="8000" b="1" dirty="0">
              <a:solidFill>
                <a:schemeClr val="bg1"/>
              </a:solidFill>
              <a:latin typeface="Pristin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30263" y="520700"/>
            <a:ext cx="7856537" cy="10287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702550" y="6086475"/>
            <a:ext cx="1441450" cy="771525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pic>
        <p:nvPicPr>
          <p:cNvPr id="959492" name="Picture 4" descr="C:\Users\ang\Desktop\caltech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524000"/>
            <a:ext cx="7320968" cy="2476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81100" y="800100"/>
            <a:ext cx="5019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FFFF"/>
                </a:solidFill>
                <a:latin typeface="Times"/>
              </a:rPr>
              <a:t>Caltech 101 classification: </a:t>
            </a:r>
            <a:r>
              <a:rPr lang="en-US" b="1" dirty="0" smtClean="0">
                <a:solidFill>
                  <a:srgbClr val="FF0000"/>
                </a:solidFill>
                <a:latin typeface="Times"/>
              </a:rPr>
              <a:t>65.4% accuracy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(Convolutional DBN trained on natural images.)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526245" y="2084825"/>
          <a:ext cx="6096000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Algorithm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Baseline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37.3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GIST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54.7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Ranzato</a:t>
                      </a:r>
                      <a:r>
                        <a:rPr lang="en-US" dirty="0" smtClean="0"/>
                        <a:t> et al.</a:t>
                      </a:r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71.0%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7"/>
          <p:cNvGraphicFramePr>
            <a:graphicFrameLocks noChangeAspect="1"/>
          </p:cNvGraphicFramePr>
          <p:nvPr/>
        </p:nvGraphicFramePr>
        <p:xfrm>
          <a:off x="1714500" y="5219700"/>
          <a:ext cx="1295400" cy="873125"/>
        </p:xfrm>
        <a:graphic>
          <a:graphicData uri="http://schemas.openxmlformats.org/presentationml/2006/ole">
            <p:oleObj spid="_x0000_s2318338" name="Acrobat Document" r:id="rId4" imgW="5728680" imgH="3856320" progId="AcroExch.Document.7">
              <p:embed/>
            </p:oleObj>
          </a:graphicData>
        </a:graphic>
      </p:graphicFrame>
      <p:graphicFrame>
        <p:nvGraphicFramePr>
          <p:cNvPr id="7171" name="Object 88"/>
          <p:cNvGraphicFramePr>
            <a:graphicFrameLocks noChangeAspect="1"/>
          </p:cNvGraphicFramePr>
          <p:nvPr/>
        </p:nvGraphicFramePr>
        <p:xfrm>
          <a:off x="571500" y="1066800"/>
          <a:ext cx="3581400" cy="3581400"/>
        </p:xfrm>
        <a:graphic>
          <a:graphicData uri="http://schemas.openxmlformats.org/presentationml/2006/ole">
            <p:oleObj spid="_x0000_s2318339" name="Acrobat Document" r:id="rId5" imgW="4521960" imgH="4515840" progId="AcroExch.Document.7">
              <p:embed/>
            </p:oleObj>
          </a:graphicData>
        </a:graphic>
      </p:graphicFrame>
      <p:sp>
        <p:nvSpPr>
          <p:cNvPr id="7174" name="Rectangle 100"/>
          <p:cNvSpPr>
            <a:spLocks noChangeArrowheads="1"/>
          </p:cNvSpPr>
          <p:nvPr/>
        </p:nvSpPr>
        <p:spPr bwMode="auto">
          <a:xfrm>
            <a:off x="4419600" y="55245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First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5" name="Rectangle 100"/>
          <p:cNvSpPr>
            <a:spLocks noChangeArrowheads="1"/>
          </p:cNvSpPr>
          <p:nvPr/>
        </p:nvSpPr>
        <p:spPr bwMode="auto">
          <a:xfrm>
            <a:off x="4343400" y="1638300"/>
            <a:ext cx="220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7" name="Rectangle 374"/>
          <p:cNvSpPr>
            <a:spLocks noChangeArrowheads="1"/>
          </p:cNvSpPr>
          <p:nvPr/>
        </p:nvSpPr>
        <p:spPr bwMode="auto">
          <a:xfrm>
            <a:off x="4343400" y="1990725"/>
            <a:ext cx="40973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respond 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to longer contours, corners, arcs, and surface </a:t>
            </a: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boundaries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from natural images</a:t>
            </a:r>
            <a:endParaRPr lang="en-US" dirty="0"/>
          </a:p>
        </p:txBody>
      </p:sp>
      <p:sp>
        <p:nvSpPr>
          <p:cNvPr id="8" name="Up-Down Arrow 7"/>
          <p:cNvSpPr/>
          <p:nvPr/>
        </p:nvSpPr>
        <p:spPr bwMode="auto">
          <a:xfrm>
            <a:off x="2209800" y="4724400"/>
            <a:ext cx="271033" cy="381048"/>
          </a:xfrm>
          <a:prstGeom prst="upDownArrow">
            <a:avLst/>
          </a:prstGeom>
          <a:noFill/>
          <a:ln w="22225">
            <a:solidFill>
              <a:srgbClr val="0070C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87"/>
          <p:cNvGraphicFramePr>
            <a:graphicFrameLocks noChangeAspect="1"/>
          </p:cNvGraphicFramePr>
          <p:nvPr/>
        </p:nvGraphicFramePr>
        <p:xfrm>
          <a:off x="1866899" y="4152900"/>
          <a:ext cx="1300111" cy="876300"/>
        </p:xfrm>
        <a:graphic>
          <a:graphicData uri="http://schemas.openxmlformats.org/presentationml/2006/ole">
            <p:oleObj spid="_x0000_s2319362" name="Acrobat Document" r:id="rId4" imgW="5728680" imgH="3856320" progId="AcroExch.Document.7">
              <p:embed/>
            </p:oleObj>
          </a:graphicData>
        </a:graphic>
      </p:graphicFrame>
      <p:graphicFrame>
        <p:nvGraphicFramePr>
          <p:cNvPr id="7171" name="Object 88"/>
          <p:cNvGraphicFramePr>
            <a:graphicFrameLocks noChangeAspect="1"/>
          </p:cNvGraphicFramePr>
          <p:nvPr/>
        </p:nvGraphicFramePr>
        <p:xfrm>
          <a:off x="1066800" y="800100"/>
          <a:ext cx="2819400" cy="2819400"/>
        </p:xfrm>
        <a:graphic>
          <a:graphicData uri="http://schemas.openxmlformats.org/presentationml/2006/ole">
            <p:oleObj spid="_x0000_s2319363" name="Acrobat Document" r:id="rId5" imgW="4521960" imgH="4515840" progId="AcroExch.Document.7">
              <p:embed/>
            </p:oleObj>
          </a:graphicData>
        </a:graphic>
      </p:graphicFrame>
      <p:sp>
        <p:nvSpPr>
          <p:cNvPr id="7174" name="Rectangle 100"/>
          <p:cNvSpPr>
            <a:spLocks noChangeArrowheads="1"/>
          </p:cNvSpPr>
          <p:nvPr/>
        </p:nvSpPr>
        <p:spPr bwMode="auto">
          <a:xfrm>
            <a:off x="4457700" y="43815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First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5" name="Rectangle 100"/>
          <p:cNvSpPr>
            <a:spLocks noChangeArrowheads="1"/>
          </p:cNvSpPr>
          <p:nvPr/>
        </p:nvSpPr>
        <p:spPr bwMode="auto">
          <a:xfrm>
            <a:off x="4343400" y="1638300"/>
            <a:ext cx="4381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bases</a:t>
            </a:r>
          </a:p>
          <a:p>
            <a:pPr algn="l">
              <a:spcBef>
                <a:spcPct val="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respond to longer contours, corners, arcs, and surface boundaries</a:t>
            </a:r>
          </a:p>
          <a:p>
            <a:pPr algn="l">
              <a:spcBef>
                <a:spcPct val="0"/>
              </a:spcBef>
            </a:pP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from natural images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9300" y="5562600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0" y="58293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5400000">
            <a:off x="2308860" y="3741421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5400000">
            <a:off x="2308860" y="51130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1777" name="Picture 1" descr="C:\Users\ang\Desktop\Brodmann_41_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174" y="4021887"/>
            <a:ext cx="3681293" cy="2535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 in the brain</a:t>
            </a:r>
            <a:endParaRPr lang="en-US" dirty="0"/>
          </a:p>
        </p:txBody>
      </p:sp>
      <p:pic>
        <p:nvPicPr>
          <p:cNvPr id="30689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7090" y="1892595"/>
            <a:ext cx="2396313" cy="239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24235" y="6550223"/>
            <a:ext cx="311014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[BrainPort; Martinez et al; Roe et al.]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689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040" y="1028157"/>
            <a:ext cx="1363007" cy="189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0958" y="2991362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Seeing with your tongue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68932" name="Picture 4"/>
          <p:cNvPicPr>
            <a:picLocks noChangeAspect="1" noChangeArrowheads="1"/>
          </p:cNvPicPr>
          <p:nvPr/>
        </p:nvPicPr>
        <p:blipFill>
          <a:blip r:embed="rId6" cstate="print"/>
          <a:srcRect l="8283" r="2048"/>
          <a:stretch>
            <a:fillRect/>
          </a:stretch>
        </p:blipFill>
        <p:spPr bwMode="auto">
          <a:xfrm>
            <a:off x="1763325" y="1011803"/>
            <a:ext cx="2644722" cy="186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73202" y="3162284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Human echolocation (sonar)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689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8905" y="848027"/>
            <a:ext cx="3359887" cy="226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rc 10"/>
          <p:cNvSpPr/>
          <p:nvPr/>
        </p:nvSpPr>
        <p:spPr bwMode="auto">
          <a:xfrm rot="12896089">
            <a:off x="7011341" y="1585487"/>
            <a:ext cx="363137" cy="728568"/>
          </a:xfrm>
          <a:prstGeom prst="arc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2" name="Arc 11"/>
          <p:cNvSpPr/>
          <p:nvPr/>
        </p:nvSpPr>
        <p:spPr bwMode="auto">
          <a:xfrm rot="12896089">
            <a:off x="6706543" y="1663460"/>
            <a:ext cx="363137" cy="728568"/>
          </a:xfrm>
          <a:prstGeom prst="arc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3" name="Arc 12"/>
          <p:cNvSpPr/>
          <p:nvPr/>
        </p:nvSpPr>
        <p:spPr bwMode="auto">
          <a:xfrm rot="12896089">
            <a:off x="6880206" y="1635104"/>
            <a:ext cx="363137" cy="728568"/>
          </a:xfrm>
          <a:prstGeom prst="arc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8661" y="4726943"/>
            <a:ext cx="3115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Auditory cortex learns to see. </a:t>
            </a: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832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327439" y="5348867"/>
            <a:ext cx="612087" cy="96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446446" y="5732983"/>
            <a:ext cx="1095172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Auditory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Cortex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" name="Straight Arrow Connector 19"/>
          <p:cNvCxnSpPr>
            <a:stCxn id="3083266" idx="1"/>
          </p:cNvCxnSpPr>
          <p:nvPr/>
        </p:nvCxnSpPr>
        <p:spPr bwMode="auto">
          <a:xfrm flipV="1">
            <a:off x="1939526" y="5470585"/>
            <a:ext cx="2356945" cy="360871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871289" y="4733606"/>
            <a:ext cx="2373423" cy="702473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83267" name="Picture 3"/>
          <p:cNvPicPr>
            <a:picLocks noChangeAspect="1" noChangeArrowheads="1"/>
          </p:cNvPicPr>
          <p:nvPr/>
        </p:nvPicPr>
        <p:blipFill>
          <a:blip r:embed="rId9" cstate="print"/>
          <a:srcRect t="6130" r="15326"/>
          <a:stretch>
            <a:fillRect/>
          </a:stretch>
        </p:blipFill>
        <p:spPr bwMode="auto">
          <a:xfrm>
            <a:off x="909123" y="4345942"/>
            <a:ext cx="989463" cy="82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661429" y="5522899"/>
            <a:ext cx="304800" cy="304800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194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Convolutional DBN for Images</a:t>
            </a: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5486400" y="7696202"/>
            <a:ext cx="384048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4F81BD"/>
                </a:solidFill>
                <a:latin typeface="Calibri" pitchFamily="34" charset="0"/>
              </a:rPr>
              <a:t>Visible nodes (binary or real)</a:t>
            </a:r>
            <a:endParaRPr lang="en-US" sz="24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50" name="Rectangular Callout 49"/>
          <p:cNvSpPr/>
          <p:nvPr/>
        </p:nvSpPr>
        <p:spPr>
          <a:xfrm>
            <a:off x="-3429000" y="4419600"/>
            <a:ext cx="2971800" cy="1143000"/>
          </a:xfrm>
          <a:prstGeom prst="wedgeRectCallout">
            <a:avLst>
              <a:gd name="adj1" fmla="val 39107"/>
              <a:gd name="adj2" fmla="val -5594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At most one hidden nodes are active.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157"/>
          <p:cNvGrpSpPr>
            <a:grpSpLocks/>
          </p:cNvGrpSpPr>
          <p:nvPr/>
        </p:nvGrpSpPr>
        <p:grpSpPr>
          <a:xfrm>
            <a:off x="2423164" y="2002519"/>
            <a:ext cx="5588898" cy="3373055"/>
            <a:chOff x="685800" y="223847"/>
            <a:chExt cx="7299644" cy="4195750"/>
          </a:xfrm>
        </p:grpSpPr>
        <p:grpSp>
          <p:nvGrpSpPr>
            <p:cNvPr id="3" name="Group 158"/>
            <p:cNvGrpSpPr/>
            <p:nvPr/>
          </p:nvGrpSpPr>
          <p:grpSpPr>
            <a:xfrm>
              <a:off x="685800" y="223847"/>
              <a:ext cx="7299644" cy="4195750"/>
              <a:chOff x="2445233" y="1219200"/>
              <a:chExt cx="7299644" cy="4195750"/>
            </a:xfrm>
          </p:grpSpPr>
          <p:grpSp>
            <p:nvGrpSpPr>
              <p:cNvPr id="4" name="Group 75"/>
              <p:cNvGrpSpPr>
                <a:grpSpLocks/>
              </p:cNvGrpSpPr>
              <p:nvPr/>
            </p:nvGrpSpPr>
            <p:grpSpPr bwMode="auto">
              <a:xfrm>
                <a:off x="2445233" y="1376367"/>
                <a:ext cx="3744584" cy="4038583"/>
                <a:chOff x="2066544" y="2636842"/>
                <a:chExt cx="1990421" cy="2237227"/>
              </a:xfrm>
            </p:grpSpPr>
            <p:sp>
              <p:nvSpPr>
                <p:cNvPr id="166" name="Parallelogram 76"/>
                <p:cNvSpPr>
                  <a:spLocks noChangeArrowheads="1"/>
                </p:cNvSpPr>
                <p:nvPr/>
              </p:nvSpPr>
              <p:spPr bwMode="auto">
                <a:xfrm>
                  <a:off x="2066544" y="4389437"/>
                  <a:ext cx="1984248" cy="484632"/>
                </a:xfrm>
                <a:prstGeom prst="parallelogram">
                  <a:avLst>
                    <a:gd name="adj" fmla="val 48924"/>
                  </a:avLst>
                </a:prstGeom>
                <a:noFill/>
                <a:ln w="25400" algn="ctr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457092" eaLnBrk="1" fontAlgn="auto" latinLnBrk="0" hangingPunct="0">
                    <a:lnSpc>
                      <a:spcPct val="104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45000"/>
                    <a:buFontTx/>
                    <a:buNone/>
                    <a:tabLst/>
                    <a:defRPr/>
                  </a:pPr>
                  <a:endParaRPr kumimoji="0" lang="en-US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5" name="Group 45"/>
                <p:cNvGrpSpPr>
                  <a:grpSpLocks noChangeAspect="1"/>
                </p:cNvGrpSpPr>
                <p:nvPr/>
              </p:nvGrpSpPr>
              <p:grpSpPr bwMode="auto">
                <a:xfrm>
                  <a:off x="2562584" y="3398842"/>
                  <a:ext cx="445058" cy="1305238"/>
                  <a:chOff x="4735512" y="3475034"/>
                  <a:chExt cx="445058" cy="2027907"/>
                </a:xfrm>
              </p:grpSpPr>
              <p:sp>
                <p:nvSpPr>
                  <p:cNvPr id="180" name="Parallelogram 93"/>
                  <p:cNvSpPr>
                    <a:spLocks noChangeAspect="1"/>
                  </p:cNvSpPr>
                  <p:nvPr/>
                </p:nvSpPr>
                <p:spPr bwMode="auto">
                  <a:xfrm>
                    <a:off x="4742481" y="5308916"/>
                    <a:ext cx="437344" cy="185031"/>
                  </a:xfrm>
                  <a:prstGeom prst="parallelogram">
                    <a:avLst>
                      <a:gd name="adj" fmla="val 59891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6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4735512" y="3475034"/>
                    <a:ext cx="445058" cy="2027907"/>
                    <a:chOff x="4735512" y="3475034"/>
                    <a:chExt cx="445058" cy="2027907"/>
                  </a:xfrm>
                </p:grpSpPr>
                <p:cxnSp>
                  <p:nvCxnSpPr>
                    <p:cNvPr id="182" name="Straight Connector 9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40123" y="4251782"/>
                      <a:ext cx="1838631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3" name="Straight Connector 96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28071" y="4351333"/>
                      <a:ext cx="1828798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4" name="Straight Connector 9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07144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5" name="Straight Connector 98"/>
                    <p:cNvCxnSpPr>
                      <a:cxnSpLocks noChangeShapeType="1"/>
                    </p:cNvCxnSpPr>
                    <p:nvPr/>
                  </p:nvCxnSpPr>
                  <p:spPr bwMode="auto">
                    <a:xfrm rot="5340000" flipH="1" flipV="1">
                      <a:off x="4140661" y="4517253"/>
                      <a:ext cx="1941870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grpSp>
              <p:nvGrpSpPr>
                <p:cNvPr id="7" name="Group 77"/>
                <p:cNvGrpSpPr>
                  <a:grpSpLocks/>
                </p:cNvGrpSpPr>
                <p:nvPr/>
              </p:nvGrpSpPr>
              <p:grpSpPr bwMode="auto">
                <a:xfrm>
                  <a:off x="2068512" y="2636842"/>
                  <a:ext cx="1988453" cy="953730"/>
                  <a:chOff x="2068512" y="1936777"/>
                  <a:chExt cx="1988453" cy="1653788"/>
                </a:xfrm>
              </p:grpSpPr>
              <p:sp>
                <p:nvSpPr>
                  <p:cNvPr id="169" name="Parallelogram 80"/>
                  <p:cNvSpPr>
                    <a:spLocks noChangeArrowheads="1"/>
                  </p:cNvSpPr>
                  <p:nvPr/>
                </p:nvSpPr>
                <p:spPr bwMode="auto">
                  <a:xfrm>
                    <a:off x="2068512" y="2744444"/>
                    <a:ext cx="1981200" cy="83820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2744367" y="2179639"/>
                    <a:ext cx="238551" cy="1085918"/>
                    <a:chOff x="4747227" y="3475037"/>
                    <a:chExt cx="445485" cy="2027904"/>
                  </a:xfrm>
                </p:grpSpPr>
                <p:cxnSp>
                  <p:nvCxnSpPr>
                    <p:cNvPr id="176" name="Straight Connector 89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60487" y="4251785"/>
                      <a:ext cx="1838632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7" name="Straight Connector 9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40212" y="4351337"/>
                      <a:ext cx="1828800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8" name="Straight Connector 9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18859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9" name="Straight Connector 9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140660" y="4517257"/>
                      <a:ext cx="1941872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171" name="Parallelogram 82"/>
                  <p:cNvSpPr>
                    <a:spLocks noChangeAspect="1"/>
                  </p:cNvSpPr>
                  <p:nvPr/>
                </p:nvSpPr>
                <p:spPr bwMode="auto">
                  <a:xfrm>
                    <a:off x="2525712" y="1951037"/>
                    <a:ext cx="987552" cy="41781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cxnSp>
                <p:nvCxnSpPr>
                  <p:cNvPr id="172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689109" y="2752365"/>
                    <a:ext cx="1219200" cy="457200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3" name="Straight Connector 84"/>
                  <p:cNvCxnSpPr>
                    <a:cxnSpLocks noChangeAspect="1" noChangeShapeType="1"/>
                  </p:cNvCxnSpPr>
                  <p:nvPr/>
                </p:nvCxnSpPr>
                <p:spPr bwMode="auto">
                  <a:xfrm rot="16200000" flipH="1">
                    <a:off x="3007445" y="2763662"/>
                    <a:ext cx="1203351" cy="411039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4" name="Straight Connector 85"/>
                  <p:cNvCxnSpPr>
                    <a:cxnSpLocks noChangeShapeType="1"/>
                  </p:cNvCxnSpPr>
                  <p:nvPr/>
                </p:nvCxnSpPr>
                <p:spPr bwMode="auto">
                  <a:xfrm rot="16080000" flipH="1">
                    <a:off x="3373869" y="2076641"/>
                    <a:ext cx="822959" cy="543232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5" name="Straight Connector 86"/>
                  <p:cNvCxnSpPr>
                    <a:cxnSpLocks noChangeAspect="1" noChangeShapeType="1"/>
                  </p:cNvCxnSpPr>
                  <p:nvPr/>
                </p:nvCxnSpPr>
                <p:spPr bwMode="auto">
                  <a:xfrm rot="5280000">
                    <a:off x="2060189" y="2184493"/>
                    <a:ext cx="809574" cy="367737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</p:grpSp>
          </p:grpSp>
          <p:sp>
            <p:nvSpPr>
              <p:cNvPr id="162" name="TextBox 136"/>
              <p:cNvSpPr txBox="1">
                <a:spLocks noChangeArrowheads="1"/>
              </p:cNvSpPr>
              <p:nvPr/>
            </p:nvSpPr>
            <p:spPr bwMode="auto">
              <a:xfrm>
                <a:off x="4300693" y="3595689"/>
                <a:ext cx="842077" cy="689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W</a:t>
                </a:r>
                <a:r>
                  <a:rPr kumimoji="0" lang="en-US" sz="3000" b="0" i="1" u="none" strike="noStrike" kern="0" cap="none" spc="0" normalizeH="0" baseline="3000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k</a:t>
                </a:r>
              </a:p>
            </p:txBody>
          </p:sp>
          <p:sp>
            <p:nvSpPr>
              <p:cNvPr id="164" name="TextBox 134"/>
              <p:cNvSpPr txBox="1">
                <a:spLocks noChangeArrowheads="1"/>
              </p:cNvSpPr>
              <p:nvPr/>
            </p:nvSpPr>
            <p:spPr bwMode="auto">
              <a:xfrm>
                <a:off x="6239662" y="2341600"/>
                <a:ext cx="3063386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Detection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H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5" name="TextBox 134"/>
              <p:cNvSpPr txBox="1">
                <a:spLocks noChangeArrowheads="1"/>
              </p:cNvSpPr>
              <p:nvPr/>
            </p:nvSpPr>
            <p:spPr bwMode="auto">
              <a:xfrm>
                <a:off x="6272555" y="1219200"/>
                <a:ext cx="3472322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Max-pooling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P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160" name="Parallelogram 93"/>
            <p:cNvSpPr>
              <a:spLocks noChangeAspect="1"/>
            </p:cNvSpPr>
            <p:nvPr/>
          </p:nvSpPr>
          <p:spPr bwMode="auto">
            <a:xfrm>
              <a:off x="1970209" y="1648053"/>
              <a:ext cx="438912" cy="114683"/>
            </a:xfrm>
            <a:prstGeom prst="parallelogram">
              <a:avLst>
                <a:gd name="adj" fmla="val 59891"/>
              </a:avLst>
            </a:prstGeom>
            <a:noFill/>
            <a:ln w="25400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092" eaLnBrk="1" fontAlgn="auto" latinLnBrk="0" hangingPunct="0">
                <a:lnSpc>
                  <a:spcPct val="10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86" name="Oval 185"/>
          <p:cNvSpPr/>
          <p:nvPr/>
        </p:nvSpPr>
        <p:spPr>
          <a:xfrm>
            <a:off x="3270559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593312" y="3194759"/>
            <a:ext cx="123444" cy="11982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3437065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3603574" y="488838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3214509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3381017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3547524" y="499331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3151784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3318289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3484799" y="5098237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 Box 53"/>
          <p:cNvSpPr txBox="1">
            <a:spLocks noChangeArrowheads="1"/>
          </p:cNvSpPr>
          <p:nvPr/>
        </p:nvSpPr>
        <p:spPr bwMode="auto">
          <a:xfrm>
            <a:off x="4272255" y="3628191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Hidden nodes (binary)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202" name="Text Box 53"/>
          <p:cNvSpPr txBox="1">
            <a:spLocks noChangeArrowheads="1"/>
          </p:cNvSpPr>
          <p:nvPr/>
        </p:nvSpPr>
        <p:spPr bwMode="auto">
          <a:xfrm>
            <a:off x="4702832" y="4245515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“Filter” weights (shared)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 rot="10800000">
            <a:off x="4428511" y="4163216"/>
            <a:ext cx="281178" cy="21945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206" name="Rectangle 205"/>
          <p:cNvSpPr/>
          <p:nvPr/>
        </p:nvSpPr>
        <p:spPr>
          <a:xfrm>
            <a:off x="780293" y="3656463"/>
            <a:ext cx="2331719" cy="1200308"/>
          </a:xfrm>
          <a:prstGeom prst="rect">
            <a:avLst/>
          </a:prstGeom>
          <a:noFill/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At most one hidden node  active.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07" name="Straight Arrow Connector 206"/>
          <p:cNvCxnSpPr/>
          <p:nvPr/>
        </p:nvCxnSpPr>
        <p:spPr>
          <a:xfrm flipV="1">
            <a:off x="2289050" y="3375660"/>
            <a:ext cx="1028700" cy="41148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08" name="TextBox 207"/>
          <p:cNvSpPr txBox="1"/>
          <p:nvPr/>
        </p:nvSpPr>
        <p:spPr>
          <a:xfrm>
            <a:off x="5512312" y="4880403"/>
            <a:ext cx="2194559" cy="461645"/>
          </a:xfrm>
          <a:prstGeom prst="rect">
            <a:avLst/>
          </a:prstGeom>
          <a:noFill/>
          <a:ln>
            <a:noFill/>
          </a:ln>
        </p:spPr>
        <p:txBody>
          <a:bodyPr wrap="square" lIns="91419" tIns="45710" rIns="91419" bIns="45710" rtlCol="0">
            <a:spAutoFit/>
          </a:bodyPr>
          <a:lstStyle/>
          <a:p>
            <a:pPr marL="0" marR="0" lvl="0" indent="0" algn="l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3270545" y="2985555"/>
            <a:ext cx="617220" cy="4114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2" name="Straight Arrow Connector 211"/>
          <p:cNvCxnSpPr/>
          <p:nvPr/>
        </p:nvCxnSpPr>
        <p:spPr>
          <a:xfrm rot="10800000">
            <a:off x="3753787" y="3301064"/>
            <a:ext cx="555498" cy="49377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grpSp>
        <p:nvGrpSpPr>
          <p:cNvPr id="9" name="Group 213"/>
          <p:cNvGrpSpPr/>
          <p:nvPr/>
        </p:nvGrpSpPr>
        <p:grpSpPr>
          <a:xfrm>
            <a:off x="3373694" y="1524000"/>
            <a:ext cx="4779708" cy="1781974"/>
            <a:chOff x="3373694" y="904365"/>
            <a:chExt cx="4779708" cy="1781974"/>
          </a:xfrm>
        </p:grpSpPr>
        <p:sp>
          <p:nvSpPr>
            <p:cNvPr id="215" name="Oval 214"/>
            <p:cNvSpPr/>
            <p:nvPr/>
          </p:nvSpPr>
          <p:spPr>
            <a:xfrm>
              <a:off x="3373694" y="2566511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3435417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3672259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Text Box 53"/>
            <p:cNvSpPr txBox="1">
              <a:spLocks noChangeArrowheads="1"/>
            </p:cNvSpPr>
            <p:nvPr/>
          </p:nvSpPr>
          <p:spPr bwMode="auto">
            <a:xfrm>
              <a:off x="4154983" y="904365"/>
              <a:ext cx="3998419" cy="40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>
              <a:spAutoFit/>
            </a:bodyPr>
            <a:lstStyle/>
            <a:p>
              <a:pPr marL="0" marR="0" lvl="0" indent="0" algn="l" defTabSz="914186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 pitchFamily="34" charset="0"/>
                </a:rPr>
                <a:t>‘’max-pooling’’ node (binary)</a:t>
              </a:r>
            </a:p>
          </p:txBody>
        </p:sp>
        <p:sp>
          <p:nvSpPr>
            <p:cNvPr id="219" name="Oval 218"/>
            <p:cNvSpPr/>
            <p:nvPr/>
          </p:nvSpPr>
          <p:spPr>
            <a:xfrm>
              <a:off x="3619149" y="1654289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0" name="Straight Arrow Connector 219"/>
            <p:cNvCxnSpPr/>
            <p:nvPr/>
          </p:nvCxnSpPr>
          <p:spPr>
            <a:xfrm rot="10800000" flipV="1">
              <a:off x="3688981" y="1160513"/>
              <a:ext cx="555498" cy="47834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</p:cxnSp>
      </p:grpSp>
      <p:sp>
        <p:nvSpPr>
          <p:cNvPr id="221" name="TextBox 134"/>
          <p:cNvSpPr txBox="1">
            <a:spLocks noChangeArrowheads="1"/>
          </p:cNvSpPr>
          <p:nvPr/>
        </p:nvSpPr>
        <p:spPr bwMode="auto">
          <a:xfrm>
            <a:off x="5313531" y="4759262"/>
            <a:ext cx="1715235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Input data </a:t>
            </a:r>
            <a:r>
              <a:rPr lang="en-US" altLang="ko-KR" sz="2400" i="1" dirty="0" smtClean="0">
                <a:solidFill>
                  <a:schemeClr val="bg1"/>
                </a:solidFill>
                <a:latin typeface="Calibri"/>
              </a:rPr>
              <a:t>V</a:t>
            </a:r>
            <a:endParaRPr lang="ko-KR" altLang="en-US" sz="2400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3206262" y="2202252"/>
            <a:ext cx="732692" cy="1254839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8553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11" grpId="0" animBg="1"/>
      <p:bldP spid="222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194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Convolutional DBN for Images</a:t>
            </a: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5486400" y="7696202"/>
            <a:ext cx="384048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4F81BD"/>
                </a:solidFill>
                <a:latin typeface="Calibri" pitchFamily="34" charset="0"/>
              </a:rPr>
              <a:t>Visible nodes (binary or real)</a:t>
            </a:r>
            <a:endParaRPr lang="en-US" sz="24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50" name="Rectangular Callout 49"/>
          <p:cNvSpPr/>
          <p:nvPr/>
        </p:nvSpPr>
        <p:spPr>
          <a:xfrm>
            <a:off x="-3429000" y="4419600"/>
            <a:ext cx="2971800" cy="1143000"/>
          </a:xfrm>
          <a:prstGeom prst="wedgeRectCallout">
            <a:avLst>
              <a:gd name="adj1" fmla="val 39107"/>
              <a:gd name="adj2" fmla="val -5594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At most one hidden nodes are active.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157"/>
          <p:cNvGrpSpPr>
            <a:grpSpLocks/>
          </p:cNvGrpSpPr>
          <p:nvPr/>
        </p:nvGrpSpPr>
        <p:grpSpPr>
          <a:xfrm>
            <a:off x="2423164" y="2002519"/>
            <a:ext cx="5588898" cy="3373055"/>
            <a:chOff x="685800" y="223847"/>
            <a:chExt cx="7299644" cy="4195750"/>
          </a:xfrm>
        </p:grpSpPr>
        <p:grpSp>
          <p:nvGrpSpPr>
            <p:cNvPr id="3" name="Group 158"/>
            <p:cNvGrpSpPr/>
            <p:nvPr/>
          </p:nvGrpSpPr>
          <p:grpSpPr>
            <a:xfrm>
              <a:off x="685800" y="223847"/>
              <a:ext cx="7299644" cy="4195750"/>
              <a:chOff x="2445233" y="1219200"/>
              <a:chExt cx="7299644" cy="4195750"/>
            </a:xfrm>
          </p:grpSpPr>
          <p:grpSp>
            <p:nvGrpSpPr>
              <p:cNvPr id="4" name="Group 75"/>
              <p:cNvGrpSpPr>
                <a:grpSpLocks/>
              </p:cNvGrpSpPr>
              <p:nvPr/>
            </p:nvGrpSpPr>
            <p:grpSpPr bwMode="auto">
              <a:xfrm>
                <a:off x="2445233" y="1376367"/>
                <a:ext cx="3744584" cy="4038583"/>
                <a:chOff x="2066544" y="2636842"/>
                <a:chExt cx="1990421" cy="2237227"/>
              </a:xfrm>
            </p:grpSpPr>
            <p:sp>
              <p:nvSpPr>
                <p:cNvPr id="166" name="Parallelogram 76"/>
                <p:cNvSpPr>
                  <a:spLocks noChangeArrowheads="1"/>
                </p:cNvSpPr>
                <p:nvPr/>
              </p:nvSpPr>
              <p:spPr bwMode="auto">
                <a:xfrm>
                  <a:off x="2066544" y="4389437"/>
                  <a:ext cx="1984248" cy="484632"/>
                </a:xfrm>
                <a:prstGeom prst="parallelogram">
                  <a:avLst>
                    <a:gd name="adj" fmla="val 48924"/>
                  </a:avLst>
                </a:prstGeom>
                <a:noFill/>
                <a:ln w="25400" algn="ctr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457092" eaLnBrk="1" fontAlgn="auto" latinLnBrk="0" hangingPunct="0">
                    <a:lnSpc>
                      <a:spcPct val="104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45000"/>
                    <a:buFontTx/>
                    <a:buNone/>
                    <a:tabLst/>
                    <a:defRPr/>
                  </a:pPr>
                  <a:endParaRPr kumimoji="0" lang="en-US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5" name="Group 45"/>
                <p:cNvGrpSpPr>
                  <a:grpSpLocks noChangeAspect="1"/>
                </p:cNvGrpSpPr>
                <p:nvPr/>
              </p:nvGrpSpPr>
              <p:grpSpPr bwMode="auto">
                <a:xfrm>
                  <a:off x="2562584" y="3398842"/>
                  <a:ext cx="445058" cy="1305238"/>
                  <a:chOff x="4735512" y="3475034"/>
                  <a:chExt cx="445058" cy="2027907"/>
                </a:xfrm>
              </p:grpSpPr>
              <p:sp>
                <p:nvSpPr>
                  <p:cNvPr id="180" name="Parallelogram 93"/>
                  <p:cNvSpPr>
                    <a:spLocks noChangeAspect="1"/>
                  </p:cNvSpPr>
                  <p:nvPr/>
                </p:nvSpPr>
                <p:spPr bwMode="auto">
                  <a:xfrm>
                    <a:off x="4742481" y="5308916"/>
                    <a:ext cx="437344" cy="185031"/>
                  </a:xfrm>
                  <a:prstGeom prst="parallelogram">
                    <a:avLst>
                      <a:gd name="adj" fmla="val 59891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6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4735512" y="3475034"/>
                    <a:ext cx="445058" cy="2027907"/>
                    <a:chOff x="4735512" y="3475034"/>
                    <a:chExt cx="445058" cy="2027907"/>
                  </a:xfrm>
                </p:grpSpPr>
                <p:cxnSp>
                  <p:nvCxnSpPr>
                    <p:cNvPr id="182" name="Straight Connector 9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40123" y="4251782"/>
                      <a:ext cx="1838631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3" name="Straight Connector 96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28071" y="4351333"/>
                      <a:ext cx="1828798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4" name="Straight Connector 9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07144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85" name="Straight Connector 98"/>
                    <p:cNvCxnSpPr>
                      <a:cxnSpLocks noChangeShapeType="1"/>
                    </p:cNvCxnSpPr>
                    <p:nvPr/>
                  </p:nvCxnSpPr>
                  <p:spPr bwMode="auto">
                    <a:xfrm rot="5340000" flipH="1" flipV="1">
                      <a:off x="4140661" y="4517253"/>
                      <a:ext cx="1941870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grpSp>
              <p:nvGrpSpPr>
                <p:cNvPr id="7" name="Group 77"/>
                <p:cNvGrpSpPr>
                  <a:grpSpLocks/>
                </p:cNvGrpSpPr>
                <p:nvPr/>
              </p:nvGrpSpPr>
              <p:grpSpPr bwMode="auto">
                <a:xfrm>
                  <a:off x="2068512" y="2636842"/>
                  <a:ext cx="1988453" cy="953730"/>
                  <a:chOff x="2068512" y="1936777"/>
                  <a:chExt cx="1988453" cy="1653788"/>
                </a:xfrm>
              </p:grpSpPr>
              <p:sp>
                <p:nvSpPr>
                  <p:cNvPr id="169" name="Parallelogram 80"/>
                  <p:cNvSpPr>
                    <a:spLocks noChangeArrowheads="1"/>
                  </p:cNvSpPr>
                  <p:nvPr/>
                </p:nvSpPr>
                <p:spPr bwMode="auto">
                  <a:xfrm>
                    <a:off x="2068512" y="2744444"/>
                    <a:ext cx="1981200" cy="83820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2744367" y="2179639"/>
                    <a:ext cx="238551" cy="1085918"/>
                    <a:chOff x="4747227" y="3475037"/>
                    <a:chExt cx="445485" cy="2027904"/>
                  </a:xfrm>
                </p:grpSpPr>
                <p:cxnSp>
                  <p:nvCxnSpPr>
                    <p:cNvPr id="176" name="Straight Connector 89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060487" y="4251785"/>
                      <a:ext cx="1838632" cy="285136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7" name="Straight Connector 9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V="1">
                      <a:off x="4240212" y="4351337"/>
                      <a:ext cx="1828800" cy="76200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8" name="Straight Connector 9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3918859" y="4303405"/>
                      <a:ext cx="2027904" cy="371168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79" name="Straight Connector 9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4140660" y="4517257"/>
                      <a:ext cx="1941872" cy="9832"/>
                    </a:xfrm>
                    <a:prstGeom prst="line">
                      <a:avLst/>
                    </a:prstGeom>
                    <a:noFill/>
                    <a:ln w="25400" algn="ctr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171" name="Parallelogram 82"/>
                  <p:cNvSpPr>
                    <a:spLocks noChangeAspect="1"/>
                  </p:cNvSpPr>
                  <p:nvPr/>
                </p:nvSpPr>
                <p:spPr bwMode="auto">
                  <a:xfrm>
                    <a:off x="2525712" y="1951037"/>
                    <a:ext cx="987552" cy="417810"/>
                  </a:xfrm>
                  <a:prstGeom prst="parallelogram">
                    <a:avLst>
                      <a:gd name="adj" fmla="val 48914"/>
                    </a:avLst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57092" eaLnBrk="1" fontAlgn="auto" latinLnBrk="0" hangingPunct="0">
                      <a:lnSpc>
                        <a:spcPct val="10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45000"/>
                      <a:buFontTx/>
                      <a:buNone/>
                      <a:tabLst/>
                      <a:defRPr/>
                    </a:pPr>
                    <a:endParaRPr kumimoji="0" lang="en-US" sz="17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cxnSp>
                <p:nvCxnSpPr>
                  <p:cNvPr id="172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689109" y="2752365"/>
                    <a:ext cx="1219200" cy="457200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3" name="Straight Connector 84"/>
                  <p:cNvCxnSpPr>
                    <a:cxnSpLocks noChangeAspect="1" noChangeShapeType="1"/>
                  </p:cNvCxnSpPr>
                  <p:nvPr/>
                </p:nvCxnSpPr>
                <p:spPr bwMode="auto">
                  <a:xfrm rot="16200000" flipH="1">
                    <a:off x="3007445" y="2763662"/>
                    <a:ext cx="1203351" cy="411039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4" name="Straight Connector 85"/>
                  <p:cNvCxnSpPr>
                    <a:cxnSpLocks noChangeShapeType="1"/>
                  </p:cNvCxnSpPr>
                  <p:nvPr/>
                </p:nvCxnSpPr>
                <p:spPr bwMode="auto">
                  <a:xfrm rot="16080000" flipH="1">
                    <a:off x="3373869" y="2076641"/>
                    <a:ext cx="822959" cy="543232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5" name="Straight Connector 86"/>
                  <p:cNvCxnSpPr>
                    <a:cxnSpLocks noChangeAspect="1" noChangeShapeType="1"/>
                  </p:cNvCxnSpPr>
                  <p:nvPr/>
                </p:nvCxnSpPr>
                <p:spPr bwMode="auto">
                  <a:xfrm rot="5280000">
                    <a:off x="2060189" y="2184493"/>
                    <a:ext cx="809574" cy="367737"/>
                  </a:xfrm>
                  <a:prstGeom prst="line">
                    <a:avLst/>
                  </a:prstGeom>
                  <a:noFill/>
                  <a:ln w="25400" algn="ctr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</p:cxnSp>
            </p:grpSp>
          </p:grpSp>
          <p:sp>
            <p:nvSpPr>
              <p:cNvPr id="162" name="TextBox 136"/>
              <p:cNvSpPr txBox="1">
                <a:spLocks noChangeArrowheads="1"/>
              </p:cNvSpPr>
              <p:nvPr/>
            </p:nvSpPr>
            <p:spPr bwMode="auto">
              <a:xfrm>
                <a:off x="4300693" y="3595689"/>
                <a:ext cx="842077" cy="689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W</a:t>
                </a:r>
                <a:r>
                  <a:rPr kumimoji="0" lang="en-US" sz="3000" b="0" i="1" u="none" strike="noStrike" kern="0" cap="none" spc="0" normalizeH="0" baseline="3000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k</a:t>
                </a:r>
              </a:p>
            </p:txBody>
          </p:sp>
          <p:sp>
            <p:nvSpPr>
              <p:cNvPr id="164" name="TextBox 134"/>
              <p:cNvSpPr txBox="1">
                <a:spLocks noChangeArrowheads="1"/>
              </p:cNvSpPr>
              <p:nvPr/>
            </p:nvSpPr>
            <p:spPr bwMode="auto">
              <a:xfrm>
                <a:off x="6239662" y="2341600"/>
                <a:ext cx="3063386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Detection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H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5" name="TextBox 134"/>
              <p:cNvSpPr txBox="1">
                <a:spLocks noChangeArrowheads="1"/>
              </p:cNvSpPr>
              <p:nvPr/>
            </p:nvSpPr>
            <p:spPr bwMode="auto">
              <a:xfrm>
                <a:off x="6272555" y="1219200"/>
                <a:ext cx="3472322" cy="5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l" defTabSz="9141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Max-pooling layer </a:t>
                </a:r>
                <a:r>
                  <a:rPr kumimoji="0" lang="en-US" altLang="ko-KR" sz="2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</a:rPr>
                  <a:t>P</a:t>
                </a:r>
                <a:endParaRPr kumimoji="0" lang="ko-KR" alt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160" name="Parallelogram 93"/>
            <p:cNvSpPr>
              <a:spLocks noChangeAspect="1"/>
            </p:cNvSpPr>
            <p:nvPr/>
          </p:nvSpPr>
          <p:spPr bwMode="auto">
            <a:xfrm>
              <a:off x="1970209" y="1648053"/>
              <a:ext cx="438912" cy="114683"/>
            </a:xfrm>
            <a:prstGeom prst="parallelogram">
              <a:avLst>
                <a:gd name="adj" fmla="val 59891"/>
              </a:avLst>
            </a:prstGeom>
            <a:noFill/>
            <a:ln w="25400" algn="ctr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092" eaLnBrk="1" fontAlgn="auto" latinLnBrk="0" hangingPunct="0">
                <a:lnSpc>
                  <a:spcPct val="10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86" name="Oval 185"/>
          <p:cNvSpPr/>
          <p:nvPr/>
        </p:nvSpPr>
        <p:spPr>
          <a:xfrm>
            <a:off x="3270559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593312" y="3194759"/>
            <a:ext cx="123444" cy="11982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3437065" y="4884766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3603574" y="488838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3214509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3381017" y="4989692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3547524" y="499331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3151784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3318289" y="5094620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3484799" y="5098237"/>
            <a:ext cx="123444" cy="119828"/>
          </a:xfrm>
          <a:prstGeom prst="ellipse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19" tIns="45710" rIns="91419" bIns="45710"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 Box 53"/>
          <p:cNvSpPr txBox="1">
            <a:spLocks noChangeArrowheads="1"/>
          </p:cNvSpPr>
          <p:nvPr/>
        </p:nvSpPr>
        <p:spPr bwMode="auto">
          <a:xfrm>
            <a:off x="4272255" y="3628191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Hidden nodes (binary)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202" name="Text Box 53"/>
          <p:cNvSpPr txBox="1">
            <a:spLocks noChangeArrowheads="1"/>
          </p:cNvSpPr>
          <p:nvPr/>
        </p:nvSpPr>
        <p:spPr bwMode="auto">
          <a:xfrm>
            <a:off x="4702832" y="4245515"/>
            <a:ext cx="3456431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</a:rPr>
              <a:t>“Filter” weights (shared)</a:t>
            </a:r>
            <a:endParaRPr lang="en-US" sz="2000" dirty="0">
              <a:solidFill>
                <a:srgbClr val="4F81BD"/>
              </a:solidFill>
              <a:latin typeface="Calibri" pitchFamily="34" charset="0"/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 rot="10800000">
            <a:off x="4428511" y="4163216"/>
            <a:ext cx="281178" cy="21945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208" name="TextBox 207"/>
          <p:cNvSpPr txBox="1"/>
          <p:nvPr/>
        </p:nvSpPr>
        <p:spPr>
          <a:xfrm>
            <a:off x="5512312" y="4880403"/>
            <a:ext cx="2194559" cy="461645"/>
          </a:xfrm>
          <a:prstGeom prst="rect">
            <a:avLst/>
          </a:prstGeom>
          <a:noFill/>
          <a:ln>
            <a:noFill/>
          </a:ln>
        </p:spPr>
        <p:txBody>
          <a:bodyPr wrap="square" lIns="91419" tIns="45710" rIns="91419" bIns="45710" rtlCol="0">
            <a:spAutoFit/>
          </a:bodyPr>
          <a:lstStyle/>
          <a:p>
            <a:pPr marL="0" marR="0" lvl="0" indent="0" algn="l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12" name="Straight Arrow Connector 211"/>
          <p:cNvCxnSpPr/>
          <p:nvPr/>
        </p:nvCxnSpPr>
        <p:spPr>
          <a:xfrm rot="10800000">
            <a:off x="3753787" y="3301064"/>
            <a:ext cx="555498" cy="49377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grpSp>
        <p:nvGrpSpPr>
          <p:cNvPr id="9" name="Group 213"/>
          <p:cNvGrpSpPr/>
          <p:nvPr/>
        </p:nvGrpSpPr>
        <p:grpSpPr>
          <a:xfrm>
            <a:off x="3373694" y="1524000"/>
            <a:ext cx="4779708" cy="1781974"/>
            <a:chOff x="3373694" y="904365"/>
            <a:chExt cx="4779708" cy="1781974"/>
          </a:xfrm>
        </p:grpSpPr>
        <p:sp>
          <p:nvSpPr>
            <p:cNvPr id="215" name="Oval 214"/>
            <p:cNvSpPr/>
            <p:nvPr/>
          </p:nvSpPr>
          <p:spPr>
            <a:xfrm>
              <a:off x="3373694" y="2566511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3435417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3672259" y="2456675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Text Box 53"/>
            <p:cNvSpPr txBox="1">
              <a:spLocks noChangeArrowheads="1"/>
            </p:cNvSpPr>
            <p:nvPr/>
          </p:nvSpPr>
          <p:spPr bwMode="auto">
            <a:xfrm>
              <a:off x="4154983" y="904365"/>
              <a:ext cx="3998419" cy="40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>
              <a:spAutoFit/>
            </a:bodyPr>
            <a:lstStyle/>
            <a:p>
              <a:pPr marL="0" marR="0" lvl="0" indent="0" algn="l" defTabSz="914186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 pitchFamily="34" charset="0"/>
                </a:rPr>
                <a:t>‘’max-pooling’’ node (binary)</a:t>
              </a:r>
            </a:p>
          </p:txBody>
        </p:sp>
        <p:sp>
          <p:nvSpPr>
            <p:cNvPr id="219" name="Oval 218"/>
            <p:cNvSpPr/>
            <p:nvPr/>
          </p:nvSpPr>
          <p:spPr>
            <a:xfrm>
              <a:off x="3619149" y="1654289"/>
              <a:ext cx="123444" cy="119828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9" tIns="45710" rIns="91419" bIns="45710" rtlCol="0" anchor="ctr"/>
            <a:lstStyle/>
            <a:p>
              <a:pPr marL="0" marR="0" lvl="0" indent="0" defTabSz="9141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0" name="Straight Arrow Connector 219"/>
            <p:cNvCxnSpPr/>
            <p:nvPr/>
          </p:nvCxnSpPr>
          <p:spPr>
            <a:xfrm rot="10800000" flipV="1">
              <a:off x="3688981" y="1160513"/>
              <a:ext cx="555498" cy="47834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/>
          </p:spPr>
        </p:cxnSp>
      </p:grpSp>
      <p:sp>
        <p:nvSpPr>
          <p:cNvPr id="221" name="TextBox 134"/>
          <p:cNvSpPr txBox="1">
            <a:spLocks noChangeArrowheads="1"/>
          </p:cNvSpPr>
          <p:nvPr/>
        </p:nvSpPr>
        <p:spPr bwMode="auto">
          <a:xfrm>
            <a:off x="5313531" y="4759262"/>
            <a:ext cx="1715235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Input data </a:t>
            </a:r>
            <a:r>
              <a:rPr lang="en-US" altLang="ko-KR" sz="2400" i="1" dirty="0" smtClean="0">
                <a:solidFill>
                  <a:schemeClr val="bg1"/>
                </a:solidFill>
                <a:latin typeface="Calibri"/>
              </a:rPr>
              <a:t>V</a:t>
            </a:r>
            <a:endParaRPr lang="ko-KR" altLang="en-US" sz="2400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3206262" y="2202252"/>
            <a:ext cx="732692" cy="1254839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1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8553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 bwMode="auto">
          <a:xfrm rot="16200000" flipV="1">
            <a:off x="5501755" y="5692253"/>
            <a:ext cx="565813" cy="1308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sensor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66819"/>
            <a:ext cx="7200900" cy="605481"/>
          </a:xfrm>
        </p:spPr>
        <p:txBody>
          <a:bodyPr/>
          <a:lstStyle/>
          <a:p>
            <a:pPr>
              <a:buNone/>
            </a:pPr>
            <a:r>
              <a:rPr lang="en-US" sz="2400" b="0" dirty="0" smtClean="0"/>
              <a:t>Represents image in terms of the </a:t>
            </a:r>
            <a:r>
              <a:rPr lang="en-US" sz="2400" b="0" i="1" dirty="0" smtClean="0"/>
              <a:t>edges</a:t>
            </a:r>
            <a:r>
              <a:rPr lang="en-US" sz="2400" b="0" dirty="0" smtClean="0"/>
              <a:t> in it. </a:t>
            </a:r>
            <a:endParaRPr lang="en-US" sz="2400" b="0" dirty="0"/>
          </a:p>
        </p:txBody>
      </p:sp>
      <p:grpSp>
        <p:nvGrpSpPr>
          <p:cNvPr id="4" name="Group 14"/>
          <p:cNvGrpSpPr/>
          <p:nvPr/>
        </p:nvGrpSpPr>
        <p:grpSpPr>
          <a:xfrm>
            <a:off x="426054" y="3750020"/>
            <a:ext cx="8181673" cy="1854233"/>
            <a:chOff x="452953" y="880423"/>
            <a:chExt cx="8181673" cy="1854233"/>
          </a:xfrm>
        </p:grpSpPr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633626" y="880423"/>
              <a:ext cx="8001000" cy="1609725"/>
              <a:chOff x="432" y="2592"/>
              <a:chExt cx="5040" cy="1014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2" y="2592"/>
                <a:ext cx="680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872" y="2592"/>
                <a:ext cx="682" cy="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1152" y="2784"/>
                <a:ext cx="349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2400" dirty="0" smtClean="0">
                    <a:solidFill>
                      <a:srgbClr val="FFFFFF"/>
                    </a:solidFill>
                    <a:latin typeface="cmsy10" pitchFamily="34" charset="0"/>
                  </a:rPr>
                  <a:t>    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itchFamily="18" charset="0"/>
                  </a:rPr>
                  <a:t>0.8 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                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itchFamily="18" charset="0"/>
                  </a:rPr>
                  <a:t>+ 0.3 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Times New Roman" pitchFamily="18" charset="0"/>
                  </a:rPr>
                  <a:t>                  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itchFamily="18" charset="0"/>
                  </a:rPr>
                  <a:t>+ 0.5 </a:t>
                </a:r>
                <a:r>
                  <a:rPr lang="en-US" sz="24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</a:p>
            </p:txBody>
          </p:sp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12" y="2592"/>
                <a:ext cx="678" cy="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52" y="2592"/>
                <a:ext cx="680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432" y="3315"/>
                <a:ext cx="504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Times"/>
                  </a:rPr>
                  <a:t>x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cmsy10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</a:t>
                </a: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0.8 </a:t>
                </a:r>
                <a:r>
                  <a:rPr lang="en-US" sz="20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Symbol" pitchFamily="18" charset="2"/>
                    <a:sym typeface="Symbol" pitchFamily="18" charset="2"/>
                  </a:rPr>
                  <a:t></a:t>
                </a:r>
                <a:r>
                  <a:rPr lang="en-US" sz="2000" baseline="-25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7        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</a:t>
                </a: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+  0.3 </a:t>
                </a:r>
                <a:r>
                  <a:rPr lang="en-US" sz="20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cmsy10" pitchFamily="34" charset="0"/>
                  </a:rPr>
                  <a:t>  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Symbol" pitchFamily="18" charset="2"/>
                    <a:sym typeface="Symbol" pitchFamily="18" charset="2"/>
                  </a:rPr>
                  <a:t></a:t>
                </a:r>
                <a:r>
                  <a:rPr lang="en-US" sz="2000" baseline="-50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36               </a:t>
                </a:r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+ 0.5 </a:t>
                </a:r>
                <a:r>
                  <a:rPr lang="en-US" sz="2000" dirty="0">
                    <a:solidFill>
                      <a:srgbClr val="FFFFFF"/>
                    </a:solidFill>
                    <a:latin typeface="cmsy10" pitchFamily="34" charset="0"/>
                  </a:rPr>
                  <a:t>*</a:t>
                </a:r>
                <a:r>
                  <a:rPr lang="en-US" sz="2000" dirty="0" smtClean="0">
                    <a:solidFill>
                      <a:srgbClr val="FFFFFF"/>
                    </a:solidFill>
                    <a:latin typeface="Arial" charset="0"/>
                  </a:rPr>
                  <a:t>     </a:t>
                </a:r>
                <a:r>
                  <a:rPr lang="en-US" sz="2000" dirty="0">
                    <a:solidFill>
                      <a:srgbClr val="FFFFFF"/>
                    </a:solidFill>
                    <a:latin typeface="Symbol" pitchFamily="18" charset="2"/>
                    <a:sym typeface="Symbol" pitchFamily="18" charset="2"/>
                  </a:rPr>
                  <a:t></a:t>
                </a:r>
                <a:r>
                  <a:rPr lang="en-US" sz="2000" baseline="-50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41</a:t>
                </a:r>
                <a:r>
                  <a:rPr lang="en-US" sz="2000" baseline="-25000" dirty="0" smtClean="0">
                    <a:solidFill>
                      <a:srgbClr val="FFFFFF"/>
                    </a:solidFill>
                    <a:latin typeface="Arial" charset="0"/>
                    <a:sym typeface="Symbol" pitchFamily="18" charset="2"/>
                  </a:rPr>
                  <a:t> </a:t>
                </a:r>
                <a:endParaRPr lang="en-US" sz="2000" baseline="-25000" dirty="0">
                  <a:solidFill>
                    <a:srgbClr val="FFFFFF"/>
                  </a:solidFill>
                  <a:latin typeface="Arial" charset="0"/>
                  <a:sym typeface="Symbol" pitchFamily="18" charset="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2953" y="2365324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(input image)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7" name="Picture 3" descr="learnedPatches"/>
          <p:cNvPicPr>
            <a:picLocks noChangeAspect="1" noChangeArrowheads="1"/>
          </p:cNvPicPr>
          <p:nvPr/>
        </p:nvPicPr>
        <p:blipFill>
          <a:blip r:embed="rId9" cstate="print"/>
          <a:srcRect r="75156" b="88982"/>
          <a:stretch>
            <a:fillRect/>
          </a:stretch>
        </p:blipFill>
        <p:spPr bwMode="auto">
          <a:xfrm>
            <a:off x="734627" y="1237099"/>
            <a:ext cx="7380288" cy="162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3133" y="711200"/>
            <a:ext cx="5844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Learned dictionary of bases </a:t>
            </a:r>
            <a:r>
              <a:rPr lang="en-US" sz="2400" dirty="0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rgbClr val="FFFFFF"/>
                </a:solidFill>
                <a:latin typeface="Symbol" pitchFamily="18" charset="2"/>
              </a:rPr>
              <a:t>1</a:t>
            </a:r>
            <a:r>
              <a:rPr lang="en-US" sz="2400" dirty="0" smtClean="0">
                <a:solidFill>
                  <a:srgbClr val="FFFFFF"/>
                </a:solidFill>
                <a:latin typeface="Symbol" pitchFamily="18" charset="2"/>
              </a:rPr>
              <a:t>, f</a:t>
            </a:r>
            <a:r>
              <a:rPr lang="en-US" sz="2400" baseline="-25000" dirty="0" smtClean="0">
                <a:solidFill>
                  <a:srgbClr val="FFFFFF"/>
                </a:solidFill>
                <a:latin typeface="Symbol" pitchFamily="18" charset="2"/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, …, </a:t>
            </a:r>
            <a:r>
              <a:rPr lang="en-US" sz="2400" dirty="0" err="1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2400" baseline="-25000" dirty="0" err="1" smtClean="0">
                <a:solidFill>
                  <a:srgbClr val="FFFFFF"/>
                </a:solidFill>
                <a:latin typeface="Helvetica"/>
              </a:rPr>
              <a:t>k</a:t>
            </a:r>
            <a:r>
              <a:rPr lang="en-US" sz="2400" baseline="-25000" dirty="0" smtClean="0">
                <a:solidFill>
                  <a:srgbClr val="FFFFFF"/>
                </a:solidFill>
                <a:latin typeface="Helvetica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Helvetica"/>
              </a:rPr>
              <a:t>:</a:t>
            </a:r>
            <a:r>
              <a:rPr lang="en-US" sz="2400" baseline="-25000" dirty="0" smtClean="0">
                <a:solidFill>
                  <a:srgbClr val="FFFFFF"/>
                </a:solidFill>
                <a:latin typeface="Helvetica"/>
              </a:rPr>
              <a:t>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46777" y="3086100"/>
            <a:ext cx="7821039" cy="6054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marL="285690" indent="-285690" algn="l" eaLnBrk="0" hangingPunct="0"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Helvetica"/>
              </a:rPr>
              <a:t>Example: </a:t>
            </a:r>
            <a:endParaRPr lang="en-US" sz="2400" kern="0" dirty="0">
              <a:solidFill>
                <a:srgbClr val="FFFFFF"/>
              </a:solidFill>
              <a:latin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3771901" y="5372100"/>
            <a:ext cx="1676399" cy="6477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6096000" y="5410200"/>
            <a:ext cx="1797524" cy="609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991100" y="6019800"/>
            <a:ext cx="170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Learned bases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806840" y="4197100"/>
            <a:ext cx="254318" cy="165735"/>
          </a:xfrm>
          <a:prstGeom prst="rect">
            <a:avLst/>
          </a:prstGeom>
        </p:spPr>
      </p:pic>
      <p:pic>
        <p:nvPicPr>
          <p:cNvPr id="23" name="Picture 2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845245" y="5080415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input representations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2163718" y="3333300"/>
            <a:ext cx="5071746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78177" name="Picture 1" descr="C:\Users\ang\Desktop\screenshots_cropped\gm\1gm.png"/>
          <p:cNvPicPr>
            <a:picLocks noChangeAspect="1" noChangeArrowheads="1"/>
          </p:cNvPicPr>
          <p:nvPr/>
        </p:nvPicPr>
        <p:blipFill>
          <a:blip r:embed="rId3" cstate="print"/>
          <a:srcRect l="21287" t="15734" r="20297" b="27964"/>
          <a:stretch>
            <a:fillRect/>
          </a:stretch>
        </p:blipFill>
        <p:spPr bwMode="auto">
          <a:xfrm>
            <a:off x="7060016" y="882491"/>
            <a:ext cx="1817249" cy="1463040"/>
          </a:xfrm>
          <a:prstGeom prst="rect">
            <a:avLst/>
          </a:prstGeom>
          <a:noFill/>
        </p:spPr>
      </p:pic>
      <p:pic>
        <p:nvPicPr>
          <p:cNvPr id="3378178" name="Picture 2" descr="C:\Users\ang\Desktop\screenshots_cropped\gm\2gm.png"/>
          <p:cNvPicPr>
            <a:picLocks noChangeAspect="1" noChangeArrowheads="1"/>
          </p:cNvPicPr>
          <p:nvPr/>
        </p:nvPicPr>
        <p:blipFill>
          <a:blip r:embed="rId4" cstate="print"/>
          <a:srcRect l="8353" r="6216"/>
          <a:stretch>
            <a:fillRect/>
          </a:stretch>
        </p:blipFill>
        <p:spPr bwMode="auto">
          <a:xfrm>
            <a:off x="5050469" y="4246633"/>
            <a:ext cx="1823234" cy="1463040"/>
          </a:xfrm>
          <a:prstGeom prst="rect">
            <a:avLst/>
          </a:prstGeom>
          <a:noFill/>
        </p:spPr>
      </p:pic>
      <p:pic>
        <p:nvPicPr>
          <p:cNvPr id="3378180" name="Picture 4" descr="C:\Users\ang\Desktop\screenshots_cropped\gm\5gm.png"/>
          <p:cNvPicPr>
            <a:picLocks noChangeAspect="1" noChangeArrowheads="1"/>
          </p:cNvPicPr>
          <p:nvPr/>
        </p:nvPicPr>
        <p:blipFill>
          <a:blip r:embed="rId5" cstate="print"/>
          <a:srcRect l="15168" t="8838" r="21787" b="17597"/>
          <a:stretch>
            <a:fillRect/>
          </a:stretch>
        </p:blipFill>
        <p:spPr bwMode="auto">
          <a:xfrm>
            <a:off x="7060021" y="2577450"/>
            <a:ext cx="1828800" cy="1462911"/>
          </a:xfrm>
          <a:prstGeom prst="rect">
            <a:avLst/>
          </a:prstGeom>
          <a:noFill/>
        </p:spPr>
      </p:pic>
      <p:pic>
        <p:nvPicPr>
          <p:cNvPr id="3378181" name="Picture 5" descr="C:\Users\ang\Desktop\screenshots_cropped\gm\6gm.png"/>
          <p:cNvPicPr>
            <a:picLocks noChangeAspect="1" noChangeArrowheads="1"/>
          </p:cNvPicPr>
          <p:nvPr/>
        </p:nvPicPr>
        <p:blipFill>
          <a:blip r:embed="rId6" cstate="print"/>
          <a:srcRect l="16863" t="12719" r="22760" b="17130"/>
          <a:stretch>
            <a:fillRect/>
          </a:stretch>
        </p:blipFill>
        <p:spPr bwMode="auto">
          <a:xfrm>
            <a:off x="7091916" y="4253013"/>
            <a:ext cx="1828800" cy="1456661"/>
          </a:xfrm>
          <a:prstGeom prst="rect">
            <a:avLst/>
          </a:prstGeom>
          <a:noFill/>
        </p:spPr>
      </p:pic>
      <p:pic>
        <p:nvPicPr>
          <p:cNvPr id="3378182" name="Picture 6" descr="C:\Users\ang\Desktop\screenshots_cropped\gm\7gm.png"/>
          <p:cNvPicPr>
            <a:picLocks noChangeAspect="1" noChangeArrowheads="1"/>
          </p:cNvPicPr>
          <p:nvPr/>
        </p:nvPicPr>
        <p:blipFill>
          <a:blip r:embed="rId7" cstate="print"/>
          <a:srcRect l="6513" r="18202" b="12755"/>
          <a:stretch>
            <a:fillRect/>
          </a:stretch>
        </p:blipFill>
        <p:spPr bwMode="auto">
          <a:xfrm>
            <a:off x="4986667" y="2529949"/>
            <a:ext cx="1841590" cy="1463040"/>
          </a:xfrm>
          <a:prstGeom prst="rect">
            <a:avLst/>
          </a:prstGeom>
          <a:noFill/>
        </p:spPr>
      </p:pic>
      <p:pic>
        <p:nvPicPr>
          <p:cNvPr id="3378183" name="Picture 7" descr="C:\Users\ang\Desktop\screenshots_cropped\gm\4gd.png"/>
          <p:cNvPicPr>
            <a:picLocks noChangeAspect="1" noChangeArrowheads="1"/>
          </p:cNvPicPr>
          <p:nvPr/>
        </p:nvPicPr>
        <p:blipFill>
          <a:blip r:embed="rId8" cstate="print"/>
          <a:srcRect l="24436" t="18457" r="27055" b="24603"/>
          <a:stretch>
            <a:fillRect/>
          </a:stretch>
        </p:blipFill>
        <p:spPr bwMode="auto">
          <a:xfrm>
            <a:off x="5007935" y="871859"/>
            <a:ext cx="1818167" cy="1463040"/>
          </a:xfrm>
          <a:prstGeom prst="rect">
            <a:avLst/>
          </a:prstGeom>
          <a:noFill/>
        </p:spPr>
      </p:pic>
      <p:pic>
        <p:nvPicPr>
          <p:cNvPr id="14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30504" r="37260" b="48258"/>
          <a:stretch>
            <a:fillRect/>
          </a:stretch>
        </p:blipFill>
        <p:spPr bwMode="auto">
          <a:xfrm>
            <a:off x="425721" y="865787"/>
            <a:ext cx="1828800" cy="1463040"/>
          </a:xfrm>
          <a:prstGeom prst="rect">
            <a:avLst/>
          </a:prstGeom>
          <a:noFill/>
        </p:spPr>
      </p:pic>
      <p:pic>
        <p:nvPicPr>
          <p:cNvPr id="15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67787" t="49685"/>
          <a:stretch>
            <a:fillRect/>
          </a:stretch>
        </p:blipFill>
        <p:spPr bwMode="auto">
          <a:xfrm>
            <a:off x="448227" y="2599443"/>
            <a:ext cx="1828800" cy="1463040"/>
          </a:xfrm>
          <a:prstGeom prst="rect">
            <a:avLst/>
          </a:prstGeom>
          <a:noFill/>
        </p:spPr>
      </p:pic>
      <p:pic>
        <p:nvPicPr>
          <p:cNvPr id="16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66671" r="1231" b="48258"/>
          <a:stretch>
            <a:fillRect/>
          </a:stretch>
        </p:blipFill>
        <p:spPr bwMode="auto">
          <a:xfrm>
            <a:off x="2534552" y="871952"/>
            <a:ext cx="1828800" cy="1463040"/>
          </a:xfrm>
          <a:prstGeom prst="rect">
            <a:avLst/>
          </a:prstGeom>
          <a:noFill/>
        </p:spPr>
      </p:pic>
      <p:pic>
        <p:nvPicPr>
          <p:cNvPr id="17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r="67624" b="48258"/>
          <a:stretch>
            <a:fillRect/>
          </a:stretch>
        </p:blipFill>
        <p:spPr bwMode="auto">
          <a:xfrm>
            <a:off x="461068" y="4304292"/>
            <a:ext cx="1828800" cy="1463040"/>
          </a:xfrm>
          <a:prstGeom prst="rect">
            <a:avLst/>
          </a:prstGeom>
          <a:noFill/>
        </p:spPr>
      </p:pic>
      <p:pic>
        <p:nvPicPr>
          <p:cNvPr id="18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l="34039" t="49685" r="33725"/>
          <a:stretch>
            <a:fillRect/>
          </a:stretch>
        </p:blipFill>
        <p:spPr bwMode="auto">
          <a:xfrm>
            <a:off x="2546291" y="4297433"/>
            <a:ext cx="1828800" cy="1463040"/>
          </a:xfrm>
          <a:prstGeom prst="rect">
            <a:avLst/>
          </a:prstGeom>
          <a:noFill/>
        </p:spPr>
      </p:pic>
      <p:pic>
        <p:nvPicPr>
          <p:cNvPr id="19" name="Picture 2" descr="C:\Users\ang\Desktop\waveform_eggs.gif"/>
          <p:cNvPicPr preferRelativeResize="0">
            <a:picLocks noChangeArrowheads="1"/>
          </p:cNvPicPr>
          <p:nvPr/>
        </p:nvPicPr>
        <p:blipFill>
          <a:blip r:embed="rId9" cstate="print"/>
          <a:srcRect t="49685" r="67891"/>
          <a:stretch>
            <a:fillRect/>
          </a:stretch>
        </p:blipFill>
        <p:spPr bwMode="auto">
          <a:xfrm>
            <a:off x="2542912" y="2592999"/>
            <a:ext cx="1828800" cy="1463040"/>
          </a:xfrm>
          <a:prstGeom prst="rect">
            <a:avLst/>
          </a:prstGeom>
          <a:noFill/>
        </p:spPr>
      </p:pic>
      <p:sp>
        <p:nvSpPr>
          <p:cNvPr id="21" name="Rectangle 3"/>
          <p:cNvSpPr>
            <a:spLocks noGrp="1" noChangeArrowheads="1"/>
          </p:cNvSpPr>
          <p:nvPr>
            <p:ph idx="1"/>
          </p:nvPr>
        </p:nvSpPr>
        <p:spPr>
          <a:xfrm>
            <a:off x="276447" y="6040879"/>
            <a:ext cx="8867553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audio, 3d range scans. </a:t>
            </a: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88"/>
          <p:cNvGraphicFramePr>
            <a:graphicFrameLocks noChangeAspect="1"/>
          </p:cNvGraphicFramePr>
          <p:nvPr/>
        </p:nvGraphicFramePr>
        <p:xfrm>
          <a:off x="342900" y="838200"/>
          <a:ext cx="3581400" cy="3581400"/>
        </p:xfrm>
        <a:graphic>
          <a:graphicData uri="http://schemas.openxmlformats.org/presentationml/2006/ole">
            <p:oleObj spid="_x0000_s2321411" name="Acrobat Document" r:id="rId3" imgW="4521960" imgH="4515840" progId="AcroExch.Document.7">
              <p:embed/>
            </p:oleObj>
          </a:graphicData>
        </a:graphic>
      </p:graphicFrame>
      <p:graphicFrame>
        <p:nvGraphicFramePr>
          <p:cNvPr id="7170" name="Object 87"/>
          <p:cNvGraphicFramePr>
            <a:graphicFrameLocks noChangeAspect="1"/>
          </p:cNvGraphicFramePr>
          <p:nvPr/>
        </p:nvGraphicFramePr>
        <p:xfrm>
          <a:off x="1485900" y="5067300"/>
          <a:ext cx="1295400" cy="873125"/>
        </p:xfrm>
        <a:graphic>
          <a:graphicData uri="http://schemas.openxmlformats.org/presentationml/2006/ole">
            <p:oleObj spid="_x0000_s2321410" name="Acrobat Document" r:id="rId4" imgW="5728680" imgH="3856320" progId="AcroExch.Document.7">
              <p:embed/>
            </p:oleObj>
          </a:graphicData>
        </a:graphic>
      </p:graphicFrame>
      <p:sp>
        <p:nvSpPr>
          <p:cNvPr id="7174" name="Rectangle 100"/>
          <p:cNvSpPr>
            <a:spLocks noChangeArrowheads="1"/>
          </p:cNvSpPr>
          <p:nvPr/>
        </p:nvSpPr>
        <p:spPr bwMode="auto">
          <a:xfrm>
            <a:off x="3124200" y="521970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First layer bases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7" name="Rectangle 374"/>
          <p:cNvSpPr>
            <a:spLocks noChangeArrowheads="1"/>
          </p:cNvSpPr>
          <p:nvPr/>
        </p:nvSpPr>
        <p:spPr bwMode="auto">
          <a:xfrm>
            <a:off x="4267200" y="1638300"/>
            <a:ext cx="40973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 bases. </a:t>
            </a:r>
          </a:p>
          <a:p>
            <a:pPr algn="l">
              <a:spcBef>
                <a:spcPct val="500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“V2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” </a:t>
            </a: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model neurons 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responds to longer contours, corners, arcs, and surface boundaries (cf., Ito &amp; Komatsu, 2004, Zhou et al., 2000).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natural images</a:t>
            </a:r>
            <a:endParaRPr lang="en-US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5400000">
            <a:off x="1805940" y="4632960"/>
            <a:ext cx="548640" cy="274320"/>
          </a:xfrm>
          <a:prstGeom prst="leftArrow">
            <a:avLst>
              <a:gd name="adj1" fmla="val 50000"/>
              <a:gd name="adj2" fmla="val 51535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1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838200"/>
            <a:ext cx="53807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990600" y="4419600"/>
            <a:ext cx="7223760" cy="2194560"/>
            <a:chOff x="990600" y="4419600"/>
            <a:chExt cx="7223760" cy="219456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990600" y="4419600"/>
              <a:ext cx="7223760" cy="219456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8700" y="4457700"/>
              <a:ext cx="360521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28700" y="5067300"/>
              <a:ext cx="7105650" cy="145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layer: Convolutional DBM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76200"/>
            <a:ext cx="8229600" cy="6705600"/>
          </a:xfrm>
          <a:solidFill>
            <a:schemeClr val="tx1"/>
          </a:solidFill>
        </p:spPr>
        <p:txBody>
          <a:bodyPr/>
          <a:lstStyle/>
          <a:p>
            <a:pPr>
              <a:buNone/>
            </a:pPr>
            <a:r>
              <a:rPr lang="en-US" sz="800" b="0" dirty="0" smtClean="0"/>
              <a:t>	Hi Andrew,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Here are my comments about the results in the paper. Let me know if you have questions.</a:t>
            </a:r>
            <a:br>
              <a:rPr lang="en-US" sz="800" b="0" dirty="0" smtClean="0"/>
            </a:br>
            <a:r>
              <a:rPr lang="en-US" sz="800" b="0" dirty="0" smtClean="0"/>
              <a:t>Thank you.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Honglak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----------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Speaker identification (for the case using all frames):</a:t>
            </a:r>
            <a:br>
              <a:rPr lang="en-US" sz="800" b="0" dirty="0" smtClean="0"/>
            </a:br>
            <a:r>
              <a:rPr lang="en-US" sz="800" b="0" dirty="0" smtClean="0"/>
              <a:t>I compared to the MFCC+GMM based algorithm, which achieved 99.7%</a:t>
            </a:r>
            <a:br>
              <a:rPr lang="en-US" sz="800" b="0" dirty="0" smtClean="0"/>
            </a:br>
            <a:r>
              <a:rPr lang="en-US" sz="800" b="0" dirty="0" smtClean="0"/>
              <a:t>accuracy for 168 way classification using 8 training utterances per</a:t>
            </a:r>
            <a:br>
              <a:rPr lang="en-US" sz="800" b="0" dirty="0" smtClean="0"/>
            </a:br>
            <a:r>
              <a:rPr lang="en-US" sz="800" b="0" dirty="0" smtClean="0"/>
              <a:t>speaker. However, although not surprising, this algorithm performed</a:t>
            </a:r>
            <a:br>
              <a:rPr lang="en-US" sz="800" b="0" dirty="0" smtClean="0"/>
            </a:br>
            <a:r>
              <a:rPr lang="en-US" sz="800" b="0" dirty="0" smtClean="0"/>
              <a:t>rather poorly when using a very small number of training examples. In</a:t>
            </a:r>
            <a:br>
              <a:rPr lang="en-US" sz="800" b="0" dirty="0" smtClean="0"/>
            </a:br>
            <a:r>
              <a:rPr lang="en-US" sz="800" b="0" dirty="0" smtClean="0"/>
              <a:t>contrast, our algorithm achieved a dramatic performance gap in this</a:t>
            </a:r>
            <a:br>
              <a:rPr lang="en-US" sz="800" b="0" dirty="0" smtClean="0"/>
            </a:br>
            <a:r>
              <a:rPr lang="en-US" sz="800" b="0" dirty="0" smtClean="0"/>
              <a:t>regime (e.g., 40% </a:t>
            </a:r>
            <a:r>
              <a:rPr lang="en-US" sz="800" b="0" dirty="0" err="1" smtClean="0"/>
              <a:t>vs</a:t>
            </a:r>
            <a:r>
              <a:rPr lang="en-US" sz="800" b="0" dirty="0" smtClean="0"/>
              <a:t> 90% for 1 training utterance/speaker). At the</a:t>
            </a:r>
            <a:br>
              <a:rPr lang="en-US" sz="800" b="0" dirty="0" smtClean="0"/>
            </a:br>
            <a:r>
              <a:rPr lang="en-US" sz="800" b="0" dirty="0" smtClean="0"/>
              <a:t>same time, by combing the two methods, we got even further improvement</a:t>
            </a:r>
            <a:br>
              <a:rPr lang="en-US" sz="800" b="0" dirty="0" smtClean="0"/>
            </a:br>
            <a:r>
              <a:rPr lang="en-US" sz="800" b="0" dirty="0" smtClean="0"/>
              <a:t>consistently for all numbers of training utterances/speaker).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Phone classification:</a:t>
            </a:r>
            <a:br>
              <a:rPr lang="en-US" sz="800" b="0" dirty="0" smtClean="0"/>
            </a:br>
            <a:r>
              <a:rPr lang="en-US" sz="800" b="0" dirty="0" smtClean="0"/>
              <a:t>I compared to </a:t>
            </a:r>
            <a:r>
              <a:rPr lang="en-US" sz="800" b="0" dirty="0" err="1" smtClean="0"/>
              <a:t>Clarkson+Moreno</a:t>
            </a:r>
            <a:r>
              <a:rPr lang="en-US" sz="800" b="0" dirty="0" smtClean="0"/>
              <a:t> that used MFCC+SVM for the phone</a:t>
            </a:r>
            <a:br>
              <a:rPr lang="en-US" sz="800" b="0" dirty="0" smtClean="0"/>
            </a:br>
            <a:r>
              <a:rPr lang="en-US" sz="800" b="0" dirty="0" smtClean="0"/>
              <a:t>classification task. By replicating their results, we got 2% better</a:t>
            </a:r>
            <a:br>
              <a:rPr lang="en-US" sz="800" b="0" dirty="0" smtClean="0"/>
            </a:br>
            <a:r>
              <a:rPr lang="en-US" sz="800" b="0" dirty="0" smtClean="0"/>
              <a:t>results (79.6% </a:t>
            </a:r>
            <a:r>
              <a:rPr lang="en-US" sz="800" b="0" dirty="0" err="1" smtClean="0"/>
              <a:t>vs</a:t>
            </a:r>
            <a:r>
              <a:rPr lang="en-US" sz="800" b="0" dirty="0" smtClean="0"/>
              <a:t> 77.6%).*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By augmenting the CDBN features, we achieved 80.3% accuracy.</a:t>
            </a:r>
            <a:br>
              <a:rPr lang="en-US" sz="800" b="0" dirty="0" smtClean="0"/>
            </a:br>
            <a:r>
              <a:rPr lang="en-US" sz="800" b="0" dirty="0" smtClean="0"/>
              <a:t>Considering the progress in the last decade (where the best method has</a:t>
            </a:r>
            <a:br>
              <a:rPr lang="en-US" sz="800" b="0" dirty="0" smtClean="0"/>
            </a:br>
            <a:r>
              <a:rPr lang="en-US" sz="800" b="0" dirty="0" smtClean="0"/>
              <a:t>achieved 79.2%), this improvement of 0.7% is fairly significant.</a:t>
            </a:r>
            <a:br>
              <a:rPr lang="en-US" sz="800" b="0" dirty="0" smtClean="0"/>
            </a:br>
            <a:r>
              <a:rPr lang="en-US" sz="800" b="0" dirty="0" smtClean="0"/>
              <a:t>* This suggests some variability in terms of results depending on</a:t>
            </a:r>
            <a:br>
              <a:rPr lang="en-US" sz="800" b="0" dirty="0" smtClean="0"/>
            </a:br>
            <a:r>
              <a:rPr lang="en-US" sz="800" b="0" dirty="0" smtClean="0"/>
              <a:t>implementation details (e.g., MFCC feature computation, SVM package,</a:t>
            </a:r>
            <a:br>
              <a:rPr lang="en-US" sz="800" b="0" dirty="0" smtClean="0"/>
            </a:br>
            <a:r>
              <a:rPr lang="en-US" sz="800" b="0" dirty="0" smtClean="0"/>
              <a:t>etc). So, our results are within a variability range in the</a:t>
            </a:r>
            <a:br>
              <a:rPr lang="en-US" sz="800" b="0" dirty="0" smtClean="0"/>
            </a:br>
            <a:r>
              <a:rPr lang="en-US" sz="800" b="0" dirty="0" smtClean="0"/>
              <a:t>state-of-the-art level.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Gender classification:</a:t>
            </a:r>
            <a:br>
              <a:rPr lang="en-US" sz="800" b="0" dirty="0" smtClean="0"/>
            </a:br>
            <a:r>
              <a:rPr lang="en-US" sz="800" b="0" dirty="0" smtClean="0"/>
              <a:t>I could not find a good baseline that is comparable to ours. (In fact,</a:t>
            </a:r>
            <a:br>
              <a:rPr lang="en-US" sz="800" b="0" dirty="0" smtClean="0"/>
            </a:br>
            <a:r>
              <a:rPr lang="en-US" sz="800" b="0" dirty="0" smtClean="0"/>
              <a:t>I did find some papers that achieve comparable performance to ours,</a:t>
            </a:r>
            <a:br>
              <a:rPr lang="en-US" sz="800" b="0" dirty="0" smtClean="0"/>
            </a:br>
            <a:r>
              <a:rPr lang="en-US" sz="800" b="0" dirty="0" smtClean="0"/>
              <a:t>but using a much larger number of training examples). In fact, the</a:t>
            </a:r>
            <a:br>
              <a:rPr lang="en-US" sz="800" b="0" dirty="0" smtClean="0"/>
            </a:br>
            <a:r>
              <a:rPr lang="en-US" sz="800" b="0" dirty="0" smtClean="0"/>
              <a:t>performance gap between CDBN and MFCC/Spectrogram features are quite</a:t>
            </a:r>
            <a:br>
              <a:rPr lang="en-US" sz="800" b="0" dirty="0" smtClean="0"/>
            </a:br>
            <a:r>
              <a:rPr lang="en-US" sz="800" b="0" dirty="0" smtClean="0"/>
              <a:t>big across all numbers of training examples. In addition, using second</a:t>
            </a:r>
            <a:br>
              <a:rPr lang="en-US" sz="800" b="0" dirty="0" smtClean="0"/>
            </a:br>
            <a:r>
              <a:rPr lang="en-US" sz="800" b="0" dirty="0" smtClean="0"/>
              <a:t>layer CDBN features is clearly beneficial compared to using the first</a:t>
            </a:r>
            <a:br>
              <a:rPr lang="en-US" sz="800" b="0" dirty="0" smtClean="0"/>
            </a:br>
            <a:r>
              <a:rPr lang="en-US" sz="800" b="0" dirty="0" smtClean="0"/>
              <a:t>layer CDBN features only. This gives some justification about why deep</a:t>
            </a:r>
            <a:br>
              <a:rPr lang="en-US" sz="800" b="0" dirty="0" smtClean="0"/>
            </a:br>
            <a:r>
              <a:rPr lang="en-US" sz="800" b="0" dirty="0" smtClean="0"/>
              <a:t>learning can be helpful in speech recognition.**</a:t>
            </a:r>
            <a:br>
              <a:rPr lang="en-US" sz="800" b="0" dirty="0" smtClean="0"/>
            </a:br>
            <a:r>
              <a:rPr lang="en-US" sz="800" b="0" dirty="0" smtClean="0"/>
              <a:t>** This is consistent with our visual analysis, where we measured</a:t>
            </a:r>
            <a:br>
              <a:rPr lang="en-US" sz="800" b="0" dirty="0" smtClean="0"/>
            </a:br>
            <a:r>
              <a:rPr lang="en-US" sz="800" b="0" dirty="0" smtClean="0"/>
              <a:t>mutual information between gender and first/second layer CDBN</a:t>
            </a:r>
            <a:br>
              <a:rPr lang="en-US" sz="800" b="0" dirty="0" smtClean="0"/>
            </a:br>
            <a:r>
              <a:rPr lang="en-US" sz="800" b="0" dirty="0" smtClean="0"/>
              <a:t>activation. The second layer CDBN turned out to have significantly</a:t>
            </a:r>
            <a:br>
              <a:rPr lang="en-US" sz="800" b="0" dirty="0" smtClean="0"/>
            </a:br>
            <a:r>
              <a:rPr lang="en-US" sz="800" b="0" dirty="0" smtClean="0"/>
              <a:t>larger MI than the first-layer.</a:t>
            </a:r>
            <a:br>
              <a:rPr lang="en-US" sz="800" b="0" dirty="0" smtClean="0"/>
            </a:b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Music classification:</a:t>
            </a:r>
            <a:br>
              <a:rPr lang="en-US" sz="800" b="0" dirty="0" smtClean="0"/>
            </a:br>
            <a:r>
              <a:rPr lang="en-US" sz="800" b="0" dirty="0" smtClean="0"/>
              <a:t>We compared to reasonable baseline (I focused in speech tasks in the</a:t>
            </a:r>
            <a:br>
              <a:rPr lang="en-US" sz="800" b="0" dirty="0" smtClean="0"/>
            </a:br>
            <a:r>
              <a:rPr lang="en-US" sz="800" b="0" dirty="0" smtClean="0"/>
              <a:t>paper; no reviewers commented about music results), but it is not</a:t>
            </a:r>
            <a:br>
              <a:rPr lang="en-US" sz="800" b="0" dirty="0" smtClean="0"/>
            </a:br>
            <a:r>
              <a:rPr lang="en-US" sz="800" b="0" dirty="0" smtClean="0"/>
              <a:t>clear whether we compared against to the state-of-the-art (different</a:t>
            </a:r>
            <a:br>
              <a:rPr lang="en-US" sz="800" b="0" dirty="0" smtClean="0"/>
            </a:br>
            <a:r>
              <a:rPr lang="en-US" sz="800" b="0" dirty="0" smtClean="0"/>
              <a:t>experimental setting are used for music classification tasks).</a:t>
            </a:r>
            <a:br>
              <a:rPr lang="en-US" sz="800" b="0" dirty="0" smtClean="0"/>
            </a:br>
            <a:r>
              <a:rPr lang="en-US" sz="800" b="0" dirty="0" smtClean="0"/>
              <a:t>However, our CDBN features outperformed MFCC fairly clearly. </a:t>
            </a:r>
            <a:r>
              <a:rPr lang="en-US" sz="800" b="0" dirty="0" err="1" smtClean="0"/>
              <a:t>Ths</a:t>
            </a:r>
            <a:r>
              <a:rPr lang="en-US" sz="800" b="0" dirty="0" smtClean="0"/>
              <a:t/>
            </a:r>
            <a:br>
              <a:rPr lang="en-US" sz="800" b="0" dirty="0" smtClean="0"/>
            </a:br>
            <a:r>
              <a:rPr lang="en-US" sz="800" b="0" dirty="0" smtClean="0"/>
              <a:t>suggests that our learning algorithms can be applied to a fairly wide</a:t>
            </a:r>
            <a:br>
              <a:rPr lang="en-US" sz="800" b="0" dirty="0" smtClean="0"/>
            </a:br>
            <a:r>
              <a:rPr lang="en-US" sz="800" b="0" dirty="0" smtClean="0"/>
              <a:t>range of audio data (speech, music, maybe something new).</a:t>
            </a:r>
            <a:endParaRPr lang="en-US" sz="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DBNs for music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4570412"/>
          </a:xfrm>
        </p:spPr>
        <p:txBody>
          <a:bodyPr/>
          <a:lstStyle/>
          <a:p>
            <a:r>
              <a:rPr lang="en-US" b="0" dirty="0" smtClean="0"/>
              <a:t>Used the same training procedure as in speech data.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4797" y="5076825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Learned first-layer bases for music data</a:t>
            </a:r>
          </a:p>
        </p:txBody>
      </p:sp>
      <p:pic>
        <p:nvPicPr>
          <p:cNvPr id="15196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1763" y="2057400"/>
            <a:ext cx="637063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up: Number of examples</a:t>
            </a:r>
            <a:endParaRPr lang="en-US" dirty="0"/>
          </a:p>
        </p:txBody>
      </p:sp>
      <p:grpSp>
        <p:nvGrpSpPr>
          <p:cNvPr id="3" name="Group 31"/>
          <p:cNvGrpSpPr/>
          <p:nvPr/>
        </p:nvGrpSpPr>
        <p:grpSpPr>
          <a:xfrm>
            <a:off x="483638" y="1086295"/>
            <a:ext cx="7899562" cy="4846320"/>
            <a:chOff x="483638" y="1086295"/>
            <a:chExt cx="7899562" cy="484632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885120" y="1086295"/>
              <a:ext cx="7498080" cy="48463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4" name="Group 28"/>
            <p:cNvGrpSpPr/>
            <p:nvPr/>
          </p:nvGrpSpPr>
          <p:grpSpPr>
            <a:xfrm>
              <a:off x="483638" y="1283200"/>
              <a:ext cx="7179712" cy="4286310"/>
              <a:chOff x="609600" y="1066800"/>
              <a:chExt cx="7179712" cy="4286310"/>
            </a:xfrm>
          </p:grpSpPr>
          <p:graphicFrame>
            <p:nvGraphicFramePr>
              <p:cNvPr id="25" name="Chart 24"/>
              <p:cNvGraphicFramePr/>
              <p:nvPr>
                <p:extLst>
                  <p:ext uri="{D42A27DB-BD31-4B8C-83A1-F6EECF244321}">
                    <p14:modId xmlns:p14="http://schemas.microsoft.com/office/powerpoint/2010/main" xmlns="" val="4020208404"/>
                  </p:ext>
                </p:extLst>
              </p:nvPr>
            </p:nvGraphicFramePr>
            <p:xfrm>
              <a:off x="1143000" y="1066800"/>
              <a:ext cx="6400800" cy="39624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6" name="Rectangle 25"/>
              <p:cNvSpPr/>
              <p:nvPr/>
            </p:nvSpPr>
            <p:spPr>
              <a:xfrm>
                <a:off x="609600" y="2133600"/>
                <a:ext cx="492443" cy="2032864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Average Precision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29000" y="4953000"/>
                <a:ext cx="20982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Training Examples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36056" y="4570020"/>
                <a:ext cx="135325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100,000,000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81400" y="4572000"/>
                <a:ext cx="2819400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1,000,000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35481" y="4572000"/>
                <a:ext cx="827471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10,000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20504" y="4572000"/>
                <a:ext cx="710451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1,000</a:t>
                </a:r>
              </a:p>
            </p:txBody>
          </p:sp>
        </p:grpSp>
      </p:grp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3" cstate="print"/>
          <a:srcRect l="24497" r="12311" b="-1731"/>
          <a:stretch/>
        </p:blipFill>
        <p:spPr bwMode="auto">
          <a:xfrm>
            <a:off x="6453845" y="2430470"/>
            <a:ext cx="1647745" cy="19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Deep Belief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0"/>
            <a:ext cx="8001000" cy="4572000"/>
          </a:xfrm>
        </p:spPr>
        <p:txBody>
          <a:bodyPr/>
          <a:lstStyle/>
          <a:p>
            <a:r>
              <a:rPr lang="en-US" sz="2400" b="0" dirty="0" smtClean="0"/>
              <a:t>Previous models: Up to ~1000 visible units, ~1000 hidden units.</a:t>
            </a:r>
          </a:p>
          <a:p>
            <a:pPr marL="273050" lvl="1" indent="-273050">
              <a:spcBef>
                <a:spcPts val="575"/>
              </a:spcBef>
              <a:buClr>
                <a:schemeClr val="accent1"/>
              </a:buClr>
            </a:pPr>
            <a:r>
              <a:rPr lang="en-US" sz="2400" dirty="0" smtClean="0"/>
              <a:t>Our model: About 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- 10</a:t>
            </a:r>
            <a:r>
              <a:rPr lang="en-US" sz="2400" baseline="30000" dirty="0" smtClean="0"/>
              <a:t>6 </a:t>
            </a:r>
            <a:r>
              <a:rPr lang="en-US" sz="2400" dirty="0" smtClean="0"/>
              <a:t>parameters</a:t>
            </a:r>
          </a:p>
          <a:p>
            <a:pPr>
              <a:buNone/>
            </a:pPr>
            <a:endParaRPr lang="en-US" sz="2400" b="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/>
            <a:endParaRPr lang="en-US" sz="1200" dirty="0" smtClean="0"/>
          </a:p>
        </p:txBody>
      </p:sp>
      <p:grpSp>
        <p:nvGrpSpPr>
          <p:cNvPr id="4" name="Group 14"/>
          <p:cNvGrpSpPr/>
          <p:nvPr/>
        </p:nvGrpSpPr>
        <p:grpSpPr>
          <a:xfrm>
            <a:off x="2514600" y="3086100"/>
            <a:ext cx="4610100" cy="3317677"/>
            <a:chOff x="814388" y="1028700"/>
            <a:chExt cx="7491412" cy="5524460"/>
          </a:xfrm>
        </p:grpSpPr>
        <p:pic>
          <p:nvPicPr>
            <p:cNvPr id="7" name="Picture 2" descr="C:\Users\ang\Desktop\14x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2720" y="1980338"/>
              <a:ext cx="190500" cy="190499"/>
            </a:xfrm>
            <a:prstGeom prst="rect">
              <a:avLst/>
            </a:prstGeom>
            <a:noFill/>
          </p:spPr>
        </p:pic>
        <p:pic>
          <p:nvPicPr>
            <p:cNvPr id="8" name="Picture 3" descr="C:\Users\ang\Desktop\32x3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8890" y="1894541"/>
              <a:ext cx="419100" cy="419101"/>
            </a:xfrm>
            <a:prstGeom prst="rect">
              <a:avLst/>
            </a:prstGeom>
            <a:noFill/>
          </p:spPr>
        </p:pic>
        <p:pic>
          <p:nvPicPr>
            <p:cNvPr id="9" name="Picture 4" descr="C:\Users\ang\Desktop\fotolia_1917615nature-soleil-vert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05300" y="1028700"/>
              <a:ext cx="4000500" cy="4971495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814388" y="2247900"/>
              <a:ext cx="1129620" cy="871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14x14</a:t>
              </a:r>
            </a:p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image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6025" y="2314503"/>
              <a:ext cx="1129620" cy="871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32x32</a:t>
              </a:r>
            </a:p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image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72087" y="6040662"/>
              <a:ext cx="2317985" cy="51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"/>
                </a:rPr>
                <a:t>Full size image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488668"/>
            <a:ext cx="394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Times"/>
              </a:rPr>
              <a:t>[Raina, </a:t>
            </a:r>
            <a:r>
              <a:rPr lang="en-US" dirty="0" err="1" smtClean="0">
                <a:solidFill>
                  <a:schemeClr val="bg1"/>
                </a:solidFill>
                <a:latin typeface="Times"/>
              </a:rPr>
              <a:t>Madhaven</a:t>
            </a:r>
            <a:r>
              <a:rPr lang="en-US" dirty="0" smtClean="0">
                <a:solidFill>
                  <a:schemeClr val="bg1"/>
                </a:solidFill>
                <a:latin typeface="Times"/>
              </a:rPr>
              <a:t> &amp; Ng, ICML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Learning input representations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445455"/>
            <a:ext cx="8458200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images than pixels.</a:t>
            </a:r>
          </a:p>
          <a:p>
            <a:pPr eaLnBrk="1" hangingPunct="1">
              <a:buFontTx/>
              <a:buNone/>
            </a:pP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  <p:pic>
        <p:nvPicPr>
          <p:cNvPr id="3084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114" y="3229351"/>
            <a:ext cx="2536645" cy="19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09015" y="3329761"/>
            <a:ext cx="2626243" cy="175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79" name="Picture 3"/>
          <p:cNvPicPr>
            <a:picLocks noChangeAspect="1" noChangeArrowheads="1"/>
          </p:cNvPicPr>
          <p:nvPr/>
        </p:nvPicPr>
        <p:blipFill>
          <a:blip r:embed="rId5" cstate="print"/>
          <a:srcRect l="7629" t="41620" b="14116"/>
          <a:stretch>
            <a:fillRect/>
          </a:stretch>
        </p:blipFill>
        <p:spPr bwMode="auto">
          <a:xfrm>
            <a:off x="701752" y="1201478"/>
            <a:ext cx="24911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493113" y="5021237"/>
            <a:ext cx="2493113" cy="18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1" name="Picture 5"/>
          <p:cNvPicPr>
            <a:picLocks noChangeAspect="1" noChangeArrowheads="1"/>
          </p:cNvPicPr>
          <p:nvPr/>
        </p:nvPicPr>
        <p:blipFill>
          <a:blip r:embed="rId7" cstate="print"/>
          <a:srcRect l="12954" t="1997" r="1190" b="2973"/>
          <a:stretch>
            <a:fillRect/>
          </a:stretch>
        </p:blipFill>
        <p:spPr bwMode="auto">
          <a:xfrm>
            <a:off x="3391787" y="1171113"/>
            <a:ext cx="2541181" cy="189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2" name="Picture 6" descr="C:\Users\ang\Desktop\supportingDocs\flir\imageA_11.jpg"/>
          <p:cNvPicPr>
            <a:picLocks noChangeAspect="1" noChangeArrowheads="1"/>
          </p:cNvPicPr>
          <p:nvPr/>
        </p:nvPicPr>
        <p:blipFill>
          <a:blip r:embed="rId8" cstate="print"/>
          <a:srcRect b="19014"/>
          <a:stretch>
            <a:fillRect/>
          </a:stretch>
        </p:blipFill>
        <p:spPr bwMode="auto">
          <a:xfrm>
            <a:off x="6233448" y="1202069"/>
            <a:ext cx="2719165" cy="1801758"/>
          </a:xfrm>
          <a:prstGeom prst="rect">
            <a:avLst/>
          </a:prstGeom>
          <a:noFill/>
        </p:spPr>
      </p:pic>
      <p:pic>
        <p:nvPicPr>
          <p:cNvPr id="3096583" name="Picture 7"/>
          <p:cNvPicPr>
            <a:picLocks noChangeAspect="1" noChangeArrowheads="1"/>
          </p:cNvPicPr>
          <p:nvPr/>
        </p:nvPicPr>
        <p:blipFill>
          <a:blip r:embed="rId9" cstate="print"/>
          <a:srcRect b="5041"/>
          <a:stretch>
            <a:fillRect/>
          </a:stretch>
        </p:blipFill>
        <p:spPr bwMode="auto">
          <a:xfrm>
            <a:off x="3417704" y="3269179"/>
            <a:ext cx="2527246" cy="180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4" name="Picture 8"/>
          <p:cNvPicPr>
            <a:picLocks noChangeAspect="1" noChangeArrowheads="1"/>
          </p:cNvPicPr>
          <p:nvPr/>
        </p:nvPicPr>
        <p:blipFill>
          <a:blip r:embed="rId10" cstate="print"/>
          <a:srcRect r="4722"/>
          <a:stretch>
            <a:fillRect/>
          </a:stretch>
        </p:blipFill>
        <p:spPr bwMode="auto">
          <a:xfrm>
            <a:off x="737191" y="3253563"/>
            <a:ext cx="2431311" cy="191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5" name="Picture 9"/>
          <p:cNvPicPr>
            <a:picLocks noChangeAspect="1" noChangeArrowheads="1"/>
          </p:cNvPicPr>
          <p:nvPr/>
        </p:nvPicPr>
        <p:blipFill>
          <a:blip r:embed="rId11" cstate="print"/>
          <a:srcRect l="4419" t="8553" r="3333" b="9587"/>
          <a:stretch>
            <a:fillRect/>
          </a:stretch>
        </p:blipFill>
        <p:spPr bwMode="auto">
          <a:xfrm>
            <a:off x="-2828261" y="5549357"/>
            <a:ext cx="2413591" cy="160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3079898" y="829339"/>
            <a:ext cx="2495108" cy="187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learning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95862"/>
          </a:xfrm>
        </p:spPr>
        <p:txBody>
          <a:bodyPr/>
          <a:lstStyle/>
          <a:p>
            <a:pPr>
              <a:buNone/>
            </a:pPr>
            <a:r>
              <a:rPr lang="en-US" sz="2400" b="0" dirty="0" smtClean="0"/>
              <a:t>Know about a few types of invariance: Translation, rotation, size. </a:t>
            </a:r>
          </a:p>
          <a:p>
            <a:pPr>
              <a:buNone/>
            </a:pPr>
            <a:r>
              <a:rPr lang="en-US" sz="2400" b="0" dirty="0" smtClean="0"/>
              <a:t>Convolutional learning advantages:</a:t>
            </a:r>
          </a:p>
          <a:p>
            <a:pPr lvl="1">
              <a:buFontTx/>
              <a:buChar char="-"/>
            </a:pPr>
            <a:r>
              <a:rPr lang="en-US" sz="2400" dirty="0" smtClean="0"/>
              <a:t>Scale up to larger model: 200x200 images instead of 32x32. </a:t>
            </a:r>
            <a:endParaRPr lang="en-US" sz="2400" b="0" dirty="0" smtClean="0"/>
          </a:p>
          <a:p>
            <a:pPr lvl="1">
              <a:buFontTx/>
              <a:buChar char="-"/>
            </a:pPr>
            <a:r>
              <a:rPr lang="en-US" sz="2400" b="0" dirty="0" smtClean="0"/>
              <a:t>Explicitly capture translational invariance. (Bad reason?)  </a:t>
            </a:r>
          </a:p>
          <a:p>
            <a:pPr>
              <a:buNone/>
            </a:pPr>
            <a:r>
              <a:rPr lang="en-US" sz="2400" b="0" dirty="0" smtClean="0">
                <a:solidFill>
                  <a:srgbClr val="FFFFFF"/>
                </a:solidFill>
                <a:ea typeface="+mn-ea"/>
                <a:cs typeface="+mn-cs"/>
              </a:rPr>
              <a:t>Disadvantage: </a:t>
            </a:r>
          </a:p>
          <a:p>
            <a:pPr lvl="1">
              <a:buFontTx/>
              <a:buChar char="-"/>
            </a:pPr>
            <a:r>
              <a:rPr lang="en-US" sz="2400" b="0" dirty="0" smtClean="0">
                <a:solidFill>
                  <a:srgbClr val="FFFFFF"/>
                </a:solidFill>
              </a:rPr>
              <a:t>Want to learn lots of invariances beyond </a:t>
            </a:r>
            <a:r>
              <a:rPr lang="en-US" sz="2400" dirty="0" smtClean="0">
                <a:solidFill>
                  <a:srgbClr val="FFFFFF"/>
                </a:solidFill>
              </a:rPr>
              <a:t>the ones above. </a:t>
            </a:r>
            <a:r>
              <a:rPr lang="en-US" sz="2400" b="0" dirty="0" smtClean="0">
                <a:solidFill>
                  <a:srgbClr val="FFFFFF"/>
                </a:solidFill>
              </a:rPr>
              <a:t>Better to not explicitly code up translational invariance, so can test for it afterwards (?)</a:t>
            </a:r>
            <a:endParaRPr lang="en-US" sz="800" b="0" dirty="0" smtClean="0"/>
          </a:p>
          <a:p>
            <a:pPr>
              <a:buNone/>
            </a:pPr>
            <a:endParaRPr lang="en-US" sz="4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pic>
        <p:nvPicPr>
          <p:cNvPr id="959492" name="Picture 4" descr="C:\Users\ang\Desktop\caltech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664" y="1736675"/>
            <a:ext cx="8664127" cy="302639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4939" y="963873"/>
            <a:ext cx="6365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Times"/>
              </a:rPr>
              <a:t>Caltech 101 classification: </a:t>
            </a:r>
            <a:r>
              <a:rPr lang="en-US" sz="2800" dirty="0" smtClean="0">
                <a:solidFill>
                  <a:srgbClr val="FF0000"/>
                </a:solidFill>
                <a:latin typeface="Times"/>
              </a:rPr>
              <a:t>65.4% accuracy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1074" y="6488668"/>
            <a:ext cx="694292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[Lee, Chaitanya &amp; Ng, 2007; Lee, Grosse, Ranganath &amp; Ng, 2009]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850" y="2183642"/>
            <a:ext cx="4275529" cy="67710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200" dirty="0" smtClean="0">
                <a:solidFill>
                  <a:srgbClr val="000000"/>
                </a:solidFill>
                <a:latin typeface="Times"/>
              </a:rPr>
              <a:t>Learned features (1 layer)</a:t>
            </a:r>
          </a:p>
          <a:p>
            <a:pPr algn="l">
              <a:spcBef>
                <a:spcPct val="0"/>
              </a:spcBef>
            </a:pPr>
            <a:r>
              <a:rPr lang="en-US" sz="2200" dirty="0" smtClean="0">
                <a:solidFill>
                  <a:srgbClr val="000000"/>
                </a:solidFill>
                <a:latin typeface="Times"/>
              </a:rPr>
              <a:t>Learned  features (2 layers)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classification</a:t>
            </a:r>
            <a:endParaRPr lang="en-US" dirty="0"/>
          </a:p>
        </p:txBody>
      </p:sp>
      <p:pic>
        <p:nvPicPr>
          <p:cNvPr id="1039362" name="Picture 2" descr="C:\Users\ang\Desktop\aud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12" y="932596"/>
            <a:ext cx="8158487" cy="28887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477375" y="4429125"/>
            <a:ext cx="553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Learn features from unlabeled spoken speech, using 2 layer sparse model.  Use same feature representation for different tasks.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1074" y="6488668"/>
            <a:ext cx="694292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[Lee, Chaitanya &amp; Ng, 2007; Lee, Grosse, Ranganath &amp; Ng, 2009]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430" y="4274053"/>
            <a:ext cx="79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Also: 3d range scans, handwritten digit classification, text classification, ….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115027" y="4823109"/>
            <a:ext cx="2476500" cy="1049674"/>
            <a:chOff x="990600" y="1714500"/>
            <a:chExt cx="4914900" cy="146260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4103" t="14385" r="10256" b="18948"/>
            <a:stretch>
              <a:fillRect/>
            </a:stretch>
          </p:blipFill>
          <p:spPr bwMode="auto">
            <a:xfrm>
              <a:off x="3657600" y="1752600"/>
              <a:ext cx="2247900" cy="1066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14182" t="15348" r="9436" b="18303"/>
            <a:stretch>
              <a:fillRect/>
            </a:stretch>
          </p:blipFill>
          <p:spPr bwMode="auto">
            <a:xfrm>
              <a:off x="990600" y="1714500"/>
              <a:ext cx="2171700" cy="1104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" name="Text Box 44"/>
            <p:cNvSpPr txBox="1">
              <a:spLocks noChangeArrowheads="1"/>
            </p:cNvSpPr>
            <p:nvPr/>
          </p:nvSpPr>
          <p:spPr bwMode="auto">
            <a:xfrm>
              <a:off x="2064446" y="2849030"/>
              <a:ext cx="3189297" cy="32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 smtClean="0">
                  <a:solidFill>
                    <a:srgbClr val="FFFFFF"/>
                  </a:solidFill>
                  <a:latin typeface="Arial" charset="0"/>
                  <a:ea typeface="굴림" pitchFamily="34" charset="-127"/>
                  <a:cs typeface="Lucida Sans Unicode" pitchFamily="34" charset="0"/>
                </a:rPr>
                <a:t>Handwritten characters</a:t>
              </a:r>
              <a:endParaRPr lang="en-US" altLang="ko-KR" sz="1000" dirty="0">
                <a:solidFill>
                  <a:srgbClr val="FFFFFF"/>
                </a:solidFill>
                <a:latin typeface="Arial" charset="0"/>
                <a:ea typeface="굴림" pitchFamily="34" charset="-127"/>
                <a:cs typeface="Lucida Sans Unicode" pitchFamily="34" charset="0"/>
              </a:endParaRPr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6647330" y="4951928"/>
            <a:ext cx="1304793" cy="805333"/>
            <a:chOff x="2158005" y="1180106"/>
            <a:chExt cx="2133600" cy="1162082"/>
          </a:xfrm>
        </p:grpSpPr>
        <p:sp>
          <p:nvSpPr>
            <p:cNvPr id="19" name="Documents"/>
            <p:cNvSpPr>
              <a:spLocks noEditPoints="1" noChangeArrowheads="1"/>
            </p:cNvSpPr>
            <p:nvPr/>
          </p:nvSpPr>
          <p:spPr bwMode="auto">
            <a:xfrm>
              <a:off x="2362200" y="1180106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2158005" y="1942483"/>
              <a:ext cx="2133600" cy="399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</a:rPr>
                <a:t>Newswire</a:t>
              </a:r>
              <a:endParaRPr lang="en-US" sz="1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7678270" y="4963802"/>
            <a:ext cx="1304794" cy="805332"/>
            <a:chOff x="5908619" y="1104900"/>
            <a:chExt cx="2133600" cy="1162081"/>
          </a:xfrm>
        </p:grpSpPr>
        <p:sp>
          <p:nvSpPr>
            <p:cNvPr id="22" name="Documents"/>
            <p:cNvSpPr>
              <a:spLocks noEditPoints="1" noChangeArrowheads="1"/>
            </p:cNvSpPr>
            <p:nvPr/>
          </p:nvSpPr>
          <p:spPr bwMode="auto">
            <a:xfrm>
              <a:off x="6172200" y="1104900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l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5908619" y="1867276"/>
              <a:ext cx="2133600" cy="399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</a:rPr>
                <a:t>Webpages</a:t>
              </a:r>
              <a:endParaRPr lang="en-US" sz="1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pic>
        <p:nvPicPr>
          <p:cNvPr id="24" name="Picture 4" descr="dep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234" y="4815929"/>
            <a:ext cx="1304198" cy="9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866899" y="5827845"/>
            <a:ext cx="1085161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000" dirty="0" smtClean="0">
                <a:solidFill>
                  <a:srgbClr val="FFFFFF"/>
                </a:solidFill>
                <a:latin typeface="Arial" charset="0"/>
                <a:ea typeface="굴림" pitchFamily="34" charset="-127"/>
                <a:cs typeface="Lucida Sans Unicode" pitchFamily="34" charset="0"/>
              </a:rPr>
              <a:t>3d range scans</a:t>
            </a:r>
            <a:endParaRPr lang="en-US" altLang="ko-KR" sz="1000" dirty="0">
              <a:solidFill>
                <a:srgbClr val="FFFFFF"/>
              </a:solidFill>
              <a:latin typeface="Arial" charset="0"/>
              <a:ea typeface="굴림" pitchFamily="34" charset="-127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Object detection using multiple sensors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0" y="7601803"/>
            <a:ext cx="8639033" cy="1364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2"/>
          <p:cNvGrpSpPr/>
          <p:nvPr/>
        </p:nvGrpSpPr>
        <p:grpSpPr>
          <a:xfrm>
            <a:off x="952500" y="1079023"/>
            <a:ext cx="1612801" cy="1892777"/>
            <a:chOff x="54592" y="777922"/>
            <a:chExt cx="1842448" cy="2156347"/>
          </a:xfrm>
        </p:grpSpPr>
        <p:sp>
          <p:nvSpPr>
            <p:cNvPr id="24" name="Rectangle 23"/>
            <p:cNvSpPr/>
            <p:nvPr/>
          </p:nvSpPr>
          <p:spPr bwMode="auto">
            <a:xfrm>
              <a:off x="54592" y="777922"/>
              <a:ext cx="1842448" cy="2156347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25" name="Picture 2" descr="C:\Users\ang\Videos\STAIR\Misc\Picture 002.jpg"/>
            <p:cNvPicPr>
              <a:picLocks noChangeAspect="1" noChangeArrowheads="1"/>
            </p:cNvPicPr>
            <p:nvPr/>
          </p:nvPicPr>
          <p:blipFill>
            <a:blip r:embed="rId3" cstate="print"/>
            <a:srcRect l="22489" t="9441" r="56629" b="74562"/>
            <a:stretch>
              <a:fillRect/>
            </a:stretch>
          </p:blipFill>
          <p:spPr bwMode="auto">
            <a:xfrm>
              <a:off x="226630" y="931960"/>
              <a:ext cx="1520284" cy="1511832"/>
            </a:xfrm>
            <a:prstGeom prst="rect">
              <a:avLst/>
            </a:prstGeom>
            <a:noFill/>
            <a:ln w="28575"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390281" y="2423971"/>
              <a:ext cx="1096776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Camera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2791821" y="1306159"/>
            <a:ext cx="5638526" cy="2638957"/>
            <a:chOff x="2358999" y="1115271"/>
            <a:chExt cx="6991407" cy="2895380"/>
          </a:xfrm>
        </p:grpSpPr>
        <p:pic>
          <p:nvPicPr>
            <p:cNvPr id="28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8999" y="1115271"/>
              <a:ext cx="1667088" cy="1250316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2645679" y="2430046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Image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contrast="-40000"/>
            </a:blip>
            <a:srcRect/>
            <a:stretch>
              <a:fillRect/>
            </a:stretch>
          </p:blipFill>
          <p:spPr bwMode="auto">
            <a:xfrm>
              <a:off x="4682883" y="1120184"/>
              <a:ext cx="1649673" cy="1242442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4619758" y="2440266"/>
              <a:ext cx="1837362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Low-level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vision features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2" name="Picture 3" descr="C:\Users\ang\Desktop\newpics\IMG_177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54130" y="2246177"/>
              <a:ext cx="1896276" cy="1320421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 bwMode="auto">
            <a:xfrm>
              <a:off x="7782826" y="2436830"/>
              <a:ext cx="1244303" cy="815471"/>
            </a:xfrm>
            <a:prstGeom prst="rect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78981" y="3610541"/>
              <a:ext cx="1540805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Recognition</a:t>
              </a:r>
            </a:p>
          </p:txBody>
        </p:sp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 rot="10800000">
              <a:off x="4136778" y="1550097"/>
              <a:ext cx="457200" cy="3657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2178382">
              <a:off x="6577869" y="1644826"/>
              <a:ext cx="731520" cy="3657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952500" y="3668359"/>
            <a:ext cx="6588180" cy="2085093"/>
            <a:chOff x="201875" y="4987638"/>
            <a:chExt cx="5732128" cy="1814161"/>
          </a:xfrm>
        </p:grpSpPr>
        <p:sp>
          <p:nvSpPr>
            <p:cNvPr id="37" name="Rectangle 36"/>
            <p:cNvSpPr/>
            <p:nvPr/>
          </p:nvSpPr>
          <p:spPr bwMode="auto">
            <a:xfrm>
              <a:off x="201875" y="4987638"/>
              <a:ext cx="1412666" cy="1650668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8122" y="5114071"/>
              <a:ext cx="860039" cy="86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466965" y="5924452"/>
              <a:ext cx="840934" cy="5427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Stereo, 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laser, etc.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31440" y="6236366"/>
              <a:ext cx="1659498" cy="5427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Limited 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depth information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41" name="Picture 9" descr="C:\Users\ang\Videos\STAIR\Borg\cloud.png"/>
            <p:cNvPicPr>
              <a:picLocks noChangeAspect="1" noChangeArrowheads="1"/>
            </p:cNvPicPr>
            <p:nvPr/>
          </p:nvPicPr>
          <p:blipFill>
            <a:blip r:embed="rId8" cstate="print"/>
            <a:srcRect t="7751" r="32045" b="33585"/>
            <a:stretch>
              <a:fillRect/>
            </a:stretch>
          </p:blipFill>
          <p:spPr bwMode="auto">
            <a:xfrm>
              <a:off x="1971976" y="5169337"/>
              <a:ext cx="1362932" cy="10020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42" name="Picture 25" descr="C:\Users\ang\Desktop\cloud-features.jpg"/>
            <p:cNvPicPr>
              <a:picLocks noChangeAspect="1" noChangeArrowheads="1"/>
            </p:cNvPicPr>
            <p:nvPr/>
          </p:nvPicPr>
          <p:blipFill>
            <a:blip r:embed="rId9" cstate="print"/>
            <a:srcRect t="8679" r="34748" b="33531"/>
            <a:stretch>
              <a:fillRect/>
            </a:stretch>
          </p:blipFill>
          <p:spPr bwMode="auto">
            <a:xfrm>
              <a:off x="3839290" y="5159567"/>
              <a:ext cx="1385398" cy="10297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3856529" y="6259039"/>
              <a:ext cx="1396475" cy="54276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Low-level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depth features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 rot="10800000">
              <a:off x="3417279" y="5537834"/>
              <a:ext cx="350550" cy="28044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AutoShape 4"/>
            <p:cNvSpPr>
              <a:spLocks noChangeArrowheads="1"/>
            </p:cNvSpPr>
            <p:nvPr/>
          </p:nvSpPr>
          <p:spPr bwMode="auto">
            <a:xfrm rot="9232368">
              <a:off x="5373122" y="5418940"/>
              <a:ext cx="560881" cy="28044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208193" name="Picture 1"/>
          <p:cNvPicPr>
            <a:picLocks noChangeAspect="1" noChangeArrowheads="1"/>
          </p:cNvPicPr>
          <p:nvPr/>
        </p:nvPicPr>
        <p:blipFill>
          <a:blip r:embed="rId10" cstate="print"/>
          <a:srcRect t="21844" b="21636"/>
          <a:stretch>
            <a:fillRect/>
          </a:stretch>
        </p:blipFill>
        <p:spPr bwMode="auto">
          <a:xfrm flipH="1">
            <a:off x="-1348353" y="3954484"/>
            <a:ext cx="1134597" cy="64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-1553819" y="6047164"/>
            <a:ext cx="840934" cy="5427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Laser </a:t>
            </a:r>
          </a:p>
          <a:p>
            <a:pPr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scanner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recognition: Coffee mugs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53" y="1630019"/>
            <a:ext cx="4301333" cy="285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7774" y="1630018"/>
            <a:ext cx="4271788" cy="28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873266" y="4637703"/>
            <a:ext cx="2945296" cy="71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algn="ctr" defTabSz="914210" eaLnBrk="1" hangingPunct="1">
              <a:lnSpc>
                <a:spcPct val="90000"/>
              </a:lnSpc>
              <a:spcBef>
                <a:spcPct val="100000"/>
              </a:spcBef>
              <a:defRPr/>
            </a:pPr>
            <a:r>
              <a:rPr lang="en-US" altLang="ja-JP" sz="2400" kern="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Using only a camera</a:t>
            </a: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5455163" y="4659474"/>
            <a:ext cx="2945296" cy="71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algn="ctr" defTabSz="914210" eaLnBrk="1" hangingPunct="1">
              <a:lnSpc>
                <a:spcPct val="90000"/>
              </a:lnSpc>
              <a:spcBef>
                <a:spcPct val="100000"/>
              </a:spcBef>
              <a:defRPr/>
            </a:pPr>
            <a:r>
              <a:rPr lang="en-US" altLang="ja-JP" sz="2400" kern="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Using cameras </a:t>
            </a:r>
          </a:p>
          <a:p>
            <a:pPr algn="ctr" defTabSz="914210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altLang="ja-JP" sz="2400" kern="0" dirty="0" smtClean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and lasers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705600" y="5676900"/>
            <a:ext cx="1765227" cy="95410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83% error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reduction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52500"/>
            <a:ext cx="8412480" cy="54864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schematic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81000" y="6145768"/>
            <a:ext cx="8451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 dirty="0">
                <a:solidFill>
                  <a:srgbClr val="918485"/>
                </a:solidFill>
                <a:latin typeface="Arial" pitchFamily="34" charset="0"/>
                <a:ea typeface="+mn-ea"/>
                <a:cs typeface="+mn-cs"/>
              </a:rPr>
              <a:t>(Note: Some additional features not displayed.)</a:t>
            </a:r>
          </a:p>
        </p:txBody>
      </p:sp>
      <p:grpSp>
        <p:nvGrpSpPr>
          <p:cNvPr id="4" name="Group 112"/>
          <p:cNvGrpSpPr/>
          <p:nvPr/>
        </p:nvGrpSpPr>
        <p:grpSpPr>
          <a:xfrm>
            <a:off x="6178463" y="1742771"/>
            <a:ext cx="1469721" cy="2625419"/>
            <a:chOff x="6629400" y="2095500"/>
            <a:chExt cx="1676400" cy="2971800"/>
          </a:xfrm>
        </p:grpSpPr>
        <p:grpSp>
          <p:nvGrpSpPr>
            <p:cNvPr id="5" name="Group 53"/>
            <p:cNvGrpSpPr/>
            <p:nvPr/>
          </p:nvGrpSpPr>
          <p:grpSpPr>
            <a:xfrm>
              <a:off x="6629400" y="2095500"/>
              <a:ext cx="1676400" cy="2971800"/>
              <a:chOff x="6629400" y="2095500"/>
              <a:chExt cx="1676400" cy="297180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6667500" y="2095500"/>
                <a:ext cx="1600201" cy="348383"/>
              </a:xfrm>
              <a:prstGeom prst="rect">
                <a:avLst/>
              </a:prstGeom>
              <a:solidFill>
                <a:srgbClr val="D34817">
                  <a:lumMod val="20000"/>
                  <a:lumOff val="80000"/>
                </a:srgbClr>
              </a:solidFill>
              <a:ln>
                <a:solidFill>
                  <a:srgbClr val="D34817">
                    <a:shade val="50000"/>
                  </a:srgb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MP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6629400" y="2502932"/>
                <a:ext cx="1676400" cy="2564368"/>
              </a:xfrm>
              <a:prstGeom prst="rect">
                <a:avLst/>
              </a:prstGeom>
              <a:solidFill>
                <a:srgbClr val="D34817">
                  <a:lumMod val="20000"/>
                  <a:lumOff val="80000"/>
                </a:srgbClr>
              </a:solidFill>
              <a:ln w="12700" cap="flat" cmpd="sng" algn="ctr">
                <a:solidFill>
                  <a:srgbClr val="D3481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erpetua"/>
                  <a:ea typeface="+mn-ea"/>
                  <a:cs typeface="+mn-cs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653784" y="2579132"/>
                <a:ext cx="1627631" cy="592250"/>
              </a:xfrm>
              <a:prstGeom prst="rect">
                <a:avLst/>
              </a:prstGeom>
              <a:solidFill>
                <a:srgbClr val="D34817">
                  <a:lumMod val="60000"/>
                  <a:lumOff val="40000"/>
                </a:srgbClr>
              </a:solidFill>
              <a:ln>
                <a:solidFill>
                  <a:srgbClr val="D34817">
                    <a:shade val="50000"/>
                  </a:srgbClr>
                </a:solidFill>
              </a:ln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Shared Memory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(16K)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705601" y="4053247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Up-Down Arrow 119"/>
              <p:cNvSpPr/>
              <p:nvPr/>
            </p:nvSpPr>
            <p:spPr>
              <a:xfrm>
                <a:off x="7353300" y="3276600"/>
                <a:ext cx="228600" cy="685800"/>
              </a:xfrm>
              <a:prstGeom prst="upDownArrow">
                <a:avLst/>
              </a:prstGeom>
              <a:solidFill>
                <a:srgbClr val="D34817"/>
              </a:solidFill>
              <a:ln w="12700" cap="flat" cmpd="sng" algn="ctr">
                <a:solidFill>
                  <a:srgbClr val="D3481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erpetua"/>
                  <a:ea typeface="+mn-ea"/>
                  <a:cs typeface="+mn-cs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7086600" y="4053246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467601" y="4053246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848600" y="4053246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6705601" y="4385847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086600" y="4385845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7467601" y="4385845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7848600" y="4385845"/>
                <a:ext cx="342900" cy="24386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SP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5" name="Rectangle 114"/>
            <p:cNvSpPr/>
            <p:nvPr/>
          </p:nvSpPr>
          <p:spPr>
            <a:xfrm>
              <a:off x="6705600" y="4762500"/>
              <a:ext cx="1524000" cy="266700"/>
            </a:xfrm>
            <a:prstGeom prst="rect">
              <a:avLst/>
            </a:prstGeom>
            <a:solidFill>
              <a:srgbClr val="D34817">
                <a:lumMod val="60000"/>
                <a:lumOff val="40000"/>
              </a:srgbClr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Registers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1368468" y="5064323"/>
            <a:ext cx="6480132" cy="307777"/>
          </a:xfrm>
          <a:prstGeom prst="rect">
            <a:avLst/>
          </a:prstGeom>
          <a:solidFill>
            <a:srgbClr val="D34817">
              <a:lumMod val="60000"/>
              <a:lumOff val="40000"/>
            </a:srgbClr>
          </a:solidFill>
          <a:ln>
            <a:solidFill>
              <a:srgbClr val="D34817">
                <a:shade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Global Memory (~1GB)</a:t>
            </a:r>
          </a:p>
        </p:txBody>
      </p:sp>
      <p:sp>
        <p:nvSpPr>
          <p:cNvPr id="129" name="Up-Down Arrow 128"/>
          <p:cNvSpPr/>
          <p:nvPr/>
        </p:nvSpPr>
        <p:spPr>
          <a:xfrm>
            <a:off x="4474923" y="4502827"/>
            <a:ext cx="233819" cy="437570"/>
          </a:xfrm>
          <a:prstGeom prst="upDownArrow">
            <a:avLst/>
          </a:prstGeom>
          <a:solidFill>
            <a:srgbClr val="D3481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775548" y="1742771"/>
            <a:ext cx="153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…</a:t>
            </a:r>
            <a:endParaRPr lang="en-US" sz="1200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775548" y="3657402"/>
            <a:ext cx="153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…</a:t>
            </a:r>
            <a:endParaRPr lang="en-US" sz="1200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274507" y="1002268"/>
            <a:ext cx="1002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30 MPs</a:t>
            </a:r>
          </a:p>
        </p:txBody>
      </p:sp>
      <p:grpSp>
        <p:nvGrpSpPr>
          <p:cNvPr id="6" name="Group 132"/>
          <p:cNvGrpSpPr/>
          <p:nvPr/>
        </p:nvGrpSpPr>
        <p:grpSpPr>
          <a:xfrm>
            <a:off x="1368468" y="1742771"/>
            <a:ext cx="1469721" cy="2625420"/>
            <a:chOff x="1143000" y="2095500"/>
            <a:chExt cx="1676400" cy="2971800"/>
          </a:xfrm>
        </p:grpSpPr>
        <p:sp>
          <p:nvSpPr>
            <p:cNvPr id="134" name="TextBox 133"/>
            <p:cNvSpPr txBox="1"/>
            <p:nvPr/>
          </p:nvSpPr>
          <p:spPr>
            <a:xfrm>
              <a:off x="1181100" y="2095500"/>
              <a:ext cx="1600201" cy="348383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143000" y="2502932"/>
              <a:ext cx="1676400" cy="2564368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167384" y="2579132"/>
              <a:ext cx="1627631" cy="592250"/>
            </a:xfrm>
            <a:prstGeom prst="rect">
              <a:avLst/>
            </a:prstGeom>
            <a:solidFill>
              <a:srgbClr val="D34817">
                <a:lumMod val="60000"/>
                <a:lumOff val="4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Shared Memory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(16K)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219201" y="40532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8" name="Up-Down Arrow 137"/>
            <p:cNvSpPr/>
            <p:nvPr/>
          </p:nvSpPr>
          <p:spPr>
            <a:xfrm>
              <a:off x="1866900" y="3276600"/>
              <a:ext cx="228600" cy="685800"/>
            </a:xfrm>
            <a:prstGeom prst="upDownArrow">
              <a:avLst/>
            </a:prstGeom>
            <a:solidFill>
              <a:srgbClr val="D34817"/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6002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981201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3622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219201" y="43858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6002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81201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3622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45"/>
          <p:cNvGrpSpPr/>
          <p:nvPr/>
        </p:nvGrpSpPr>
        <p:grpSpPr>
          <a:xfrm>
            <a:off x="3072008" y="1742771"/>
            <a:ext cx="1469721" cy="2625420"/>
            <a:chOff x="3086100" y="2095500"/>
            <a:chExt cx="1676400" cy="2971800"/>
          </a:xfrm>
        </p:grpSpPr>
        <p:sp>
          <p:nvSpPr>
            <p:cNvPr id="147" name="TextBox 146"/>
            <p:cNvSpPr txBox="1"/>
            <p:nvPr/>
          </p:nvSpPr>
          <p:spPr>
            <a:xfrm>
              <a:off x="3124200" y="2095500"/>
              <a:ext cx="1600201" cy="348383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086100" y="2502932"/>
              <a:ext cx="1676400" cy="2564368"/>
            </a:xfrm>
            <a:prstGeom prst="rect">
              <a:avLst/>
            </a:prstGeom>
            <a:solidFill>
              <a:srgbClr val="D34817">
                <a:lumMod val="20000"/>
                <a:lumOff val="80000"/>
              </a:srgbClr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10484" y="2579132"/>
              <a:ext cx="1627631" cy="592250"/>
            </a:xfrm>
            <a:prstGeom prst="rect">
              <a:avLst/>
            </a:prstGeom>
            <a:solidFill>
              <a:srgbClr val="D34817">
                <a:lumMod val="60000"/>
                <a:lumOff val="40000"/>
              </a:srgbClr>
            </a:solidFill>
            <a:ln>
              <a:solidFill>
                <a:srgbClr val="D34817">
                  <a:shade val="50000"/>
                </a:srgbClr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Shared Memory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(16K)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162301" y="40532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1" name="Up-Down Arrow 150"/>
            <p:cNvSpPr/>
            <p:nvPr/>
          </p:nvSpPr>
          <p:spPr>
            <a:xfrm>
              <a:off x="3810000" y="3276600"/>
              <a:ext cx="228600" cy="685800"/>
            </a:xfrm>
            <a:prstGeom prst="upDownArrow">
              <a:avLst/>
            </a:prstGeom>
            <a:solidFill>
              <a:srgbClr val="D34817"/>
            </a:solidFill>
            <a:ln w="12700" cap="flat" cmpd="sng" algn="ctr">
              <a:solidFill>
                <a:srgbClr val="D3481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5433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924301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305300" y="40532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162301" y="4385846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5433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924301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305300" y="4385845"/>
              <a:ext cx="342900" cy="243868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59" name="Left Brace 158"/>
          <p:cNvSpPr/>
          <p:nvPr/>
        </p:nvSpPr>
        <p:spPr>
          <a:xfrm rot="5400000">
            <a:off x="4390134" y="-1683062"/>
            <a:ext cx="336592" cy="6313118"/>
          </a:xfrm>
          <a:prstGeom prst="leftBrace">
            <a:avLst>
              <a:gd name="adj1" fmla="val 36385"/>
              <a:gd name="adj2" fmla="val 49292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60" name="Oval Callout 159"/>
          <p:cNvSpPr/>
          <p:nvPr/>
        </p:nvSpPr>
        <p:spPr>
          <a:xfrm>
            <a:off x="5076172" y="4233554"/>
            <a:ext cx="1819927" cy="807821"/>
          </a:xfrm>
          <a:prstGeom prst="wedgeEllipseCallout">
            <a:avLst>
              <a:gd name="adj1" fmla="val -70531"/>
              <a:gd name="adj2" fmla="val 1506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 GB/s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(coalesced)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1" name="Oval Callout 160"/>
          <p:cNvSpPr/>
          <p:nvPr/>
        </p:nvSpPr>
        <p:spPr>
          <a:xfrm>
            <a:off x="533400" y="2449615"/>
            <a:ext cx="1035485" cy="639525"/>
          </a:xfrm>
          <a:prstGeom prst="wedgeEllipseCallout">
            <a:avLst>
              <a:gd name="adj1" fmla="val 84717"/>
              <a:gd name="adj2" fmla="val 24768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1000GB/s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1435274" y="4098917"/>
            <a:ext cx="1336110" cy="235615"/>
          </a:xfrm>
          <a:prstGeom prst="rect">
            <a:avLst/>
          </a:prstGeom>
          <a:solidFill>
            <a:srgbClr val="D34817">
              <a:lumMod val="60000"/>
              <a:lumOff val="40000"/>
            </a:srgb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Registers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138814" y="4098917"/>
            <a:ext cx="1336110" cy="235615"/>
          </a:xfrm>
          <a:prstGeom prst="rect">
            <a:avLst/>
          </a:prstGeom>
          <a:solidFill>
            <a:srgbClr val="D34817">
              <a:lumMod val="60000"/>
              <a:lumOff val="40000"/>
            </a:srgb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Registers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Up-Down Arrow 163"/>
          <p:cNvSpPr/>
          <p:nvPr/>
        </p:nvSpPr>
        <p:spPr>
          <a:xfrm>
            <a:off x="4457700" y="5448300"/>
            <a:ext cx="266700" cy="495300"/>
          </a:xfrm>
          <a:prstGeom prst="upDown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65" name="Oval Callout 164"/>
          <p:cNvSpPr/>
          <p:nvPr/>
        </p:nvSpPr>
        <p:spPr>
          <a:xfrm>
            <a:off x="5219700" y="5372100"/>
            <a:ext cx="2057400" cy="731621"/>
          </a:xfrm>
          <a:prstGeom prst="wedgeEllipseCallout">
            <a:avLst>
              <a:gd name="adj1" fmla="val -75031"/>
              <a:gd name="adj2" fmla="val -4768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Slow transfer from 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42900" y="1257300"/>
            <a:ext cx="8305800" cy="457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graphics processors?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38300"/>
            <a:ext cx="7584989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09600" y="1790700"/>
            <a:ext cx="876300" cy="361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" y="27813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GFlops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05500" y="2176046"/>
            <a:ext cx="152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NVIDIA GPU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1300" y="1676400"/>
            <a:ext cx="1181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US$ 250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9300" y="5087035"/>
            <a:ext cx="6172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" dirty="0" smtClean="0"/>
          </a:p>
          <a:p>
            <a:r>
              <a:rPr lang="en-US" sz="1400" dirty="0" smtClean="0"/>
              <a:t>2003           2004          2005         2006            2007                 2008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" y="6374368"/>
            <a:ext cx="8451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smtClean="0">
                <a:solidFill>
                  <a:schemeClr val="accent5"/>
                </a:solidFill>
              </a:rPr>
              <a:t>(Source: NVIDIA CUDA Programming Guide)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4309646"/>
            <a:ext cx="11811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Intel CPU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 flipH="1">
            <a:off x="2133600" y="20574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sci_white_supercomputer.jpg"/>
          <p:cNvPicPr>
            <a:picLocks noChangeAspect="1"/>
          </p:cNvPicPr>
          <p:nvPr/>
        </p:nvPicPr>
        <p:blipFill>
          <a:blip r:embed="rId4" cstate="print"/>
          <a:srcRect l="1833" t="1220" r="2874" b="3658"/>
          <a:stretch>
            <a:fillRect/>
          </a:stretch>
        </p:blipFill>
        <p:spPr>
          <a:xfrm>
            <a:off x="3048000" y="6858000"/>
            <a:ext cx="15748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70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171700"/>
            <a:ext cx="1790700" cy="238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vs. 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738"/>
            <a:ext cx="8229600" cy="3098792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If want to keep riding Moore’s law up, maybe GPU is better bet. </a:t>
            </a:r>
          </a:p>
          <a:p>
            <a:pPr>
              <a:buNone/>
            </a:pPr>
            <a:r>
              <a:rPr lang="en-US" sz="2800" b="0" dirty="0" smtClean="0"/>
              <a:t>Simple tools/programming libraries exist to program GPUs. </a:t>
            </a:r>
          </a:p>
          <a:p>
            <a:pPr>
              <a:buNone/>
            </a:pPr>
            <a:endParaRPr lang="en-US" sz="2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GPUs</a:t>
            </a:r>
            <a:endParaRPr lang="en-US" dirty="0"/>
          </a:p>
        </p:txBody>
      </p:sp>
      <p:pic>
        <p:nvPicPr>
          <p:cNvPr id="962562" name="Picture 2" descr="C:\Users\ang\Desktop\para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247900"/>
            <a:ext cx="6629400" cy="21343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500" y="1257300"/>
            <a:ext cx="584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"/>
              </a:rPr>
              <a:t>Approx. number of parameters (millions):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4900"/>
            <a:ext cx="8503920" cy="512064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22" name="Chart 21"/>
          <p:cNvGraphicFramePr/>
          <p:nvPr/>
        </p:nvGraphicFramePr>
        <p:xfrm>
          <a:off x="2209800" y="1257300"/>
          <a:ext cx="6057900" cy="424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 Box 504"/>
          <p:cNvSpPr txBox="1">
            <a:spLocks noChangeArrowheads="1"/>
          </p:cNvSpPr>
          <p:nvPr/>
        </p:nvSpPr>
        <p:spPr bwMode="auto">
          <a:xfrm>
            <a:off x="6248400" y="28956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5 hours</a:t>
            </a:r>
          </a:p>
        </p:txBody>
      </p:sp>
      <p:sp>
        <p:nvSpPr>
          <p:cNvPr id="24" name="Text Box 504"/>
          <p:cNvSpPr txBox="1">
            <a:spLocks noChangeArrowheads="1"/>
          </p:cNvSpPr>
          <p:nvPr/>
        </p:nvSpPr>
        <p:spPr bwMode="auto">
          <a:xfrm>
            <a:off x="6400800" y="1295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2 weeks</a:t>
            </a:r>
          </a:p>
        </p:txBody>
      </p:sp>
      <p:sp>
        <p:nvSpPr>
          <p:cNvPr id="25" name="Text Box 504"/>
          <p:cNvSpPr txBox="1">
            <a:spLocks noChangeArrowheads="1"/>
          </p:cNvSpPr>
          <p:nvPr/>
        </p:nvSpPr>
        <p:spPr bwMode="auto">
          <a:xfrm>
            <a:off x="4724400" y="3462635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GPU</a:t>
            </a:r>
          </a:p>
        </p:txBody>
      </p:sp>
      <p:sp>
        <p:nvSpPr>
          <p:cNvPr id="26" name="Text Box 504"/>
          <p:cNvSpPr txBox="1">
            <a:spLocks noChangeArrowheads="1"/>
          </p:cNvSpPr>
          <p:nvPr/>
        </p:nvSpPr>
        <p:spPr bwMode="auto">
          <a:xfrm>
            <a:off x="4229100" y="13716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Dual-core CPU</a:t>
            </a:r>
          </a:p>
        </p:txBody>
      </p:sp>
      <p:sp>
        <p:nvSpPr>
          <p:cNvPr id="27" name="Text Box 504"/>
          <p:cNvSpPr txBox="1">
            <a:spLocks noChangeArrowheads="1"/>
          </p:cNvSpPr>
          <p:nvPr/>
        </p:nvSpPr>
        <p:spPr bwMode="auto">
          <a:xfrm>
            <a:off x="152400" y="2933700"/>
            <a:ext cx="14859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Learning time </a:t>
            </a:r>
          </a:p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(log scale)</a:t>
            </a:r>
          </a:p>
        </p:txBody>
      </p:sp>
      <p:sp>
        <p:nvSpPr>
          <p:cNvPr id="28" name="Text Box 504"/>
          <p:cNvSpPr txBox="1">
            <a:spLocks noChangeArrowheads="1"/>
          </p:cNvSpPr>
          <p:nvPr/>
        </p:nvSpPr>
        <p:spPr bwMode="auto">
          <a:xfrm>
            <a:off x="2705100" y="5562600"/>
            <a:ext cx="495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Millions of parameters</a:t>
            </a:r>
          </a:p>
        </p:txBody>
      </p:sp>
      <p:sp>
        <p:nvSpPr>
          <p:cNvPr id="29" name="Text Box 504"/>
          <p:cNvSpPr txBox="1">
            <a:spLocks noChangeArrowheads="1"/>
          </p:cNvSpPr>
          <p:nvPr/>
        </p:nvSpPr>
        <p:spPr bwMode="auto">
          <a:xfrm>
            <a:off x="2286000" y="5334000"/>
            <a:ext cx="7277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 1                             18                                 36          45</a:t>
            </a:r>
          </a:p>
        </p:txBody>
      </p:sp>
      <p:sp>
        <p:nvSpPr>
          <p:cNvPr id="30" name="Text Box 504"/>
          <p:cNvSpPr txBox="1">
            <a:spLocks noChangeArrowheads="1"/>
          </p:cNvSpPr>
          <p:nvPr/>
        </p:nvSpPr>
        <p:spPr bwMode="auto">
          <a:xfrm>
            <a:off x="2286000" y="31623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8 hours</a:t>
            </a:r>
          </a:p>
        </p:txBody>
      </p:sp>
      <p:sp>
        <p:nvSpPr>
          <p:cNvPr id="31" name="Text Box 504"/>
          <p:cNvSpPr txBox="1">
            <a:spLocks noChangeArrowheads="1"/>
          </p:cNvSpPr>
          <p:nvPr/>
        </p:nvSpPr>
        <p:spPr bwMode="auto">
          <a:xfrm>
            <a:off x="2209800" y="4381500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½</a:t>
            </a: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 hour</a:t>
            </a:r>
          </a:p>
        </p:txBody>
      </p:sp>
      <p:sp>
        <p:nvSpPr>
          <p:cNvPr id="32" name="Text Box 504"/>
          <p:cNvSpPr txBox="1">
            <a:spLocks noChangeArrowheads="1"/>
          </p:cNvSpPr>
          <p:nvPr/>
        </p:nvSpPr>
        <p:spPr bwMode="auto">
          <a:xfrm>
            <a:off x="3238500" y="3195935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B2D1F"/>
                </a:solidFill>
                <a:latin typeface="Perpetua"/>
                <a:ea typeface="+mn-ea"/>
                <a:cs typeface="+mn-cs"/>
              </a:rPr>
              <a:t>2 hours</a:t>
            </a:r>
          </a:p>
        </p:txBody>
      </p:sp>
      <p:sp>
        <p:nvSpPr>
          <p:cNvPr id="33" name="Text Box 504"/>
          <p:cNvSpPr txBox="1">
            <a:spLocks noChangeArrowheads="1"/>
          </p:cNvSpPr>
          <p:nvPr/>
        </p:nvSpPr>
        <p:spPr bwMode="auto">
          <a:xfrm>
            <a:off x="2514600" y="21717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2060"/>
                </a:solidFill>
                <a:latin typeface="Perpetua"/>
                <a:ea typeface="+mn-ea"/>
                <a:cs typeface="+mn-cs"/>
              </a:rPr>
              <a:t>35 hours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324100" y="3924300"/>
            <a:ext cx="6438900" cy="1588"/>
          </a:xfrm>
          <a:prstGeom prst="line">
            <a:avLst/>
          </a:prstGeom>
          <a:noFill/>
          <a:ln w="9525" cap="flat" cmpd="sng" algn="ctr">
            <a:solidFill>
              <a:srgbClr val="956251">
                <a:shade val="60000"/>
                <a:satMod val="110000"/>
              </a:srgbClr>
            </a:solidFill>
            <a:prstDash val="dash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>
            <a:off x="2362200" y="2705100"/>
            <a:ext cx="6438900" cy="1588"/>
          </a:xfrm>
          <a:prstGeom prst="line">
            <a:avLst/>
          </a:prstGeom>
          <a:noFill/>
          <a:ln w="9525" cap="flat" cmpd="sng" algn="ctr">
            <a:solidFill>
              <a:srgbClr val="956251">
                <a:shade val="60000"/>
                <a:satMod val="110000"/>
              </a:srgbClr>
            </a:solidFill>
            <a:prstDash val="dash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2362200" y="1943100"/>
            <a:ext cx="6438900" cy="1588"/>
          </a:xfrm>
          <a:prstGeom prst="line">
            <a:avLst/>
          </a:prstGeom>
          <a:noFill/>
          <a:ln w="9525" cap="flat" cmpd="sng" algn="ctr">
            <a:solidFill>
              <a:srgbClr val="956251">
                <a:shade val="60000"/>
                <a:satMod val="110000"/>
              </a:srgbClr>
            </a:solidFill>
            <a:prstDash val="dash"/>
          </a:ln>
          <a:effectLst/>
        </p:spPr>
      </p:cxnSp>
      <p:sp>
        <p:nvSpPr>
          <p:cNvPr id="37" name="Text Box 504"/>
          <p:cNvSpPr txBox="1">
            <a:spLocks noChangeArrowheads="1"/>
          </p:cNvSpPr>
          <p:nvPr/>
        </p:nvSpPr>
        <p:spPr bwMode="auto">
          <a:xfrm>
            <a:off x="1447800" y="36957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1 hour</a:t>
            </a:r>
          </a:p>
        </p:txBody>
      </p:sp>
      <p:sp>
        <p:nvSpPr>
          <p:cNvPr id="38" name="Text Box 504"/>
          <p:cNvSpPr txBox="1">
            <a:spLocks noChangeArrowheads="1"/>
          </p:cNvSpPr>
          <p:nvPr/>
        </p:nvSpPr>
        <p:spPr bwMode="auto">
          <a:xfrm>
            <a:off x="1524000" y="2472035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1 day</a:t>
            </a:r>
          </a:p>
        </p:txBody>
      </p:sp>
      <p:sp>
        <p:nvSpPr>
          <p:cNvPr id="39" name="Text Box 504"/>
          <p:cNvSpPr txBox="1">
            <a:spLocks noChangeArrowheads="1"/>
          </p:cNvSpPr>
          <p:nvPr/>
        </p:nvSpPr>
        <p:spPr bwMode="auto">
          <a:xfrm>
            <a:off x="1371600" y="1748135"/>
            <a:ext cx="1181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062538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   1 week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input representations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8227" y="1090668"/>
            <a:ext cx="8250694" cy="4412202"/>
            <a:chOff x="448227" y="2584090"/>
            <a:chExt cx="5952573" cy="3183242"/>
          </a:xfrm>
        </p:grpSpPr>
        <p:pic>
          <p:nvPicPr>
            <p:cNvPr id="14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30504" r="37260" b="48258"/>
            <a:stretch>
              <a:fillRect/>
            </a:stretch>
          </p:blipFill>
          <p:spPr bwMode="auto">
            <a:xfrm>
              <a:off x="4572000" y="428454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5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67787" t="49685"/>
            <a:stretch>
              <a:fillRect/>
            </a:stretch>
          </p:blipFill>
          <p:spPr bwMode="auto">
            <a:xfrm>
              <a:off x="448227" y="259944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6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66671" r="1231" b="48258"/>
            <a:stretch>
              <a:fillRect/>
            </a:stretch>
          </p:blipFill>
          <p:spPr bwMode="auto">
            <a:xfrm>
              <a:off x="4572000" y="2584090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7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r="67624" b="48258"/>
            <a:stretch>
              <a:fillRect/>
            </a:stretch>
          </p:blipFill>
          <p:spPr bwMode="auto">
            <a:xfrm>
              <a:off x="461068" y="4304292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8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34039" t="49685" r="33725"/>
            <a:stretch>
              <a:fillRect/>
            </a:stretch>
          </p:blipFill>
          <p:spPr bwMode="auto">
            <a:xfrm>
              <a:off x="2546291" y="429743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9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t="49685" r="67891"/>
            <a:stretch>
              <a:fillRect/>
            </a:stretch>
          </p:blipFill>
          <p:spPr bwMode="auto">
            <a:xfrm>
              <a:off x="2542912" y="2592999"/>
              <a:ext cx="1828800" cy="1463040"/>
            </a:xfrm>
            <a:prstGeom prst="rect">
              <a:avLst/>
            </a:prstGeom>
            <a:noFill/>
          </p:spPr>
        </p:pic>
      </p:grpSp>
      <p:sp>
        <p:nvSpPr>
          <p:cNvPr id="21" name="Rectangle 3"/>
          <p:cNvSpPr>
            <a:spLocks noGrp="1" noChangeArrowheads="1"/>
          </p:cNvSpPr>
          <p:nvPr>
            <p:ph idx="1"/>
          </p:nvPr>
        </p:nvSpPr>
        <p:spPr>
          <a:xfrm>
            <a:off x="1845245" y="5807691"/>
            <a:ext cx="6676662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audio. </a:t>
            </a: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963586" name="Picture 2" descr="C:\Users\ang\Desktop\result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8286750" cy="1447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9100" y="952500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Times"/>
              </a:rPr>
              <a:t>Densely connected RBMs, 10</a:t>
            </a:r>
            <a:r>
              <a:rPr lang="en-US" sz="2000" baseline="30000" dirty="0" smtClean="0">
                <a:solidFill>
                  <a:schemeClr val="bg1"/>
                </a:solidFill>
                <a:latin typeface="Times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Times"/>
              </a:rPr>
              <a:t> examples: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22"/>
          <p:cNvGrpSpPr/>
          <p:nvPr/>
        </p:nvGrpSpPr>
        <p:grpSpPr>
          <a:xfrm>
            <a:off x="2362200" y="838200"/>
            <a:ext cx="4876800" cy="1361840"/>
            <a:chOff x="2286000" y="800100"/>
            <a:chExt cx="4785743" cy="1254784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0" y="800100"/>
              <a:ext cx="1192764" cy="89856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13516" y="1767338"/>
              <a:ext cx="641353" cy="28754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40000"/>
            </a:blip>
            <a:srcRect/>
            <a:stretch>
              <a:fillRect/>
            </a:stretch>
          </p:blipFill>
          <p:spPr bwMode="auto">
            <a:xfrm>
              <a:off x="3948686" y="803631"/>
              <a:ext cx="1180304" cy="892903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3903521" y="1748830"/>
              <a:ext cx="1314591" cy="25613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oup 25"/>
            <p:cNvGrpSpPr/>
            <p:nvPr/>
          </p:nvGrpSpPr>
          <p:grpSpPr>
            <a:xfrm>
              <a:off x="5715000" y="800100"/>
              <a:ext cx="1356743" cy="948944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877219" y="1717415"/>
              <a:ext cx="1102412" cy="28754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Recognition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557959" y="1112596"/>
              <a:ext cx="327116" cy="2628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219700" y="1104900"/>
              <a:ext cx="327116" cy="2628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9487840" y="273771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5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5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6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70640" y="1009485"/>
            <a:ext cx="144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 detection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69"/>
          <p:cNvGrpSpPr/>
          <p:nvPr/>
        </p:nvGrpSpPr>
        <p:grpSpPr>
          <a:xfrm>
            <a:off x="228600" y="2353660"/>
            <a:ext cx="7047585" cy="1467095"/>
            <a:chOff x="228600" y="2353660"/>
            <a:chExt cx="7047585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28600" y="2543245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 classification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232235" y="3889860"/>
            <a:ext cx="7923771" cy="1404831"/>
            <a:chOff x="152400" y="4005076"/>
            <a:chExt cx="7923771" cy="1404831"/>
          </a:xfrm>
        </p:grpSpPr>
        <p:sp>
          <p:nvSpPr>
            <p:cNvPr id="39" name="AutoShape 4"/>
            <p:cNvSpPr>
              <a:spLocks noChangeArrowheads="1"/>
            </p:cNvSpPr>
            <p:nvPr/>
          </p:nvSpPr>
          <p:spPr bwMode="auto">
            <a:xfrm rot="8475292">
              <a:off x="6489689" y="4334015"/>
              <a:ext cx="1098179" cy="48931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0" name="Picture 2" descr="C:\Users\ang\Desktop\supportingDocs\heli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90890" y="4120290"/>
              <a:ext cx="1581015" cy="887493"/>
            </a:xfrm>
            <a:prstGeom prst="rect">
              <a:avLst/>
            </a:prstGeom>
            <a:noFill/>
          </p:spPr>
        </p:pic>
        <p:sp>
          <p:nvSpPr>
            <p:cNvPr id="47" name="AutoShape 4"/>
            <p:cNvSpPr>
              <a:spLocks noChangeArrowheads="1"/>
            </p:cNvSpPr>
            <p:nvPr/>
          </p:nvSpPr>
          <p:spPr bwMode="auto">
            <a:xfrm rot="10800000">
              <a:off x="3880711" y="4410807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AutoShape 4"/>
            <p:cNvSpPr>
              <a:spLocks noChangeArrowheads="1"/>
            </p:cNvSpPr>
            <p:nvPr/>
          </p:nvSpPr>
          <p:spPr bwMode="auto">
            <a:xfrm rot="10800000">
              <a:off x="5783600" y="4428601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60641" y="4058361"/>
              <a:ext cx="1128891" cy="1020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4159678" y="5066504"/>
              <a:ext cx="1967971" cy="3211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State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oup 68"/>
            <p:cNvGrpSpPr/>
            <p:nvPr/>
          </p:nvGrpSpPr>
          <p:grpSpPr>
            <a:xfrm>
              <a:off x="6517187" y="4005076"/>
              <a:ext cx="1050404" cy="1075339"/>
              <a:chOff x="6381757" y="685800"/>
              <a:chExt cx="1343026" cy="1309807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24182" t="27000" r="24364" b="4000"/>
              <a:stretch>
                <a:fillRect/>
              </a:stretch>
            </p:blipFill>
            <p:spPr bwMode="auto">
              <a:xfrm>
                <a:off x="6381757" y="685800"/>
                <a:ext cx="1343026" cy="1309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Freeform 44"/>
              <p:cNvSpPr/>
              <p:nvPr/>
            </p:nvSpPr>
            <p:spPr bwMode="auto">
              <a:xfrm flipH="1">
                <a:off x="6562731" y="1143002"/>
                <a:ext cx="209550" cy="266700"/>
              </a:xfrm>
              <a:custGeom>
                <a:avLst/>
                <a:gdLst>
                  <a:gd name="connsiteX0" fmla="*/ 85725 w 328612"/>
                  <a:gd name="connsiteY0" fmla="*/ 493712 h 493712"/>
                  <a:gd name="connsiteX1" fmla="*/ 314325 w 328612"/>
                  <a:gd name="connsiteY1" fmla="*/ 93662 h 493712"/>
                  <a:gd name="connsiteX2" fmla="*/ 0 w 328612"/>
                  <a:gd name="connsiteY2" fmla="*/ 36512 h 493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8612" h="493712">
                    <a:moveTo>
                      <a:pt x="85725" y="493712"/>
                    </a:moveTo>
                    <a:cubicBezTo>
                      <a:pt x="207168" y="331787"/>
                      <a:pt x="328612" y="169862"/>
                      <a:pt x="314325" y="93662"/>
                    </a:cubicBezTo>
                    <a:cubicBezTo>
                      <a:pt x="300037" y="17462"/>
                      <a:pt x="60325" y="0"/>
                      <a:pt x="0" y="36512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7353305" y="1158878"/>
                <a:ext cx="193675" cy="279401"/>
              </a:xfrm>
              <a:custGeom>
                <a:avLst/>
                <a:gdLst>
                  <a:gd name="connsiteX0" fmla="*/ 38100 w 184150"/>
                  <a:gd name="connsiteY0" fmla="*/ 146050 h 315913"/>
                  <a:gd name="connsiteX1" fmla="*/ 28575 w 184150"/>
                  <a:gd name="connsiteY1" fmla="*/ 260350 h 315913"/>
                  <a:gd name="connsiteX2" fmla="*/ 95250 w 184150"/>
                  <a:gd name="connsiteY2" fmla="*/ 298450 h 315913"/>
                  <a:gd name="connsiteX3" fmla="*/ 180975 w 184150"/>
                  <a:gd name="connsiteY3" fmla="*/ 155575 h 315913"/>
                  <a:gd name="connsiteX4" fmla="*/ 114300 w 184150"/>
                  <a:gd name="connsiteY4" fmla="*/ 22225 h 315913"/>
                  <a:gd name="connsiteX5" fmla="*/ 0 w 184150"/>
                  <a:gd name="connsiteY5" fmla="*/ 22225 h 3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150" h="315913">
                    <a:moveTo>
                      <a:pt x="38100" y="146050"/>
                    </a:moveTo>
                    <a:cubicBezTo>
                      <a:pt x="28575" y="190500"/>
                      <a:pt x="19050" y="234950"/>
                      <a:pt x="28575" y="260350"/>
                    </a:cubicBezTo>
                    <a:cubicBezTo>
                      <a:pt x="38100" y="285750"/>
                      <a:pt x="69850" y="315913"/>
                      <a:pt x="95250" y="298450"/>
                    </a:cubicBezTo>
                    <a:cubicBezTo>
                      <a:pt x="120650" y="280987"/>
                      <a:pt x="177800" y="201612"/>
                      <a:pt x="180975" y="155575"/>
                    </a:cubicBezTo>
                    <a:cubicBezTo>
                      <a:pt x="184150" y="109538"/>
                      <a:pt x="144462" y="44450"/>
                      <a:pt x="114300" y="22225"/>
                    </a:cubicBezTo>
                    <a:cubicBezTo>
                      <a:pt x="84138" y="0"/>
                      <a:pt x="0" y="22225"/>
                      <a:pt x="0" y="222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108200" y="5118820"/>
              <a:ext cx="1967971" cy="2910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Action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37270" y="5042010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Helicopter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2400" y="4271775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Helicopter control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70640" y="588692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NLP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87874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36535" y="5387655"/>
            <a:ext cx="1075340" cy="1075340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2037270" y="6408336"/>
            <a:ext cx="1967971" cy="323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Document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5" name="AutoShape 4"/>
          <p:cNvSpPr>
            <a:spLocks noChangeArrowheads="1"/>
          </p:cNvSpPr>
          <p:nvPr/>
        </p:nvSpPr>
        <p:spPr bwMode="auto">
          <a:xfrm rot="10800000">
            <a:off x="3842305" y="5810110"/>
            <a:ext cx="571859" cy="306058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no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AutoShape 4"/>
          <p:cNvSpPr>
            <a:spLocks noChangeArrowheads="1"/>
          </p:cNvSpPr>
          <p:nvPr/>
        </p:nvSpPr>
        <p:spPr bwMode="auto">
          <a:xfrm rot="10800000">
            <a:off x="5992985" y="5810110"/>
            <a:ext cx="571859" cy="306058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no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487876" name="Picture 4" descr="http://www.cse.unsw.edu.au/~billw/cs9414/notes/nlp/grampars/grampars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5426060"/>
            <a:ext cx="1267365" cy="1098657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4379975" y="6534506"/>
            <a:ext cx="1967971" cy="323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Language features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452040" y="5426060"/>
            <a:ext cx="2536535" cy="1124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Web search, </a:t>
            </a:r>
          </a:p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Spam classifier, etc.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plethora of sensors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r="1695" b="5492"/>
          <a:stretch>
            <a:fillRect/>
          </a:stretch>
        </p:blipFill>
        <p:spPr bwMode="auto">
          <a:xfrm>
            <a:off x="9496425" y="2532392"/>
            <a:ext cx="2790825" cy="18284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4"/>
          <p:cNvGrpSpPr/>
          <p:nvPr/>
        </p:nvGrpSpPr>
        <p:grpSpPr>
          <a:xfrm>
            <a:off x="3488407" y="771413"/>
            <a:ext cx="2590800" cy="2435152"/>
            <a:chOff x="4883150" y="3787775"/>
            <a:chExt cx="2590800" cy="2435152"/>
          </a:xfrm>
        </p:grpSpPr>
        <p:pic>
          <p:nvPicPr>
            <p:cNvPr id="12" name="Picture 6" descr="CameraArray-tracking"/>
            <p:cNvPicPr>
              <a:picLocks noChangeAspect="1" noChangeArrowheads="1"/>
            </p:cNvPicPr>
            <p:nvPr/>
          </p:nvPicPr>
          <p:blipFill>
            <a:blip r:embed="rId4" cstate="print"/>
            <a:srcRect r="43689"/>
            <a:stretch>
              <a:fillRect/>
            </a:stretch>
          </p:blipFill>
          <p:spPr bwMode="auto">
            <a:xfrm rot="5400000">
              <a:off x="5137150" y="3533775"/>
              <a:ext cx="2082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5562600" y="5915150"/>
              <a:ext cx="12779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Camera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array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3383852" y="3460921"/>
            <a:ext cx="5505450" cy="2414903"/>
            <a:chOff x="3419477" y="3849793"/>
            <a:chExt cx="5505450" cy="2414903"/>
          </a:xfrm>
        </p:grpSpPr>
        <p:grpSp>
          <p:nvGrpSpPr>
            <p:cNvPr id="10" name="Group 13"/>
            <p:cNvGrpSpPr/>
            <p:nvPr/>
          </p:nvGrpSpPr>
          <p:grpSpPr>
            <a:xfrm>
              <a:off x="3419477" y="3849793"/>
              <a:ext cx="2857498" cy="2414903"/>
              <a:chOff x="4238627" y="858943"/>
              <a:chExt cx="2857498" cy="2414903"/>
            </a:xfrm>
          </p:grpSpPr>
          <p:pic>
            <p:nvPicPr>
              <p:cNvPr id="5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469" r="10603"/>
              <a:stretch>
                <a:fillRect/>
              </a:stretch>
            </p:blipFill>
            <p:spPr bwMode="auto">
              <a:xfrm>
                <a:off x="4238627" y="858943"/>
                <a:ext cx="2857498" cy="189219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667251" y="2750626"/>
                <a:ext cx="19526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3d range scan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(laser scanner)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" name="Picture 4" descr="depth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29390" y="3900488"/>
              <a:ext cx="2395537" cy="179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686551" y="5715251"/>
              <a:ext cx="1952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3d range scans 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(flash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lidar</a:t>
              </a:r>
              <a:r>
                <a:rPr lang="en-US" sz="1400" dirty="0" smtClean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6434672" y="760740"/>
            <a:ext cx="2395002" cy="2494076"/>
            <a:chOff x="6496493" y="882503"/>
            <a:chExt cx="2395002" cy="2494076"/>
          </a:xfrm>
        </p:grpSpPr>
        <p:pic>
          <p:nvPicPr>
            <p:cNvPr id="2908161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38982" t="57646" r="14428" b="387"/>
            <a:stretch>
              <a:fillRect/>
            </a:stretch>
          </p:blipFill>
          <p:spPr bwMode="auto">
            <a:xfrm>
              <a:off x="6496493" y="882503"/>
              <a:ext cx="2395002" cy="2147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732625" y="3068802"/>
              <a:ext cx="19526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Audio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00645" y="6198920"/>
            <a:ext cx="8045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Can we automatically learn good sensor representations?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516843" y="916453"/>
            <a:ext cx="2395537" cy="2160389"/>
            <a:chOff x="881065" y="957263"/>
            <a:chExt cx="2395537" cy="2160389"/>
          </a:xfrm>
        </p:grpSpPr>
        <p:sp>
          <p:nvSpPr>
            <p:cNvPr id="25" name="TextBox 24"/>
            <p:cNvSpPr txBox="1"/>
            <p:nvPr/>
          </p:nvSpPr>
          <p:spPr>
            <a:xfrm>
              <a:off x="1257301" y="2809875"/>
              <a:ext cx="1714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Visible light image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6" descr="logitech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1065" y="957263"/>
              <a:ext cx="2395537" cy="179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33"/>
          <p:cNvGrpSpPr/>
          <p:nvPr/>
        </p:nvGrpSpPr>
        <p:grpSpPr>
          <a:xfrm>
            <a:off x="-2307771" y="213757"/>
            <a:ext cx="2307771" cy="2223797"/>
            <a:chOff x="663327" y="783772"/>
            <a:chExt cx="2307771" cy="2223797"/>
          </a:xfrm>
        </p:grpSpPr>
        <p:sp>
          <p:nvSpPr>
            <p:cNvPr id="6" name="TextBox 5"/>
            <p:cNvSpPr txBox="1"/>
            <p:nvPr/>
          </p:nvSpPr>
          <p:spPr>
            <a:xfrm>
              <a:off x="1037562" y="2699792"/>
              <a:ext cx="1714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Visible light image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3101697" name="Picture 1" descr="C:\Users\ang\Desktop\flir\imageA_1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3327" y="783772"/>
              <a:ext cx="2307771" cy="1888176"/>
            </a:xfrm>
            <a:prstGeom prst="rect">
              <a:avLst/>
            </a:prstGeom>
            <a:noFill/>
          </p:spPr>
        </p:pic>
      </p:grpSp>
      <p:grpSp>
        <p:nvGrpSpPr>
          <p:cNvPr id="17" name="Group 32"/>
          <p:cNvGrpSpPr/>
          <p:nvPr/>
        </p:nvGrpSpPr>
        <p:grpSpPr>
          <a:xfrm>
            <a:off x="-2592490" y="3586400"/>
            <a:ext cx="2426236" cy="2224972"/>
            <a:chOff x="613847" y="3491397"/>
            <a:chExt cx="2426236" cy="2224972"/>
          </a:xfrm>
        </p:grpSpPr>
        <p:sp>
          <p:nvSpPr>
            <p:cNvPr id="11" name="TextBox 10"/>
            <p:cNvSpPr txBox="1"/>
            <p:nvPr/>
          </p:nvSpPr>
          <p:spPr>
            <a:xfrm>
              <a:off x="1147199" y="5408592"/>
              <a:ext cx="1533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Thermal Infrared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3101699" name="Picture 3" descr="C:\Users\ang\Desktop\flir\imageB_1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3847" y="3491397"/>
              <a:ext cx="2426236" cy="18196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grpSp>
        <p:nvGrpSpPr>
          <p:cNvPr id="20" name="Group 35"/>
          <p:cNvGrpSpPr/>
          <p:nvPr/>
        </p:nvGrpSpPr>
        <p:grpSpPr>
          <a:xfrm>
            <a:off x="525894" y="3524724"/>
            <a:ext cx="2395538" cy="2225292"/>
            <a:chOff x="466518" y="3477223"/>
            <a:chExt cx="2395538" cy="2225292"/>
          </a:xfrm>
        </p:grpSpPr>
        <p:pic>
          <p:nvPicPr>
            <p:cNvPr id="29" name="Picture 5" descr="flir"/>
            <p:cNvPicPr>
              <a:picLocks noChangeAspect="1" noChangeArrowheads="1"/>
            </p:cNvPicPr>
            <p:nvPr/>
          </p:nvPicPr>
          <p:blipFill>
            <a:blip r:embed="rId11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66518" y="3477223"/>
              <a:ext cx="2395538" cy="179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978965" y="5394738"/>
              <a:ext cx="1533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Thermal Infrared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representation for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09045" y="74065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400" b="0" dirty="0" smtClean="0"/>
              <a:t>Model developed to explain visual perception in the brain.</a:t>
            </a:r>
          </a:p>
          <a:p>
            <a:pPr eaLnBrk="1" hangingPunct="1">
              <a:buFontTx/>
              <a:buNone/>
            </a:pPr>
            <a:endParaRPr lang="en-US" sz="24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Input: Images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400" b="0" dirty="0" smtClean="0">
                <a:solidFill>
                  <a:schemeClr val="bg1"/>
                </a:solidFill>
              </a:rPr>
              <a:t>,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400" b="0" dirty="0" smtClean="0">
                <a:solidFill>
                  <a:schemeClr val="bg1"/>
                </a:solidFill>
              </a:rPr>
              <a:t>, …,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latin typeface="cmsy10"/>
              </a:rPr>
              <a:t>(each in </a:t>
            </a:r>
            <a:r>
              <a:rPr lang="en-US" sz="2400" b="0" dirty="0" err="1" smtClean="0">
                <a:latin typeface="cmsy10"/>
              </a:rPr>
              <a:t>R</a:t>
            </a:r>
            <a:r>
              <a:rPr lang="en-US" sz="24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400" b="0" dirty="0" smtClean="0">
                <a:latin typeface="Helvetica"/>
              </a:rPr>
              <a:t>)</a:t>
            </a:r>
            <a:endParaRPr lang="en-US" sz="24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400" b="0" dirty="0" smtClean="0">
                <a:latin typeface="Symbol" pitchFamily="18" charset="2"/>
              </a:rPr>
              <a:t>f</a:t>
            </a:r>
            <a:r>
              <a:rPr lang="en-US" sz="24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4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4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400" b="0" dirty="0" smtClean="0">
                <a:solidFill>
                  <a:schemeClr val="bg1"/>
                </a:solidFill>
              </a:rPr>
              <a:t>, …, </a:t>
            </a:r>
            <a:r>
              <a:rPr lang="en-US" sz="24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4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="0" dirty="0" smtClean="0">
                <a:latin typeface="cmsy10"/>
              </a:rPr>
              <a:t>(also </a:t>
            </a:r>
            <a:r>
              <a:rPr lang="en-US" sz="2400" b="0" dirty="0" err="1" smtClean="0">
                <a:latin typeface="cmsy10"/>
              </a:rPr>
              <a:t>R</a:t>
            </a:r>
            <a:r>
              <a:rPr lang="en-US" sz="2400" b="0" baseline="30000" dirty="0" err="1" smtClean="0"/>
              <a:t>n</a:t>
            </a:r>
            <a:r>
              <a:rPr lang="en-US" sz="2400" b="0" baseline="30000" dirty="0" smtClean="0"/>
              <a:t> x n</a:t>
            </a:r>
            <a:r>
              <a:rPr lang="en-US" sz="24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smtClean="0">
                <a:latin typeface="Times"/>
              </a:rPr>
              <a:t>x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cmsy10"/>
              </a:rPr>
              <a:t>  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Symbol"/>
                <a:sym typeface="Symbol"/>
              </a:rPr>
              <a:t></a:t>
            </a:r>
            <a:r>
              <a:rPr lang="en-US" sz="2800" b="0" dirty="0" smtClean="0"/>
              <a:t>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Times"/>
              </a:rPr>
              <a:t>j</a:t>
            </a:r>
            <a:r>
              <a:rPr lang="en-US" sz="2800" b="0" baseline="30000" dirty="0" smtClean="0">
                <a:latin typeface="Helvetica"/>
              </a:rPr>
              <a:t> </a:t>
            </a:r>
            <a:r>
              <a:rPr lang="en-US" sz="2800" b="0" dirty="0" err="1" smtClean="0">
                <a:latin typeface="Symbol" pitchFamily="18" charset="2"/>
              </a:rPr>
              <a:t>f</a:t>
            </a:r>
            <a:r>
              <a:rPr lang="en-US" sz="2800" b="0" baseline="-25000" dirty="0" err="1" smtClean="0"/>
              <a:t>j</a:t>
            </a:r>
            <a:endParaRPr lang="en-US" sz="16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b="0" dirty="0" smtClean="0"/>
              <a:t>			</a:t>
            </a:r>
            <a:r>
              <a:rPr lang="en-US" sz="2400" b="0" dirty="0" err="1" smtClean="0"/>
              <a:t>s.t</a:t>
            </a:r>
            <a:r>
              <a:rPr lang="en-US" sz="2400" b="0" dirty="0" smtClean="0"/>
              <a:t>. </a:t>
            </a:r>
            <a:r>
              <a:rPr lang="en-US" sz="2400" b="0" dirty="0" err="1" smtClean="0">
                <a:latin typeface="Times"/>
              </a:rPr>
              <a:t>a</a:t>
            </a:r>
            <a:r>
              <a:rPr lang="en-US" sz="2400" b="0" baseline="-25000" dirty="0" err="1" smtClean="0">
                <a:latin typeface="Helvetica"/>
              </a:rPr>
              <a:t>j</a:t>
            </a:r>
            <a:r>
              <a:rPr lang="en-US" sz="2400" b="0" dirty="0" err="1" smtClean="0">
                <a:latin typeface="Times"/>
              </a:rPr>
              <a:t>’s</a:t>
            </a:r>
            <a:r>
              <a:rPr lang="en-US" sz="2400" b="0" dirty="0" smtClean="0"/>
              <a:t> are mostly zero (“sparse”) </a:t>
            </a:r>
          </a:p>
          <a:p>
            <a:pPr eaLnBrk="1" hangingPunct="1">
              <a:buFontTx/>
              <a:buNone/>
            </a:pPr>
            <a:endParaRPr lang="en-US" sz="2400" b="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21251" y="5227805"/>
            <a:ext cx="77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00012" y="4658154"/>
            <a:ext cx="77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499040" y="5061060"/>
            <a:ext cx="210470" cy="137160"/>
          </a:xfrm>
          <a:prstGeom prst="rect">
            <a:avLst/>
          </a:prstGeom>
        </p:spPr>
      </p:pic>
      <p:pic>
        <p:nvPicPr>
          <p:cNvPr id="8" name="Picture 5" descr="gabor-slide"/>
          <p:cNvPicPr>
            <a:picLocks noChangeAspect="1" noChangeArrowheads="1"/>
          </p:cNvPicPr>
          <p:nvPr/>
        </p:nvPicPr>
        <p:blipFill>
          <a:blip r:embed="rId5" cstate="print"/>
          <a:srcRect l="76357" t="59109" r="6061" b="25496"/>
          <a:stretch>
            <a:fillRect/>
          </a:stretch>
        </p:blipFill>
        <p:spPr bwMode="auto">
          <a:xfrm>
            <a:off x="4687215" y="1969610"/>
            <a:ext cx="652885" cy="67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gabor-slide"/>
          <p:cNvPicPr>
            <a:picLocks noChangeAspect="1" noChangeArrowheads="1"/>
          </p:cNvPicPr>
          <p:nvPr/>
        </p:nvPicPr>
        <p:blipFill>
          <a:blip r:embed="rId5" cstate="print"/>
          <a:srcRect l="65688" t="72035" r="22855" b="17506"/>
          <a:stretch>
            <a:fillRect/>
          </a:stretch>
        </p:blipFill>
        <p:spPr bwMode="auto">
          <a:xfrm>
            <a:off x="3458255" y="1969610"/>
            <a:ext cx="703048" cy="68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pic>
        <p:nvPicPr>
          <p:cNvPr id="63492" name="Picture 4" descr="2d-wav"/>
          <p:cNvPicPr>
            <a:picLocks noChangeAspect="1" noChangeArrowheads="1"/>
          </p:cNvPicPr>
          <p:nvPr/>
        </p:nvPicPr>
        <p:blipFill>
          <a:blip r:embed="rId3" cstate="print"/>
          <a:srcRect l="7185" t="23825" r="6815" b="25653"/>
          <a:stretch>
            <a:fillRect/>
          </a:stretch>
        </p:blipFill>
        <p:spPr bwMode="auto">
          <a:xfrm>
            <a:off x="9296400" y="3044825"/>
            <a:ext cx="368617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4" cstate="print"/>
          <a:srcRect l="76357" t="59109" r="6061" b="25496"/>
          <a:stretch>
            <a:fillRect/>
          </a:stretch>
        </p:blipFill>
        <p:spPr bwMode="auto">
          <a:xfrm>
            <a:off x="7413625" y="4465638"/>
            <a:ext cx="1495425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si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3" y="1816100"/>
            <a:ext cx="23717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simpl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1816100"/>
            <a:ext cx="2343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95275" y="4276725"/>
            <a:ext cx="26320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Schematic of simple cell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35363" y="4235450"/>
            <a:ext cx="19462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Actual simple cell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840413" y="2162175"/>
            <a:ext cx="3303587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Green: Responds to white dot.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Red: Responds to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black dot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. </a:t>
            </a:r>
          </a:p>
        </p:txBody>
      </p:sp>
      <p:sp>
        <p:nvSpPr>
          <p:cNvPr id="63499" name="Text Box 17"/>
          <p:cNvSpPr txBox="1">
            <a:spLocks noChangeArrowheads="1"/>
          </p:cNvSpPr>
          <p:nvPr/>
        </p:nvSpPr>
        <p:spPr bwMode="auto">
          <a:xfrm>
            <a:off x="0" y="6583566"/>
            <a:ext cx="3743011" cy="27443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[Images from </a:t>
            </a:r>
            <a:r>
              <a:rPr lang="en-US" sz="1200" dirty="0" err="1" smtClean="0">
                <a:solidFill>
                  <a:srgbClr val="FFFFFF"/>
                </a:solidFill>
                <a:latin typeface="Arial" charset="0"/>
              </a:rPr>
              <a:t>DeAngelis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Ohzawa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&amp; Freeman, 1995]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411163" y="1011238"/>
            <a:ext cx="5451475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V1 is the first stage of visual processing in the 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Hubel &amp; Wiesel (1962)’s simple cell model: </a:t>
            </a:r>
          </a:p>
        </p:txBody>
      </p:sp>
      <p:sp>
        <p:nvSpPr>
          <p:cNvPr id="63501" name="Text Box 19"/>
          <p:cNvSpPr txBox="1">
            <a:spLocks noChangeArrowheads="1"/>
          </p:cNvSpPr>
          <p:nvPr/>
        </p:nvSpPr>
        <p:spPr bwMode="auto">
          <a:xfrm>
            <a:off x="257175" y="5005388"/>
            <a:ext cx="5286703" cy="36676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Alternative treatment: Model as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“Gabor 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functions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.”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4" cstate="print"/>
          <a:srcRect l="65688" t="72035" r="22855" b="17506"/>
          <a:stretch>
            <a:fillRect/>
          </a:stretch>
        </p:blipFill>
        <p:spPr bwMode="auto">
          <a:xfrm>
            <a:off x="5762625" y="4465638"/>
            <a:ext cx="14239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9448800" y="5524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Also used in image compression and </a:t>
            </a: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denoising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.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Field,1996). Originally </a:t>
            </a:r>
            <a:r>
              <a:rPr lang="en-US" sz="2800" b="0" dirty="0" smtClean="0"/>
              <a:t>developed </a:t>
            </a:r>
            <a:r>
              <a:rPr lang="en-US" sz="2800" b="0" dirty="0" smtClean="0">
                <a:solidFill>
                  <a:schemeClr val="bg1"/>
                </a:solidFill>
              </a:rPr>
              <a:t>to explain early visual processing in  the brain (edge detection).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5281465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16740" y="469276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5128651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1371600" y="5813066"/>
            <a:ext cx="5638800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…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=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 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   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415440" y="6027023"/>
            <a:ext cx="3124200" cy="83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Compact &amp; easily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interpretable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" name="Picture 8" descr="C:\Users\ang\Desktop\newpics\staple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040" y="971080"/>
            <a:ext cx="2536871" cy="2035465"/>
          </a:xfrm>
          <a:prstGeom prst="rect">
            <a:avLst/>
          </a:prstGeom>
          <a:noFill/>
        </p:spPr>
      </p:pic>
      <p:pic>
        <p:nvPicPr>
          <p:cNvPr id="7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1197303" y="3712858"/>
            <a:ext cx="2895600" cy="2150680"/>
          </a:xfrm>
          <a:prstGeom prst="rect">
            <a:avLst/>
          </a:prstGeom>
          <a:noFill/>
        </p:spPr>
      </p:pic>
      <p:pic>
        <p:nvPicPr>
          <p:cNvPr id="8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803" y="3712553"/>
            <a:ext cx="3144267" cy="21506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688685" y="3044950"/>
            <a:ext cx="18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Computer 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5179" y="592532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873" y="5940043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905" y="356600"/>
            <a:ext cx="326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Develop ideas using…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009485"/>
            <a:ext cx="8229600" cy="4570412"/>
          </a:xfrm>
        </p:spPr>
        <p:txBody>
          <a:bodyPr/>
          <a:lstStyle/>
          <a:p>
            <a:r>
              <a:rPr lang="en-US" b="0" dirty="0" smtClean="0"/>
              <a:t>Sparse coding works great on “natural signals” like images and audio.</a:t>
            </a:r>
          </a:p>
          <a:p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r>
              <a:rPr lang="en-US" b="0" dirty="0" smtClean="0"/>
              <a:t>But text is different!  </a:t>
            </a:r>
          </a:p>
          <a:p>
            <a:pPr>
              <a:buNone/>
            </a:pPr>
            <a:endParaRPr lang="en-US" b="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03300" y="2584090"/>
            <a:ext cx="7467600" cy="913060"/>
            <a:chOff x="1003300" y="4043480"/>
            <a:chExt cx="7467600" cy="913060"/>
          </a:xfrm>
        </p:grpSpPr>
        <p:pic>
          <p:nvPicPr>
            <p:cNvPr id="12" name="Picture 49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2223" y="4043480"/>
              <a:ext cx="1015084" cy="904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492"/>
            <p:cNvSpPr>
              <a:spLocks noChangeArrowheads="1"/>
            </p:cNvSpPr>
            <p:nvPr/>
          </p:nvSpPr>
          <p:spPr bwMode="auto">
            <a:xfrm>
              <a:off x="2100580" y="4299255"/>
              <a:ext cx="55098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4" name="Picture 49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78020" y="4043480"/>
              <a:ext cx="1009130" cy="907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49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58793" y="4043480"/>
              <a:ext cx="1012107" cy="905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49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3300" y="4043482"/>
              <a:ext cx="1036320" cy="913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TextBox 17"/>
          <p:cNvSpPr txBox="1"/>
          <p:nvPr/>
        </p:nvSpPr>
        <p:spPr>
          <a:xfrm>
            <a:off x="1000335" y="3966670"/>
            <a:ext cx="7681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Image   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0.8 *   “Edge 36” + 0.3 * “Edge 42”  + 0.5 *   “Edge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43000" y="350581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8310" y="6291431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</a:t>
            </a:r>
          </a:p>
        </p:txBody>
      </p:sp>
      <p:grpSp>
        <p:nvGrpSpPr>
          <p:cNvPr id="19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24" name="Double Bracket 23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grpSp>
        <p:nvGrpSpPr>
          <p:cNvPr id="5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114080" y="2846419"/>
            <a:ext cx="254318" cy="165735"/>
          </a:xfrm>
          <a:prstGeom prst="rect">
            <a:avLst/>
          </a:prstGeom>
        </p:spPr>
      </p:pic>
      <p:grpSp>
        <p:nvGrpSpPr>
          <p:cNvPr id="9" name="Group 23"/>
          <p:cNvGrpSpPr/>
          <p:nvPr/>
        </p:nvGrpSpPr>
        <p:grpSpPr>
          <a:xfrm>
            <a:off x="3353903" y="695739"/>
            <a:ext cx="540534" cy="5223080"/>
            <a:chOff x="7669689" y="3198570"/>
            <a:chExt cx="737092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69689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135103" y="2691696"/>
            <a:ext cx="5394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0.8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0.3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0.5 </a:t>
            </a: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*</a:t>
            </a:r>
          </a:p>
        </p:txBody>
      </p:sp>
      <p:grpSp>
        <p:nvGrpSpPr>
          <p:cNvPr id="16" name="Group 23"/>
          <p:cNvGrpSpPr/>
          <p:nvPr/>
        </p:nvGrpSpPr>
        <p:grpSpPr>
          <a:xfrm>
            <a:off x="5427771" y="657334"/>
            <a:ext cx="540534" cy="5223080"/>
            <a:chOff x="7669687" y="3198570"/>
            <a:chExt cx="737092" cy="2649945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9687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7587977" y="657334"/>
            <a:ext cx="540534" cy="5223080"/>
            <a:chOff x="7682676" y="3198570"/>
            <a:chExt cx="737092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82676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310" y="6284883"/>
            <a:ext cx="8176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0.8 * “Topic 36” + 0.3 * “Topic 42”  + 0.5 *   “Topic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143000" y="5942464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6230" y="3659430"/>
            <a:ext cx="526148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Basis functions correspond to topics. But who needs another topic model?  (Already have LSA, LDA, etc….)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40" y="932675"/>
            <a:ext cx="8719741" cy="5415105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Top five words in example “topics”:</a:t>
            </a:r>
          </a:p>
          <a:p>
            <a:pPr>
              <a:buNone/>
            </a:pPr>
            <a:r>
              <a:rPr lang="en-US" sz="2800" b="0" dirty="0" smtClean="0"/>
              <a:t>Topic 1: Share, exchange, stock securities, commission.</a:t>
            </a:r>
          </a:p>
          <a:p>
            <a:pPr>
              <a:buNone/>
            </a:pPr>
            <a:r>
              <a:rPr lang="en-US" sz="2800" b="0" dirty="0" smtClean="0"/>
              <a:t>Topic 2: Subscribe, online, service, server, database.</a:t>
            </a:r>
          </a:p>
          <a:p>
            <a:pPr>
              <a:buNone/>
            </a:pPr>
            <a:r>
              <a:rPr lang="en-US" sz="2800" b="0" dirty="0" smtClean="0"/>
              <a:t>Topic 3: Actor, actress, film, comedian, star.</a:t>
            </a:r>
          </a:p>
          <a:p>
            <a:pPr>
              <a:buNone/>
            </a:pPr>
            <a:endParaRPr lang="en-US" sz="900" b="0" dirty="0" smtClean="0"/>
          </a:p>
          <a:p>
            <a:pPr>
              <a:buNone/>
            </a:pPr>
            <a:r>
              <a:rPr lang="en-US" sz="2800" b="0" dirty="0" smtClean="0"/>
              <a:t>But… who needs another topic model?  LSA (Landauer, et al., 1998), Distributional clustering (Brown et al 1992; Pereira et al., 1993) LDA (Blei et al., 2003), ….  </a:t>
            </a:r>
          </a:p>
          <a:p>
            <a:endParaRPr lang="en-US" sz="2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380" y="6232565"/>
            <a:ext cx="635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[Technical details: Sparsified version of Hinton’s DBN.]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80" y="6232565"/>
            <a:ext cx="635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[Technical details: Sparsified version of Hinton’s DBN.]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DBN: Training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922956" y="4122263"/>
          <a:ext cx="1752006" cy="1138200"/>
        </p:xfrm>
        <a:graphic>
          <a:graphicData uri="http://schemas.openxmlformats.org/presentationml/2006/ole">
            <p:oleObj spid="_x0000_s2065410" name="Acrobat Document" r:id="rId4" imgW="5728680" imgH="3856320" progId="AcroExch.Document.7">
              <p:embed/>
            </p:oleObj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6927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74712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8935" y="120151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54660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9795080" y="1316725"/>
            <a:ext cx="1925696" cy="3560999"/>
            <a:chOff x="5562600" y="2705100"/>
            <a:chExt cx="1925696" cy="3560999"/>
          </a:xfrm>
        </p:grpSpPr>
        <p:pic>
          <p:nvPicPr>
            <p:cNvPr id="10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72483" y="4829239"/>
              <a:ext cx="1915813" cy="1436860"/>
            </a:xfrm>
            <a:prstGeom prst="rect">
              <a:avLst/>
            </a:prstGeom>
            <a:noFill/>
          </p:spPr>
        </p:pic>
        <p:pic>
          <p:nvPicPr>
            <p:cNvPr id="11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8" cstate="print">
              <a:lum contrast="-40000"/>
            </a:blip>
            <a:srcRect/>
            <a:stretch>
              <a:fillRect/>
            </a:stretch>
          </p:blipFill>
          <p:spPr bwMode="auto">
            <a:xfrm>
              <a:off x="5562600" y="2705100"/>
              <a:ext cx="1919414" cy="1445596"/>
            </a:xfrm>
            <a:prstGeom prst="rect">
              <a:avLst/>
            </a:prstGeom>
            <a:noFill/>
          </p:spPr>
        </p:pic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 rot="5400000">
              <a:off x="6193884" y="4320114"/>
              <a:ext cx="640080" cy="3657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1555122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787594" y="2331495"/>
            <a:ext cx="2017073" cy="1372950"/>
            <a:chOff x="2275196" y="1976652"/>
            <a:chExt cx="2017073" cy="1372950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p:oleObj spid="_x0000_s2065411" name="Acrobat Document" r:id="rId9" imgW="5728680" imgH="3843720" progId="AcroExch.Document.7">
                <p:embed/>
              </p:oleObj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275196" y="1976652"/>
              <a:ext cx="2011362" cy="338137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760294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p:oleObj spid="_x0000_s2065412" name="Acrobat Document" r:id="rId10" imgW="5728680" imgH="4071960" progId="AcroExch.Document.7">
                <p:embed/>
              </p:oleObj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1592580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1532373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93410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82037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99780" y="562202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Note: Sparsity important for these results.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abstract representations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922956" y="4122263"/>
          <a:ext cx="1752006" cy="1138200"/>
        </p:xfrm>
        <a:graphic>
          <a:graphicData uri="http://schemas.openxmlformats.org/presentationml/2006/ole">
            <p:oleObj spid="_x0000_s2066434" name="Acrobat Document" r:id="rId4" imgW="5728680" imgH="3856320" progId="AcroExch.Document.7">
              <p:embed/>
            </p:oleObj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6927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74712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13446" y="1181827"/>
            <a:ext cx="1567786" cy="17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54660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1555122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787594" y="2331495"/>
            <a:ext cx="2017073" cy="1372950"/>
            <a:chOff x="2275196" y="1976652"/>
            <a:chExt cx="2017073" cy="1372950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p:oleObj spid="_x0000_s2066435" name="Acrobat Document" r:id="rId7" imgW="5728680" imgH="3843720" progId="AcroExch.Document.7">
                <p:embed/>
              </p:oleObj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275196" y="1976652"/>
              <a:ext cx="2011362" cy="338137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760294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p:oleObj spid="_x0000_s2066436" name="Acrobat Document" r:id="rId8" imgW="5728680" imgH="4071960" progId="AcroExch.Document.7">
                <p:embed/>
              </p:oleObj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1611988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1532373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93410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82037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Right Brace 26"/>
          <p:cNvSpPr/>
          <p:nvPr/>
        </p:nvSpPr>
        <p:spPr bwMode="auto">
          <a:xfrm>
            <a:off x="4763069" y="1009934"/>
            <a:ext cx="436728" cy="444917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68036" y="2743199"/>
            <a:ext cx="387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3200" dirty="0" smtClean="0">
                <a:solidFill>
                  <a:srgbClr val="FFFFFF"/>
                </a:solidFill>
              </a:rPr>
              <a:t>Convolutional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3200" dirty="0" smtClean="0">
                <a:solidFill>
                  <a:srgbClr val="FFFFFF"/>
                </a:solidFill>
              </a:rPr>
              <a:t>DBN layers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91"/>
          <p:cNvGraphicFramePr>
            <a:graphicFrameLocks noChangeAspect="1"/>
          </p:cNvGraphicFramePr>
          <p:nvPr/>
        </p:nvGraphicFramePr>
        <p:xfrm>
          <a:off x="460375" y="3751262"/>
          <a:ext cx="1962150" cy="1358900"/>
        </p:xfrm>
        <a:graphic>
          <a:graphicData uri="http://schemas.openxmlformats.org/presentationml/2006/ole">
            <p:oleObj spid="_x0000_s2067458" name="Acrobat Document" r:id="rId4" imgW="5728680" imgH="3843720" progId="AcroExch.Document.7">
              <p:embed/>
            </p:oleObj>
          </a:graphicData>
        </a:graphic>
      </p:graphicFrame>
      <p:graphicFrame>
        <p:nvGraphicFramePr>
          <p:cNvPr id="8196" name="Object 93"/>
          <p:cNvGraphicFramePr>
            <a:graphicFrameLocks noChangeAspect="1"/>
          </p:cNvGraphicFramePr>
          <p:nvPr/>
        </p:nvGraphicFramePr>
        <p:xfrm>
          <a:off x="2600325" y="3751262"/>
          <a:ext cx="1962150" cy="1358900"/>
        </p:xfrm>
        <a:graphic>
          <a:graphicData uri="http://schemas.openxmlformats.org/presentationml/2006/ole">
            <p:oleObj spid="_x0000_s2067460" name="Acrobat Document" r:id="rId5" imgW="5728680" imgH="3843720" progId="AcroExch.Document.7">
              <p:embed/>
            </p:oleObj>
          </a:graphicData>
        </a:graphic>
      </p:graphicFrame>
      <p:graphicFrame>
        <p:nvGraphicFramePr>
          <p:cNvPr id="8198" name="Object 96"/>
          <p:cNvGraphicFramePr>
            <a:graphicFrameLocks noChangeAspect="1"/>
          </p:cNvGraphicFramePr>
          <p:nvPr/>
        </p:nvGraphicFramePr>
        <p:xfrm>
          <a:off x="4778375" y="3743325"/>
          <a:ext cx="1962150" cy="1357312"/>
        </p:xfrm>
        <a:graphic>
          <a:graphicData uri="http://schemas.openxmlformats.org/presentationml/2006/ole">
            <p:oleObj spid="_x0000_s2067462" name="Acrobat Document" r:id="rId6" imgW="5728680" imgH="3843720" progId="AcroExch.Document.7">
              <p:embed/>
            </p:oleObj>
          </a:graphicData>
        </a:graphic>
      </p:graphicFrame>
      <p:graphicFrame>
        <p:nvGraphicFramePr>
          <p:cNvPr id="8200" name="Object 99"/>
          <p:cNvGraphicFramePr>
            <a:graphicFrameLocks noChangeAspect="1"/>
          </p:cNvGraphicFramePr>
          <p:nvPr/>
        </p:nvGraphicFramePr>
        <p:xfrm>
          <a:off x="6921500" y="3735387"/>
          <a:ext cx="1962150" cy="1357313"/>
        </p:xfrm>
        <a:graphic>
          <a:graphicData uri="http://schemas.openxmlformats.org/presentationml/2006/ole">
            <p:oleObj spid="_x0000_s2067464" name="Acrobat Document" r:id="rId7" imgW="5728680" imgH="3843720" progId="AcroExch.Document.7">
              <p:embed/>
            </p:oleObj>
          </a:graphicData>
        </a:graphic>
      </p:graphicFrame>
      <p:sp useBgFill="1">
        <p:nvSpPr>
          <p:cNvPr id="8207" name="TextBox 23"/>
          <p:cNvSpPr txBox="1">
            <a:spLocks noChangeArrowheads="1"/>
          </p:cNvSpPr>
          <p:nvPr/>
        </p:nvSpPr>
        <p:spPr bwMode="auto">
          <a:xfrm>
            <a:off x="419100" y="350520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08" name="TextBox 24"/>
          <p:cNvSpPr txBox="1">
            <a:spLocks noChangeArrowheads="1"/>
          </p:cNvSpPr>
          <p:nvPr/>
        </p:nvSpPr>
        <p:spPr bwMode="auto">
          <a:xfrm>
            <a:off x="2552700" y="351155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09" name="TextBox 25"/>
          <p:cNvSpPr txBox="1">
            <a:spLocks noChangeArrowheads="1"/>
          </p:cNvSpPr>
          <p:nvPr/>
        </p:nvSpPr>
        <p:spPr bwMode="auto">
          <a:xfrm>
            <a:off x="4648200" y="3511550"/>
            <a:ext cx="2212975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0" name="TextBox 26"/>
          <p:cNvSpPr txBox="1">
            <a:spLocks noChangeArrowheads="1"/>
          </p:cNvSpPr>
          <p:nvPr/>
        </p:nvSpPr>
        <p:spPr bwMode="auto">
          <a:xfrm>
            <a:off x="6888162" y="3511550"/>
            <a:ext cx="2012950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8195" name="Object 92"/>
          <p:cNvGraphicFramePr>
            <a:graphicFrameLocks noChangeAspect="1"/>
          </p:cNvGraphicFramePr>
          <p:nvPr/>
        </p:nvGraphicFramePr>
        <p:xfrm>
          <a:off x="460375" y="1998663"/>
          <a:ext cx="1962150" cy="1438275"/>
        </p:xfrm>
        <a:graphic>
          <a:graphicData uri="http://schemas.openxmlformats.org/presentationml/2006/ole">
            <p:oleObj spid="_x0000_s2067459" name="Acrobat Document" r:id="rId8" imgW="5728680" imgH="4071960" progId="AcroExch.Document.7">
              <p:embed/>
            </p:oleObj>
          </a:graphicData>
        </a:graphic>
      </p:graphicFrame>
      <p:graphicFrame>
        <p:nvGraphicFramePr>
          <p:cNvPr id="8197" name="Object 94"/>
          <p:cNvGraphicFramePr>
            <a:graphicFrameLocks noChangeAspect="1"/>
          </p:cNvGraphicFramePr>
          <p:nvPr/>
        </p:nvGraphicFramePr>
        <p:xfrm>
          <a:off x="2600325" y="2000250"/>
          <a:ext cx="1962150" cy="1438275"/>
        </p:xfrm>
        <a:graphic>
          <a:graphicData uri="http://schemas.openxmlformats.org/presentationml/2006/ole">
            <p:oleObj spid="_x0000_s2067461" name="Acrobat Document" r:id="rId9" imgW="5728680" imgH="4071960" progId="AcroExch.Document.7">
              <p:embed/>
            </p:oleObj>
          </a:graphicData>
        </a:graphic>
      </p:graphicFrame>
      <p:graphicFrame>
        <p:nvGraphicFramePr>
          <p:cNvPr id="8199" name="Object 97"/>
          <p:cNvGraphicFramePr>
            <a:graphicFrameLocks noChangeAspect="1"/>
          </p:cNvGraphicFramePr>
          <p:nvPr/>
        </p:nvGraphicFramePr>
        <p:xfrm>
          <a:off x="4778375" y="1997075"/>
          <a:ext cx="1962150" cy="1438275"/>
        </p:xfrm>
        <a:graphic>
          <a:graphicData uri="http://schemas.openxmlformats.org/presentationml/2006/ole">
            <p:oleObj spid="_x0000_s2067463" name="Acrobat Document" r:id="rId10" imgW="5728680" imgH="4071960" progId="AcroExch.Document.7">
              <p:embed/>
            </p:oleObj>
          </a:graphicData>
        </a:graphic>
      </p:graphicFrame>
      <p:graphicFrame>
        <p:nvGraphicFramePr>
          <p:cNvPr id="8201" name="Object 100"/>
          <p:cNvGraphicFramePr>
            <a:graphicFrameLocks noChangeAspect="1"/>
          </p:cNvGraphicFramePr>
          <p:nvPr/>
        </p:nvGraphicFramePr>
        <p:xfrm>
          <a:off x="6921500" y="1982788"/>
          <a:ext cx="1962150" cy="1438275"/>
        </p:xfrm>
        <a:graphic>
          <a:graphicData uri="http://schemas.openxmlformats.org/presentationml/2006/ole">
            <p:oleObj spid="_x0000_s2067465" name="Acrobat Document" r:id="rId11" imgW="5728680" imgH="4071960" progId="AcroExch.Document.7">
              <p:embed/>
            </p:oleObj>
          </a:graphicData>
        </a:graphic>
      </p:graphicFrame>
      <p:sp useBgFill="1">
        <p:nvSpPr>
          <p:cNvPr id="8211" name="TextBox 27"/>
          <p:cNvSpPr txBox="1">
            <a:spLocks noChangeArrowheads="1"/>
          </p:cNvSpPr>
          <p:nvPr/>
        </p:nvSpPr>
        <p:spPr bwMode="auto">
          <a:xfrm>
            <a:off x="4191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2" name="TextBox 28"/>
          <p:cNvSpPr txBox="1">
            <a:spLocks noChangeArrowheads="1"/>
          </p:cNvSpPr>
          <p:nvPr/>
        </p:nvSpPr>
        <p:spPr bwMode="auto">
          <a:xfrm>
            <a:off x="25908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3" name="TextBox 29"/>
          <p:cNvSpPr txBox="1">
            <a:spLocks noChangeArrowheads="1"/>
          </p:cNvSpPr>
          <p:nvPr/>
        </p:nvSpPr>
        <p:spPr bwMode="auto">
          <a:xfrm>
            <a:off x="47244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4" name="TextBox 30"/>
          <p:cNvSpPr txBox="1">
            <a:spLocks noChangeArrowheads="1"/>
          </p:cNvSpPr>
          <p:nvPr/>
        </p:nvSpPr>
        <p:spPr bwMode="auto">
          <a:xfrm>
            <a:off x="6872287" y="1790700"/>
            <a:ext cx="2012950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17" name="Rectangle 374"/>
          <p:cNvSpPr>
            <a:spLocks noChangeArrowheads="1"/>
          </p:cNvSpPr>
          <p:nvPr/>
        </p:nvSpPr>
        <p:spPr bwMode="auto">
          <a:xfrm>
            <a:off x="304800" y="894270"/>
            <a:ext cx="8548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24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learned from different object classes.</a:t>
            </a:r>
            <a:endParaRPr lang="en-US" altLang="ko-KR" sz="2400" dirty="0">
              <a:solidFill>
                <a:srgbClr val="FFFFFF"/>
              </a:solidFill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</a:t>
            </a:r>
            <a:endParaRPr lang="en-US" dirty="0"/>
          </a:p>
        </p:txBody>
      </p:sp>
      <p:sp useBgFill="1"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479426" y="163830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Faces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2566988" y="164465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Cars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4662488" y="1644650"/>
            <a:ext cx="2212975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Elephants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6902450" y="1644650"/>
            <a:ext cx="2012950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Chairs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26" name="Object 29"/>
          <p:cNvGraphicFramePr>
            <a:graphicFrameLocks noChangeAspect="1"/>
          </p:cNvGraphicFramePr>
          <p:nvPr/>
        </p:nvGraphicFramePr>
        <p:xfrm>
          <a:off x="867946" y="5501237"/>
          <a:ext cx="1151354" cy="747163"/>
        </p:xfrm>
        <a:graphic>
          <a:graphicData uri="http://schemas.openxmlformats.org/presentationml/2006/ole">
            <p:oleObj spid="_x0000_s2067466" name="Acrobat Document" r:id="rId12" imgW="5728680" imgH="3856320" progId="AcroExch.Document.7">
              <p:embed/>
            </p:oleObj>
          </a:graphicData>
        </a:graphic>
      </p:graphicFrame>
      <p:graphicFrame>
        <p:nvGraphicFramePr>
          <p:cNvPr id="28" name="Object 30"/>
          <p:cNvGraphicFramePr>
            <a:graphicFrameLocks noChangeAspect="1"/>
          </p:cNvGraphicFramePr>
          <p:nvPr/>
        </p:nvGraphicFramePr>
        <p:xfrm>
          <a:off x="3009900" y="5501237"/>
          <a:ext cx="1151354" cy="747163"/>
        </p:xfrm>
        <a:graphic>
          <a:graphicData uri="http://schemas.openxmlformats.org/presentationml/2006/ole">
            <p:oleObj spid="_x0000_s2067467" name="Acrobat Document" r:id="rId13" imgW="5728680" imgH="3856320" progId="AcroExch.Document.7">
              <p:embed/>
            </p:oleObj>
          </a:graphicData>
        </a:graphic>
      </p:graphicFrame>
      <p:graphicFrame>
        <p:nvGraphicFramePr>
          <p:cNvPr id="31" name="Object 31"/>
          <p:cNvGraphicFramePr>
            <a:graphicFrameLocks noChangeAspect="1"/>
          </p:cNvGraphicFramePr>
          <p:nvPr/>
        </p:nvGraphicFramePr>
        <p:xfrm>
          <a:off x="5181600" y="5501237"/>
          <a:ext cx="1151354" cy="747163"/>
        </p:xfrm>
        <a:graphic>
          <a:graphicData uri="http://schemas.openxmlformats.org/presentationml/2006/ole">
            <p:oleObj spid="_x0000_s2067468" name="Acrobat Document" r:id="rId14" imgW="5728680" imgH="3856320" progId="AcroExch.Document.7">
              <p:embed/>
            </p:oleObj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7353300" y="5524500"/>
          <a:ext cx="1151354" cy="747163"/>
        </p:xfrm>
        <a:graphic>
          <a:graphicData uri="http://schemas.openxmlformats.org/presentationml/2006/ole">
            <p:oleObj spid="_x0000_s2067469" name="Acrobat Document" r:id="rId15" imgW="5728680" imgH="3856320" progId="AcroExch.Document.7">
              <p:embed/>
            </p:oleObj>
          </a:graphicData>
        </a:graphic>
      </p:graphicFrame>
      <p:sp>
        <p:nvSpPr>
          <p:cNvPr id="39" name="AutoShape 4"/>
          <p:cNvSpPr>
            <a:spLocks noChangeArrowheads="1"/>
          </p:cNvSpPr>
          <p:nvPr/>
        </p:nvSpPr>
        <p:spPr bwMode="auto">
          <a:xfrm rot="5400000">
            <a:off x="12496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 rot="5400000">
            <a:off x="1249680" y="51511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 rot="5400000">
            <a:off x="33832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 rot="5400000">
            <a:off x="3383280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 rot="5400000">
            <a:off x="5585460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 rot="5400000">
            <a:off x="55930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 rot="5400000">
            <a:off x="76885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 rot="5400000">
            <a:off x="7719059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00099"/>
            <a:ext cx="8075793" cy="535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-2628900" y="4229100"/>
            <a:ext cx="2454275" cy="2041525"/>
            <a:chOff x="606425" y="1917700"/>
            <a:chExt cx="2454275" cy="2041525"/>
          </a:xfrm>
        </p:grpSpPr>
        <p:graphicFrame>
          <p:nvGraphicFramePr>
            <p:cNvPr id="8202" name="Object 104"/>
            <p:cNvGraphicFramePr>
              <a:graphicFrameLocks noChangeAspect="1"/>
            </p:cNvGraphicFramePr>
            <p:nvPr/>
          </p:nvGraphicFramePr>
          <p:xfrm>
            <a:off x="647700" y="2362200"/>
            <a:ext cx="2393950" cy="1597025"/>
          </p:xfrm>
          <a:graphic>
            <a:graphicData uri="http://schemas.openxmlformats.org/presentationml/2006/ole">
              <p:oleObj spid="_x0000_s2068482" name="Acrobat Document" r:id="rId4" imgW="5728680" imgH="3704040" progId="AcroExch.Document.7">
                <p:embed/>
              </p:oleObj>
            </a:graphicData>
          </a:graphic>
        </p:graphicFrame>
        <p:sp useBgFill="1">
          <p:nvSpPr>
            <p:cNvPr id="8215" name="TextBox 31"/>
            <p:cNvSpPr txBox="1">
              <a:spLocks noChangeArrowheads="1"/>
            </p:cNvSpPr>
            <p:nvPr/>
          </p:nvSpPr>
          <p:spPr bwMode="auto">
            <a:xfrm>
              <a:off x="606425" y="19177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Second layer bases learned from 4 object categories.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-2438400" y="1562100"/>
            <a:ext cx="2454275" cy="2090738"/>
            <a:chOff x="-2657475" y="3898900"/>
            <a:chExt cx="2454275" cy="2090738"/>
          </a:xfrm>
        </p:grpSpPr>
        <p:graphicFrame>
          <p:nvGraphicFramePr>
            <p:cNvPr id="8203" name="Object 105"/>
            <p:cNvGraphicFramePr>
              <a:graphicFrameLocks noChangeAspect="1"/>
            </p:cNvGraphicFramePr>
            <p:nvPr/>
          </p:nvGraphicFramePr>
          <p:xfrm>
            <a:off x="-2524125" y="4394200"/>
            <a:ext cx="2305050" cy="1595438"/>
          </p:xfrm>
          <a:graphic>
            <a:graphicData uri="http://schemas.openxmlformats.org/presentationml/2006/ole">
              <p:oleObj spid="_x0000_s2068483" name="Acrobat Document" r:id="rId5" imgW="5728680" imgH="3843720" progId="AcroExch.Document.7">
                <p:embed/>
              </p:oleObj>
            </a:graphicData>
          </a:graphic>
        </p:graphicFrame>
        <p:sp useBgFill="1">
          <p:nvSpPr>
            <p:cNvPr id="8216" name="TextBox 32"/>
            <p:cNvSpPr txBox="1">
              <a:spLocks noChangeArrowheads="1"/>
            </p:cNvSpPr>
            <p:nvPr/>
          </p:nvSpPr>
          <p:spPr bwMode="auto">
            <a:xfrm>
              <a:off x="-2657475" y="38989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Third layer bases learned from 4 object categories.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multiple objects</a:t>
            </a:r>
            <a:endParaRPr lang="en-US" dirty="0"/>
          </a:p>
        </p:txBody>
      </p:sp>
      <p:graphicFrame>
        <p:nvGraphicFramePr>
          <p:cNvPr id="1505284" name="Object 4"/>
          <p:cNvGraphicFramePr>
            <a:graphicFrameLocks noChangeAspect="1"/>
          </p:cNvGraphicFramePr>
          <p:nvPr/>
        </p:nvGraphicFramePr>
        <p:xfrm>
          <a:off x="1462088" y="5466671"/>
          <a:ext cx="1150937" cy="747712"/>
        </p:xfrm>
        <a:graphic>
          <a:graphicData uri="http://schemas.openxmlformats.org/presentationml/2006/ole">
            <p:oleObj spid="_x0000_s2068484" name="Acrobat Document" r:id="rId6" imgW="5728680" imgH="3856320" progId="AcroExch.Document.7">
              <p:embed/>
            </p:oleObj>
          </a:graphicData>
        </a:graphic>
      </p:graphicFrame>
      <p:grpSp>
        <p:nvGrpSpPr>
          <p:cNvPr id="4" name="Group 18"/>
          <p:cNvGrpSpPr/>
          <p:nvPr/>
        </p:nvGrpSpPr>
        <p:grpSpPr>
          <a:xfrm>
            <a:off x="876300" y="1278320"/>
            <a:ext cx="2454275" cy="1824038"/>
            <a:chOff x="876300" y="1600200"/>
            <a:chExt cx="2454275" cy="1824038"/>
          </a:xfrm>
        </p:grpSpPr>
        <p:graphicFrame>
          <p:nvGraphicFramePr>
            <p:cNvPr id="15" name="Object 105"/>
            <p:cNvGraphicFramePr>
              <a:graphicFrameLocks noChangeAspect="1"/>
            </p:cNvGraphicFramePr>
            <p:nvPr/>
          </p:nvGraphicFramePr>
          <p:xfrm>
            <a:off x="914400" y="1828800"/>
            <a:ext cx="2305050" cy="1595438"/>
          </p:xfrm>
          <a:graphic>
            <a:graphicData uri="http://schemas.openxmlformats.org/presentationml/2006/ole">
              <p:oleObj spid="_x0000_s2068486" name="Acrobat Document" r:id="rId7" imgW="5728680" imgH="3843720" progId="AcroExch.Document.7">
                <p:embed/>
              </p:oleObj>
            </a:graphicData>
          </a:graphic>
        </p:graphicFrame>
        <p:sp useBgFill="1"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876300" y="16002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822325" y="3242583"/>
            <a:ext cx="2454275" cy="1825625"/>
            <a:chOff x="800100" y="3429000"/>
            <a:chExt cx="2454275" cy="1825625"/>
          </a:xfrm>
        </p:grpSpPr>
        <p:graphicFrame>
          <p:nvGraphicFramePr>
            <p:cNvPr id="14" name="Object 104"/>
            <p:cNvGraphicFramePr>
              <a:graphicFrameLocks noChangeAspect="1"/>
            </p:cNvGraphicFramePr>
            <p:nvPr/>
          </p:nvGraphicFramePr>
          <p:xfrm>
            <a:off x="838200" y="3657600"/>
            <a:ext cx="2393950" cy="1597025"/>
          </p:xfrm>
          <a:graphic>
            <a:graphicData uri="http://schemas.openxmlformats.org/presentationml/2006/ole">
              <p:oleObj spid="_x0000_s2068485" name="Acrobat Document" r:id="rId8" imgW="5728680" imgH="3704040" progId="AcroExch.Document.7">
                <p:embed/>
              </p:oleObj>
            </a:graphicData>
          </a:graphic>
        </p:graphicFrame>
        <p:sp useBgFill="1"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800100" y="34290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AutoShape 4"/>
          <p:cNvSpPr>
            <a:spLocks noChangeArrowheads="1"/>
          </p:cNvSpPr>
          <p:nvPr/>
        </p:nvSpPr>
        <p:spPr bwMode="auto">
          <a:xfrm rot="5400000">
            <a:off x="1843405" y="511710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6" name="Rectangle 374"/>
          <p:cNvSpPr>
            <a:spLocks noChangeArrowheads="1"/>
          </p:cNvSpPr>
          <p:nvPr/>
        </p:nvSpPr>
        <p:spPr bwMode="auto">
          <a:xfrm>
            <a:off x="342900" y="838200"/>
            <a:ext cx="8115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learned by training on 4 classes (cars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, faces, motorbikes, </a:t>
            </a: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airplanes). </a:t>
            </a: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 rot="5400000">
            <a:off x="1859280" y="318924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50280" y="38976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shared across object classes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8685" y="5563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Edges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27090" y="2169378"/>
            <a:ext cx="2726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Object specific features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9103" y="6519446"/>
            <a:ext cx="361990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[Lee, Grosse, Ranganath &amp;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-2628900" y="4229100"/>
            <a:ext cx="2454275" cy="2041525"/>
            <a:chOff x="606425" y="1917700"/>
            <a:chExt cx="2454275" cy="2041525"/>
          </a:xfrm>
        </p:grpSpPr>
        <p:graphicFrame>
          <p:nvGraphicFramePr>
            <p:cNvPr id="8202" name="Object 104"/>
            <p:cNvGraphicFramePr>
              <a:graphicFrameLocks noChangeAspect="1"/>
            </p:cNvGraphicFramePr>
            <p:nvPr/>
          </p:nvGraphicFramePr>
          <p:xfrm>
            <a:off x="647700" y="2362200"/>
            <a:ext cx="2393950" cy="1597025"/>
          </p:xfrm>
          <a:graphic>
            <a:graphicData uri="http://schemas.openxmlformats.org/presentationml/2006/ole">
              <p:oleObj spid="_x0000_s2322434" name="Acrobat Document" r:id="rId4" imgW="5728680" imgH="3704040" progId="AcroExch.Document.7">
                <p:embed/>
              </p:oleObj>
            </a:graphicData>
          </a:graphic>
        </p:graphicFrame>
        <p:sp useBgFill="1">
          <p:nvSpPr>
            <p:cNvPr id="8215" name="TextBox 31"/>
            <p:cNvSpPr txBox="1">
              <a:spLocks noChangeArrowheads="1"/>
            </p:cNvSpPr>
            <p:nvPr/>
          </p:nvSpPr>
          <p:spPr bwMode="auto">
            <a:xfrm>
              <a:off x="606425" y="19177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Second layer bases learned from 4 object categories.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-2438400" y="1562100"/>
            <a:ext cx="2454275" cy="2090738"/>
            <a:chOff x="-2657475" y="3898900"/>
            <a:chExt cx="2454275" cy="2090738"/>
          </a:xfrm>
        </p:grpSpPr>
        <p:graphicFrame>
          <p:nvGraphicFramePr>
            <p:cNvPr id="8203" name="Object 105"/>
            <p:cNvGraphicFramePr>
              <a:graphicFrameLocks noChangeAspect="1"/>
            </p:cNvGraphicFramePr>
            <p:nvPr/>
          </p:nvGraphicFramePr>
          <p:xfrm>
            <a:off x="-2524125" y="4394200"/>
            <a:ext cx="2305050" cy="1595438"/>
          </p:xfrm>
          <a:graphic>
            <a:graphicData uri="http://schemas.openxmlformats.org/presentationml/2006/ole">
              <p:oleObj spid="_x0000_s2322435" name="Acrobat Document" r:id="rId5" imgW="5728680" imgH="3843720" progId="AcroExch.Document.7">
                <p:embed/>
              </p:oleObj>
            </a:graphicData>
          </a:graphic>
        </p:graphicFrame>
        <p:sp useBgFill="1">
          <p:nvSpPr>
            <p:cNvPr id="8216" name="TextBox 32"/>
            <p:cNvSpPr txBox="1">
              <a:spLocks noChangeArrowheads="1"/>
            </p:cNvSpPr>
            <p:nvPr/>
          </p:nvSpPr>
          <p:spPr bwMode="auto">
            <a:xfrm>
              <a:off x="-2657475" y="38989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Third layer bases learned from 4 object categories.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multiple objects</a:t>
            </a:r>
            <a:endParaRPr lang="en-US" dirty="0"/>
          </a:p>
        </p:txBody>
      </p:sp>
      <p:pic>
        <p:nvPicPr>
          <p:cNvPr id="961548" name="Picture 12" descr="C:\Users\ang\Desktop\Selectivit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6700" y="2590800"/>
            <a:ext cx="3913187" cy="3178673"/>
          </a:xfrm>
          <a:prstGeom prst="rect">
            <a:avLst/>
          </a:prstGeom>
          <a:noFill/>
        </p:spPr>
      </p:pic>
      <p:sp useBgFill="1"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4419600" y="2057400"/>
            <a:ext cx="3124200" cy="36933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Plot of </a:t>
            </a:r>
            <a:r>
              <a:rPr lang="en-US" i="1" dirty="0" smtClean="0">
                <a:solidFill>
                  <a:srgbClr val="FFFFFF"/>
                </a:solidFill>
                <a:latin typeface="Calibri" pitchFamily="34" charset="0"/>
              </a:rPr>
              <a:t>H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(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</a:rPr>
              <a:t>class|neuron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active)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505284" name="Object 4"/>
          <p:cNvGraphicFramePr>
            <a:graphicFrameLocks noChangeAspect="1"/>
          </p:cNvGraphicFramePr>
          <p:nvPr/>
        </p:nvGraphicFramePr>
        <p:xfrm>
          <a:off x="1462088" y="5919788"/>
          <a:ext cx="1150937" cy="747712"/>
        </p:xfrm>
        <a:graphic>
          <a:graphicData uri="http://schemas.openxmlformats.org/presentationml/2006/ole">
            <p:oleObj spid="_x0000_s2322436" name="Acrobat Document" r:id="rId7" imgW="5728680" imgH="3856320" progId="AcroExch.Document.7">
              <p:embed/>
            </p:oleObj>
          </a:graphicData>
        </a:graphic>
      </p:graphicFrame>
      <p:grpSp>
        <p:nvGrpSpPr>
          <p:cNvPr id="4" name="Group 18"/>
          <p:cNvGrpSpPr/>
          <p:nvPr/>
        </p:nvGrpSpPr>
        <p:grpSpPr>
          <a:xfrm>
            <a:off x="876300" y="1757362"/>
            <a:ext cx="2454275" cy="1824038"/>
            <a:chOff x="876300" y="1600200"/>
            <a:chExt cx="2454275" cy="1824038"/>
          </a:xfrm>
        </p:grpSpPr>
        <p:graphicFrame>
          <p:nvGraphicFramePr>
            <p:cNvPr id="15" name="Object 105"/>
            <p:cNvGraphicFramePr>
              <a:graphicFrameLocks noChangeAspect="1"/>
            </p:cNvGraphicFramePr>
            <p:nvPr/>
          </p:nvGraphicFramePr>
          <p:xfrm>
            <a:off x="914400" y="1828800"/>
            <a:ext cx="2305050" cy="1595438"/>
          </p:xfrm>
          <a:graphic>
            <a:graphicData uri="http://schemas.openxmlformats.org/presentationml/2006/ole">
              <p:oleObj spid="_x0000_s2322438" name="Acrobat Document" r:id="rId8" imgW="5728680" imgH="3843720" progId="AcroExch.Document.7">
                <p:embed/>
              </p:oleObj>
            </a:graphicData>
          </a:graphic>
        </p:graphicFrame>
        <p:sp useBgFill="1"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876300" y="16002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822325" y="3695700"/>
            <a:ext cx="2454275" cy="1825625"/>
            <a:chOff x="800100" y="3429000"/>
            <a:chExt cx="2454275" cy="1825625"/>
          </a:xfrm>
        </p:grpSpPr>
        <p:graphicFrame>
          <p:nvGraphicFramePr>
            <p:cNvPr id="14" name="Object 104"/>
            <p:cNvGraphicFramePr>
              <a:graphicFrameLocks noChangeAspect="1"/>
            </p:cNvGraphicFramePr>
            <p:nvPr/>
          </p:nvGraphicFramePr>
          <p:xfrm>
            <a:off x="838200" y="3657600"/>
            <a:ext cx="2393950" cy="1597025"/>
          </p:xfrm>
          <a:graphic>
            <a:graphicData uri="http://schemas.openxmlformats.org/presentationml/2006/ole">
              <p:oleObj spid="_x0000_s2322437" name="Acrobat Document" r:id="rId9" imgW="5728680" imgH="3704040" progId="AcroExch.Document.7">
                <p:embed/>
              </p:oleObj>
            </a:graphicData>
          </a:graphic>
        </p:graphicFrame>
        <p:sp useBgFill="1"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800100" y="34290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AutoShape 4"/>
          <p:cNvSpPr>
            <a:spLocks noChangeArrowheads="1"/>
          </p:cNvSpPr>
          <p:nvPr/>
        </p:nvSpPr>
        <p:spPr bwMode="auto">
          <a:xfrm rot="5400000">
            <a:off x="1843405" y="55702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6" name="Rectangle 374"/>
          <p:cNvSpPr>
            <a:spLocks noChangeArrowheads="1"/>
          </p:cNvSpPr>
          <p:nvPr/>
        </p:nvSpPr>
        <p:spPr bwMode="auto">
          <a:xfrm>
            <a:off x="342900" y="838200"/>
            <a:ext cx="8115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Trained </a:t>
            </a: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on 4 classes (cars</a:t>
            </a:r>
            <a:r>
              <a:rPr lang="en-US" altLang="ko-KR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, faces, motorbikes, </a:t>
            </a: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airplanes). </a:t>
            </a:r>
          </a:p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layer: Shared-features and object-specific features.</a:t>
            </a:r>
          </a:p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Third layer: More specific features. </a:t>
            </a:r>
            <a:endParaRPr lang="en-US" altLang="ko-KR" dirty="0">
              <a:solidFill>
                <a:srgbClr val="FFFFFF"/>
              </a:solidFill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 rot="5400000">
            <a:off x="1859280" y="3642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2057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152400" y="2362200"/>
            <a:ext cx="1258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Input images</a:t>
            </a:r>
          </a:p>
        </p:txBody>
      </p:sp>
      <p:sp>
        <p:nvSpPr>
          <p:cNvPr id="16393" name="TextBox 15"/>
          <p:cNvSpPr txBox="1">
            <a:spLocks noChangeArrowheads="1"/>
          </p:cNvSpPr>
          <p:nvPr/>
        </p:nvSpPr>
        <p:spPr bwMode="auto">
          <a:xfrm>
            <a:off x="152400" y="3276600"/>
            <a:ext cx="16383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Samples from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feedforward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Inference (control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190500" y="4495800"/>
            <a:ext cx="1373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Samples from 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Full posterior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inference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probabilistic inference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6700" y="9525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Generating posterior samples from faces by “filling in” experiments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(cf. Lee and Mumford, 2003).  Combine bottom-up and top-down inference.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11509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11382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Traditional machine learning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1360488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2317750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2362200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1298575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2050" y="3511550"/>
            <a:ext cx="1409700" cy="790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4000" y="3529013"/>
            <a:ext cx="1171575" cy="7048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5750" y="2486025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7025" y="1384300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59375" y="2498725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8588" y="1281113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27625" y="3336925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37338" y="3311525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68563" y="5675313"/>
            <a:ext cx="2947987" cy="885825"/>
            <a:chOff x="1555" y="3575"/>
            <a:chExt cx="1857" cy="558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2320925" y="4492625"/>
            <a:ext cx="6667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Cars</a:t>
            </a: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6035675" y="4541838"/>
            <a:ext cx="1403350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Motorcycles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095465" y="943258"/>
            <a:ext cx="5943600" cy="34747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489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37347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60695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54980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3304635" y="3886905"/>
            <a:ext cx="180049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Unlabeled data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0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58790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532438" y="5231095"/>
            <a:ext cx="2947987" cy="885825"/>
            <a:chOff x="1555" y="3575"/>
            <a:chExt cx="1857" cy="558"/>
          </a:xfrm>
        </p:grpSpPr>
        <p:pic>
          <p:nvPicPr>
            <p:cNvPr id="59412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3" name="Text Box 14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230313" y="4654833"/>
            <a:ext cx="1843087" cy="1808162"/>
            <a:chOff x="964" y="3055"/>
            <a:chExt cx="1209" cy="1139"/>
          </a:xfrm>
        </p:grpSpPr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964" y="3055"/>
              <a:ext cx="1209" cy="1139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10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8" y="3209"/>
              <a:ext cx="858" cy="5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1" name="Text Box 18"/>
            <p:cNvSpPr txBox="1">
              <a:spLocks noChangeArrowheads="1"/>
            </p:cNvSpPr>
            <p:nvPr/>
          </p:nvSpPr>
          <p:spPr bwMode="auto">
            <a:xfrm>
              <a:off x="1367" y="3883"/>
              <a:ext cx="390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Car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65488" y="4654833"/>
            <a:ext cx="1728787" cy="1751012"/>
            <a:chOff x="2057" y="3055"/>
            <a:chExt cx="1089" cy="1103"/>
          </a:xfrm>
        </p:grpSpPr>
        <p:sp>
          <p:nvSpPr>
            <p:cNvPr id="59406" name="Rectangle 19"/>
            <p:cNvSpPr>
              <a:spLocks noChangeArrowheads="1"/>
            </p:cNvSpPr>
            <p:nvPr/>
          </p:nvSpPr>
          <p:spPr bwMode="auto">
            <a:xfrm>
              <a:off x="2057" y="3055"/>
              <a:ext cx="1089" cy="1103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07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80" y="3197"/>
              <a:ext cx="852" cy="5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08" name="Text Box 21"/>
            <p:cNvSpPr txBox="1">
              <a:spLocks noChangeArrowheads="1"/>
            </p:cNvSpPr>
            <p:nvPr/>
          </p:nvSpPr>
          <p:spPr bwMode="auto">
            <a:xfrm>
              <a:off x="2251" y="3853"/>
              <a:ext cx="735" cy="21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Motorcycle</a:t>
              </a:r>
            </a:p>
          </p:txBody>
        </p:sp>
      </p:grpSp>
      <p:pic>
        <p:nvPicPr>
          <p:cNvPr id="5940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3275" y="135283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561961" y="6570046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2007; Raina, Lee, Battle, Packer &amp; Ng, 2008]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93750" y="1138238"/>
            <a:ext cx="6432550" cy="3616325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53987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56845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80193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74478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3546475" y="4133850"/>
            <a:ext cx="17081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Arial" charset="0"/>
              </a:rPr>
              <a:t>Natural scenes</a:t>
            </a:r>
          </a:p>
        </p:txBody>
      </p:sp>
      <p:pic>
        <p:nvPicPr>
          <p:cNvPr id="604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78288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0425" name="Text Box 11"/>
          <p:cNvSpPr txBox="1">
            <a:spLocks noChangeArrowheads="1"/>
          </p:cNvSpPr>
          <p:nvPr/>
        </p:nvSpPr>
        <p:spPr bwMode="auto">
          <a:xfrm>
            <a:off x="4953000" y="5410200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60426" name="Rectangle 12"/>
          <p:cNvSpPr>
            <a:spLocks noChangeArrowheads="1"/>
          </p:cNvSpPr>
          <p:nvPr/>
        </p:nvSpPr>
        <p:spPr bwMode="auto">
          <a:xfrm>
            <a:off x="1922463" y="4849813"/>
            <a:ext cx="1919287" cy="1808162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2328863" y="6164263"/>
            <a:ext cx="1154112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Arial" charset="0"/>
              </a:rPr>
              <a:t>Segway</a:t>
            </a:r>
          </a:p>
        </p:txBody>
      </p:sp>
      <p:pic>
        <p:nvPicPr>
          <p:cNvPr id="6042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6663" y="5003800"/>
            <a:ext cx="781050" cy="1114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1300" y="4838700"/>
            <a:ext cx="1098550" cy="1647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3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3275" y="154781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60431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 taught learning)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1996" y="6519446"/>
            <a:ext cx="240200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[NIPS 2006, ICML 2007]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 bwMode="auto">
          <a:xfrm>
            <a:off x="6972300" y="6491233"/>
            <a:ext cx="2171700" cy="366767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947557" y="215900"/>
            <a:ext cx="7234513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  <p:sp>
        <p:nvSpPr>
          <p:cNvPr id="506883" name="AutoShape 3"/>
          <p:cNvSpPr>
            <a:spLocks noChangeArrowheads="1"/>
          </p:cNvSpPr>
          <p:nvPr/>
        </p:nvSpPr>
        <p:spPr bwMode="auto">
          <a:xfrm>
            <a:off x="1943100" y="3505200"/>
            <a:ext cx="609600" cy="3048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6886" name="AutoShape 6"/>
          <p:cNvSpPr>
            <a:spLocks noChangeArrowheads="1"/>
          </p:cNvSpPr>
          <p:nvPr/>
        </p:nvSpPr>
        <p:spPr bwMode="auto">
          <a:xfrm>
            <a:off x="3543300" y="2549650"/>
            <a:ext cx="342900" cy="4953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/>
          <p:nvPr/>
        </p:nvGrpSpPr>
        <p:grpSpPr>
          <a:xfrm>
            <a:off x="6171615" y="5118820"/>
            <a:ext cx="3124200" cy="1676400"/>
            <a:chOff x="6019800" y="5181600"/>
            <a:chExt cx="3124200" cy="167640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6400800" y="5181600"/>
              <a:ext cx="1676400" cy="1230313"/>
              <a:chOff x="769" y="2715"/>
              <a:chExt cx="1352" cy="1252"/>
            </a:xfrm>
          </p:grpSpPr>
          <p:sp>
            <p:nvSpPr>
              <p:cNvPr id="7184" name="Rectangle 10"/>
              <p:cNvSpPr>
                <a:spLocks noChangeArrowheads="1"/>
              </p:cNvSpPr>
              <p:nvPr/>
            </p:nvSpPr>
            <p:spPr bwMode="auto">
              <a:xfrm rot="-2700000">
                <a:off x="881" y="2970"/>
                <a:ext cx="1026" cy="745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801" y="2736"/>
                <a:ext cx="1320" cy="1199"/>
                <a:chOff x="801" y="2736"/>
                <a:chExt cx="1320" cy="1199"/>
              </a:xfrm>
            </p:grpSpPr>
            <p:sp>
              <p:nvSpPr>
                <p:cNvPr id="7246" name="Line 12"/>
                <p:cNvSpPr>
                  <a:spLocks noChangeShapeType="1"/>
                </p:cNvSpPr>
                <p:nvPr/>
              </p:nvSpPr>
              <p:spPr bwMode="auto">
                <a:xfrm>
                  <a:off x="801" y="3404"/>
                  <a:ext cx="1321" cy="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7170" name="Object 13"/>
                <p:cNvGraphicFramePr>
                  <a:graphicFrameLocks noChangeAspect="1"/>
                </p:cNvGraphicFramePr>
                <p:nvPr/>
              </p:nvGraphicFramePr>
              <p:xfrm>
                <a:off x="1978" y="3365"/>
                <a:ext cx="121" cy="184"/>
              </p:xfrm>
              <a:graphic>
                <a:graphicData uri="http://schemas.openxmlformats.org/presentationml/2006/ole">
                  <p:oleObj spid="_x0000_s1459202" r:id="rId4" imgW="152280" imgH="215640" progId="Equation.3">
                    <p:embed/>
                  </p:oleObj>
                </a:graphicData>
              </a:graphic>
            </p:graphicFrame>
            <p:graphicFrame>
              <p:nvGraphicFramePr>
                <p:cNvPr id="7171" name="Object 14"/>
                <p:cNvGraphicFramePr>
                  <a:graphicFrameLocks noChangeAspect="1"/>
                </p:cNvGraphicFramePr>
                <p:nvPr/>
              </p:nvGraphicFramePr>
              <p:xfrm>
                <a:off x="1322" y="2736"/>
                <a:ext cx="131" cy="184"/>
              </p:xfrm>
              <a:graphic>
                <a:graphicData uri="http://schemas.openxmlformats.org/presentationml/2006/ole">
                  <p:oleObj spid="_x0000_s1459203" r:id="rId5" imgW="164880" imgH="215640" progId="Equation.3">
                    <p:embed/>
                  </p:oleObj>
                </a:graphicData>
              </a:graphic>
            </p:graphicFrame>
            <p:sp>
              <p:nvSpPr>
                <p:cNvPr id="7247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448" y="2756"/>
                  <a:ext cx="1" cy="118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86" name="AutoShape 16"/>
              <p:cNvSpPr>
                <a:spLocks noChangeArrowheads="1"/>
              </p:cNvSpPr>
              <p:nvPr/>
            </p:nvSpPr>
            <p:spPr bwMode="auto">
              <a:xfrm>
                <a:off x="1501" y="3064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AutoShape 17"/>
              <p:cNvSpPr>
                <a:spLocks noChangeArrowheads="1"/>
              </p:cNvSpPr>
              <p:nvPr/>
            </p:nvSpPr>
            <p:spPr bwMode="auto">
              <a:xfrm>
                <a:off x="1594" y="2998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AutoShape 18"/>
              <p:cNvSpPr>
                <a:spLocks noChangeArrowheads="1"/>
              </p:cNvSpPr>
              <p:nvPr/>
            </p:nvSpPr>
            <p:spPr bwMode="auto">
              <a:xfrm>
                <a:off x="1747" y="303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AutoShape 19"/>
              <p:cNvSpPr>
                <a:spLocks noChangeArrowheads="1"/>
              </p:cNvSpPr>
              <p:nvPr/>
            </p:nvSpPr>
            <p:spPr bwMode="auto">
              <a:xfrm>
                <a:off x="1440" y="316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AutoShape 20"/>
              <p:cNvSpPr>
                <a:spLocks noChangeArrowheads="1"/>
              </p:cNvSpPr>
              <p:nvPr/>
            </p:nvSpPr>
            <p:spPr bwMode="auto">
              <a:xfrm>
                <a:off x="1839" y="293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AutoShape 21"/>
              <p:cNvSpPr>
                <a:spLocks noChangeArrowheads="1"/>
              </p:cNvSpPr>
              <p:nvPr/>
            </p:nvSpPr>
            <p:spPr bwMode="auto">
              <a:xfrm>
                <a:off x="1471" y="3260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AutoShape 22"/>
              <p:cNvSpPr>
                <a:spLocks noChangeArrowheads="1"/>
              </p:cNvSpPr>
              <p:nvPr/>
            </p:nvSpPr>
            <p:spPr bwMode="auto">
              <a:xfrm>
                <a:off x="1256" y="316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AutoShape 23"/>
              <p:cNvSpPr>
                <a:spLocks noChangeArrowheads="1"/>
              </p:cNvSpPr>
              <p:nvPr/>
            </p:nvSpPr>
            <p:spPr bwMode="auto">
              <a:xfrm>
                <a:off x="1348" y="362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AutoShape 24"/>
              <p:cNvSpPr>
                <a:spLocks noChangeArrowheads="1"/>
              </p:cNvSpPr>
              <p:nvPr/>
            </p:nvSpPr>
            <p:spPr bwMode="auto">
              <a:xfrm>
                <a:off x="1286" y="3326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5" name="AutoShape 25"/>
              <p:cNvSpPr>
                <a:spLocks noChangeArrowheads="1"/>
              </p:cNvSpPr>
              <p:nvPr/>
            </p:nvSpPr>
            <p:spPr bwMode="auto">
              <a:xfrm>
                <a:off x="1379" y="2998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AutoShape 26"/>
              <p:cNvSpPr>
                <a:spLocks noChangeArrowheads="1"/>
              </p:cNvSpPr>
              <p:nvPr/>
            </p:nvSpPr>
            <p:spPr bwMode="auto">
              <a:xfrm>
                <a:off x="1348" y="303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AutoShape 27"/>
              <p:cNvSpPr>
                <a:spLocks noChangeArrowheads="1"/>
              </p:cNvSpPr>
              <p:nvPr/>
            </p:nvSpPr>
            <p:spPr bwMode="auto">
              <a:xfrm>
                <a:off x="1040" y="339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AutoShape 28"/>
              <p:cNvSpPr>
                <a:spLocks noChangeArrowheads="1"/>
              </p:cNvSpPr>
              <p:nvPr/>
            </p:nvSpPr>
            <p:spPr bwMode="auto">
              <a:xfrm>
                <a:off x="1133" y="3227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9" name="AutoShape 29"/>
              <p:cNvSpPr>
                <a:spLocks noChangeArrowheads="1"/>
              </p:cNvSpPr>
              <p:nvPr/>
            </p:nvSpPr>
            <p:spPr bwMode="auto">
              <a:xfrm>
                <a:off x="1164" y="3064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" name="Group 30"/>
              <p:cNvGrpSpPr>
                <a:grpSpLocks/>
              </p:cNvGrpSpPr>
              <p:nvPr/>
            </p:nvGrpSpPr>
            <p:grpSpPr bwMode="auto">
              <a:xfrm>
                <a:off x="1603" y="3171"/>
                <a:ext cx="46" cy="45"/>
                <a:chOff x="1603" y="3171"/>
                <a:chExt cx="46" cy="45"/>
              </a:xfrm>
            </p:grpSpPr>
            <p:sp>
              <p:nvSpPr>
                <p:cNvPr id="7244" name="Line 31"/>
                <p:cNvSpPr>
                  <a:spLocks noChangeShapeType="1"/>
                </p:cNvSpPr>
                <p:nvPr/>
              </p:nvSpPr>
              <p:spPr bwMode="auto">
                <a:xfrm>
                  <a:off x="1603" y="3171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5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602" y="3173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633" y="3237"/>
                <a:ext cx="46" cy="46"/>
                <a:chOff x="1633" y="3237"/>
                <a:chExt cx="46" cy="46"/>
              </a:xfrm>
            </p:grpSpPr>
            <p:sp>
              <p:nvSpPr>
                <p:cNvPr id="7242" name="Line 34"/>
                <p:cNvSpPr>
                  <a:spLocks noChangeShapeType="1"/>
                </p:cNvSpPr>
                <p:nvPr/>
              </p:nvSpPr>
              <p:spPr bwMode="auto">
                <a:xfrm>
                  <a:off x="1634" y="3237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633" y="323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>
                <a:off x="1664" y="3139"/>
                <a:ext cx="46" cy="46"/>
                <a:chOff x="1664" y="3139"/>
                <a:chExt cx="46" cy="46"/>
              </a:xfrm>
            </p:grpSpPr>
            <p:sp>
              <p:nvSpPr>
                <p:cNvPr id="7240" name="Line 37"/>
                <p:cNvSpPr>
                  <a:spLocks noChangeShapeType="1"/>
                </p:cNvSpPr>
                <p:nvPr/>
              </p:nvSpPr>
              <p:spPr bwMode="auto">
                <a:xfrm>
                  <a:off x="1665" y="313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663" y="314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1787" y="3139"/>
                <a:ext cx="46" cy="46"/>
                <a:chOff x="1787" y="3139"/>
                <a:chExt cx="46" cy="46"/>
              </a:xfrm>
            </p:grpSpPr>
            <p:sp>
              <p:nvSpPr>
                <p:cNvPr id="7238" name="Line 40"/>
                <p:cNvSpPr>
                  <a:spLocks noChangeShapeType="1"/>
                </p:cNvSpPr>
                <p:nvPr/>
              </p:nvSpPr>
              <p:spPr bwMode="auto">
                <a:xfrm>
                  <a:off x="1787" y="313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786" y="314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2"/>
              <p:cNvGrpSpPr>
                <a:grpSpLocks/>
              </p:cNvGrpSpPr>
              <p:nvPr/>
            </p:nvGrpSpPr>
            <p:grpSpPr bwMode="auto">
              <a:xfrm>
                <a:off x="1357" y="3499"/>
                <a:ext cx="46" cy="45"/>
                <a:chOff x="1357" y="3499"/>
                <a:chExt cx="46" cy="45"/>
              </a:xfrm>
            </p:grpSpPr>
            <p:sp>
              <p:nvSpPr>
                <p:cNvPr id="7236" name="Line 43"/>
                <p:cNvSpPr>
                  <a:spLocks noChangeShapeType="1"/>
                </p:cNvSpPr>
                <p:nvPr/>
              </p:nvSpPr>
              <p:spPr bwMode="auto">
                <a:xfrm>
                  <a:off x="1357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7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356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45"/>
              <p:cNvGrpSpPr>
                <a:grpSpLocks/>
              </p:cNvGrpSpPr>
              <p:nvPr/>
            </p:nvGrpSpPr>
            <p:grpSpPr bwMode="auto">
              <a:xfrm>
                <a:off x="1479" y="3368"/>
                <a:ext cx="46" cy="45"/>
                <a:chOff x="1479" y="3368"/>
                <a:chExt cx="46" cy="45"/>
              </a:xfrm>
            </p:grpSpPr>
            <p:sp>
              <p:nvSpPr>
                <p:cNvPr id="7234" name="Line 46"/>
                <p:cNvSpPr>
                  <a:spLocks noChangeShapeType="1"/>
                </p:cNvSpPr>
                <p:nvPr/>
              </p:nvSpPr>
              <p:spPr bwMode="auto">
                <a:xfrm>
                  <a:off x="1480" y="3368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1479" y="336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8"/>
              <p:cNvGrpSpPr>
                <a:grpSpLocks/>
              </p:cNvGrpSpPr>
              <p:nvPr/>
            </p:nvGrpSpPr>
            <p:grpSpPr bwMode="auto">
              <a:xfrm>
                <a:off x="1633" y="3499"/>
                <a:ext cx="46" cy="45"/>
                <a:chOff x="1633" y="3499"/>
                <a:chExt cx="46" cy="45"/>
              </a:xfrm>
            </p:grpSpPr>
            <p:sp>
              <p:nvSpPr>
                <p:cNvPr id="7232" name="Line 49"/>
                <p:cNvSpPr>
                  <a:spLocks noChangeShapeType="1"/>
                </p:cNvSpPr>
                <p:nvPr/>
              </p:nvSpPr>
              <p:spPr bwMode="auto">
                <a:xfrm>
                  <a:off x="1634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3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633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51"/>
              <p:cNvGrpSpPr>
                <a:grpSpLocks/>
              </p:cNvGrpSpPr>
              <p:nvPr/>
            </p:nvGrpSpPr>
            <p:grpSpPr bwMode="auto">
              <a:xfrm>
                <a:off x="1234" y="3499"/>
                <a:ext cx="46" cy="45"/>
                <a:chOff x="1234" y="3499"/>
                <a:chExt cx="46" cy="45"/>
              </a:xfrm>
            </p:grpSpPr>
            <p:sp>
              <p:nvSpPr>
                <p:cNvPr id="7230" name="Line 52"/>
                <p:cNvSpPr>
                  <a:spLocks noChangeShapeType="1"/>
                </p:cNvSpPr>
                <p:nvPr/>
              </p:nvSpPr>
              <p:spPr bwMode="auto">
                <a:xfrm>
                  <a:off x="1234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233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54"/>
              <p:cNvGrpSpPr>
                <a:grpSpLocks/>
              </p:cNvGrpSpPr>
              <p:nvPr/>
            </p:nvGrpSpPr>
            <p:grpSpPr bwMode="auto">
              <a:xfrm>
                <a:off x="1479" y="3630"/>
                <a:ext cx="46" cy="46"/>
                <a:chOff x="1479" y="3630"/>
                <a:chExt cx="46" cy="46"/>
              </a:xfrm>
            </p:grpSpPr>
            <p:sp>
              <p:nvSpPr>
                <p:cNvPr id="7228" name="Line 55"/>
                <p:cNvSpPr>
                  <a:spLocks noChangeShapeType="1"/>
                </p:cNvSpPr>
                <p:nvPr/>
              </p:nvSpPr>
              <p:spPr bwMode="auto">
                <a:xfrm>
                  <a:off x="1480" y="3630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9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479" y="3632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57"/>
              <p:cNvGrpSpPr>
                <a:grpSpLocks/>
              </p:cNvGrpSpPr>
              <p:nvPr/>
            </p:nvGrpSpPr>
            <p:grpSpPr bwMode="auto">
              <a:xfrm>
                <a:off x="1695" y="3401"/>
                <a:ext cx="46" cy="45"/>
                <a:chOff x="1695" y="3401"/>
                <a:chExt cx="46" cy="45"/>
              </a:xfrm>
            </p:grpSpPr>
            <p:sp>
              <p:nvSpPr>
                <p:cNvPr id="7226" name="Line 58"/>
                <p:cNvSpPr>
                  <a:spLocks noChangeShapeType="1"/>
                </p:cNvSpPr>
                <p:nvPr/>
              </p:nvSpPr>
              <p:spPr bwMode="auto">
                <a:xfrm>
                  <a:off x="1695" y="3401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7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694" y="3402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60"/>
              <p:cNvGrpSpPr>
                <a:grpSpLocks/>
              </p:cNvGrpSpPr>
              <p:nvPr/>
            </p:nvGrpSpPr>
            <p:grpSpPr bwMode="auto">
              <a:xfrm>
                <a:off x="1818" y="3237"/>
                <a:ext cx="46" cy="46"/>
                <a:chOff x="1818" y="3237"/>
                <a:chExt cx="46" cy="46"/>
              </a:xfrm>
            </p:grpSpPr>
            <p:sp>
              <p:nvSpPr>
                <p:cNvPr id="7224" name="Line 61"/>
                <p:cNvSpPr>
                  <a:spLocks noChangeShapeType="1"/>
                </p:cNvSpPr>
                <p:nvPr/>
              </p:nvSpPr>
              <p:spPr bwMode="auto">
                <a:xfrm>
                  <a:off x="1818" y="3237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5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817" y="323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63"/>
              <p:cNvGrpSpPr>
                <a:grpSpLocks/>
              </p:cNvGrpSpPr>
              <p:nvPr/>
            </p:nvGrpSpPr>
            <p:grpSpPr bwMode="auto">
              <a:xfrm>
                <a:off x="1049" y="3565"/>
                <a:ext cx="46" cy="45"/>
                <a:chOff x="1049" y="3565"/>
                <a:chExt cx="46" cy="45"/>
              </a:xfrm>
            </p:grpSpPr>
            <p:sp>
              <p:nvSpPr>
                <p:cNvPr id="7222" name="Line 64"/>
                <p:cNvSpPr>
                  <a:spLocks noChangeShapeType="1"/>
                </p:cNvSpPr>
                <p:nvPr/>
              </p:nvSpPr>
              <p:spPr bwMode="auto">
                <a:xfrm>
                  <a:off x="1050" y="3565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3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049" y="3566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6"/>
              <p:cNvGrpSpPr>
                <a:grpSpLocks/>
              </p:cNvGrpSpPr>
              <p:nvPr/>
            </p:nvGrpSpPr>
            <p:grpSpPr bwMode="auto">
              <a:xfrm>
                <a:off x="1142" y="3663"/>
                <a:ext cx="46" cy="45"/>
                <a:chOff x="1142" y="3663"/>
                <a:chExt cx="46" cy="45"/>
              </a:xfrm>
            </p:grpSpPr>
            <p:sp>
              <p:nvSpPr>
                <p:cNvPr id="7220" name="Line 67"/>
                <p:cNvSpPr>
                  <a:spLocks noChangeShapeType="1"/>
                </p:cNvSpPr>
                <p:nvPr/>
              </p:nvSpPr>
              <p:spPr bwMode="auto">
                <a:xfrm>
                  <a:off x="1142" y="3663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1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141" y="3664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9"/>
              <p:cNvGrpSpPr>
                <a:grpSpLocks/>
              </p:cNvGrpSpPr>
              <p:nvPr/>
            </p:nvGrpSpPr>
            <p:grpSpPr bwMode="auto">
              <a:xfrm>
                <a:off x="1203" y="3386"/>
                <a:ext cx="46" cy="45"/>
                <a:chOff x="1203" y="3386"/>
                <a:chExt cx="46" cy="45"/>
              </a:xfrm>
            </p:grpSpPr>
            <p:sp>
              <p:nvSpPr>
                <p:cNvPr id="7218" name="Line 70"/>
                <p:cNvSpPr>
                  <a:spLocks noChangeShapeType="1"/>
                </p:cNvSpPr>
                <p:nvPr/>
              </p:nvSpPr>
              <p:spPr bwMode="auto">
                <a:xfrm>
                  <a:off x="1204" y="3386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9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202" y="3388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14" name="Line 72"/>
              <p:cNvSpPr>
                <a:spLocks noChangeShapeType="1"/>
              </p:cNvSpPr>
              <p:nvPr/>
            </p:nvSpPr>
            <p:spPr bwMode="auto">
              <a:xfrm flipV="1">
                <a:off x="1010" y="2846"/>
                <a:ext cx="891" cy="893"/>
              </a:xfrm>
              <a:prstGeom prst="line">
                <a:avLst/>
              </a:prstGeom>
              <a:noFill/>
              <a:ln w="2232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AutoShape 73"/>
              <p:cNvSpPr>
                <a:spLocks noChangeArrowheads="1"/>
              </p:cNvSpPr>
              <p:nvPr/>
            </p:nvSpPr>
            <p:spPr bwMode="auto">
              <a:xfrm>
                <a:off x="1655" y="2900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Line 74"/>
              <p:cNvSpPr>
                <a:spLocks noChangeShapeType="1"/>
              </p:cNvSpPr>
              <p:nvPr/>
            </p:nvSpPr>
            <p:spPr bwMode="auto">
              <a:xfrm flipV="1">
                <a:off x="1133" y="3010"/>
                <a:ext cx="891" cy="893"/>
              </a:xfrm>
              <a:prstGeom prst="line">
                <a:avLst/>
              </a:prstGeom>
              <a:noFill/>
              <a:ln w="15840">
                <a:solidFill>
                  <a:srgbClr val="000066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Line 75"/>
              <p:cNvSpPr>
                <a:spLocks noChangeShapeType="1"/>
              </p:cNvSpPr>
              <p:nvPr/>
            </p:nvSpPr>
            <p:spPr bwMode="auto">
              <a:xfrm flipV="1">
                <a:off x="856" y="2715"/>
                <a:ext cx="891" cy="893"/>
              </a:xfrm>
              <a:prstGeom prst="line">
                <a:avLst/>
              </a:prstGeom>
              <a:noFill/>
              <a:ln w="15840">
                <a:solidFill>
                  <a:srgbClr val="000066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6956" name="Text Box 76"/>
            <p:cNvSpPr txBox="1">
              <a:spLocks noChangeArrowheads="1"/>
            </p:cNvSpPr>
            <p:nvPr/>
          </p:nvSpPr>
          <p:spPr bwMode="auto">
            <a:xfrm>
              <a:off x="6019800" y="6548437"/>
              <a:ext cx="3124200" cy="309563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Off-the-shelf classifier (SVM)</a:t>
              </a:r>
            </a:p>
          </p:txBody>
        </p:sp>
      </p:grpSp>
      <p:grpSp>
        <p:nvGrpSpPr>
          <p:cNvPr id="19" name="Group 88"/>
          <p:cNvGrpSpPr/>
          <p:nvPr/>
        </p:nvGrpSpPr>
        <p:grpSpPr>
          <a:xfrm>
            <a:off x="385855" y="3108382"/>
            <a:ext cx="1676400" cy="1413025"/>
            <a:chOff x="786670" y="1485900"/>
            <a:chExt cx="2598420" cy="2290076"/>
          </a:xfrm>
        </p:grpSpPr>
        <p:sp>
          <p:nvSpPr>
            <p:cNvPr id="506884" name="Text Box 4"/>
            <p:cNvSpPr txBox="1">
              <a:spLocks noChangeArrowheads="1"/>
            </p:cNvSpPr>
            <p:nvPr/>
          </p:nvSpPr>
          <p:spPr bwMode="auto">
            <a:xfrm>
              <a:off x="786670" y="3223750"/>
              <a:ext cx="2598420" cy="5522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Image</a:t>
              </a:r>
              <a:endParaRPr lang="en-GB" sz="12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7" name="Picture 77"/>
            <p:cNvPicPr>
              <a:picLocks noChangeAspect="1" noChangeArrowheads="1"/>
            </p:cNvPicPr>
            <p:nvPr/>
          </p:nvPicPr>
          <p:blipFill>
            <a:blip r:embed="rId6" cstate="print"/>
            <a:srcRect l="12857" t="7619" r="10000" b="10476"/>
            <a:stretch>
              <a:fillRect/>
            </a:stretch>
          </p:blipFill>
          <p:spPr bwMode="auto">
            <a:xfrm>
              <a:off x="876300" y="1485900"/>
              <a:ext cx="2209800" cy="1759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0" name="Group 92"/>
          <p:cNvGrpSpPr/>
          <p:nvPr/>
        </p:nvGrpSpPr>
        <p:grpSpPr>
          <a:xfrm>
            <a:off x="5608935" y="3121760"/>
            <a:ext cx="3390970" cy="1442138"/>
            <a:chOff x="5608935" y="3121760"/>
            <a:chExt cx="3390970" cy="1442138"/>
          </a:xfrm>
        </p:grpSpPr>
        <p:sp>
          <p:nvSpPr>
            <p:cNvPr id="506888" name="Text Box 8"/>
            <p:cNvSpPr txBox="1">
              <a:spLocks noChangeArrowheads="1"/>
            </p:cNvSpPr>
            <p:nvPr/>
          </p:nvSpPr>
          <p:spPr bwMode="auto">
            <a:xfrm>
              <a:off x="5608935" y="4223163"/>
              <a:ext cx="3390970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Learned representation [a</a:t>
              </a:r>
              <a:r>
                <a:rPr lang="en-GB" sz="1600" baseline="-250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1</a:t>
              </a: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, ... , a</a:t>
              </a:r>
              <a:r>
                <a:rPr lang="en-GB" sz="1600" baseline="-250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64</a:t>
              </a: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]</a:t>
              </a:r>
              <a:endParaRPr lang="en-GB" sz="16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8" name="Picture 7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7400" y="3121760"/>
              <a:ext cx="2688156" cy="11044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1" name="Group 89"/>
          <p:cNvGrpSpPr/>
          <p:nvPr/>
        </p:nvGrpSpPr>
        <p:grpSpPr>
          <a:xfrm>
            <a:off x="2653275" y="3126670"/>
            <a:ext cx="2264370" cy="1454480"/>
            <a:chOff x="2667000" y="3314700"/>
            <a:chExt cx="2095500" cy="1339265"/>
          </a:xfrm>
        </p:grpSpPr>
        <p:sp>
          <p:nvSpPr>
            <p:cNvPr id="506885" name="Text Box 5"/>
            <p:cNvSpPr txBox="1">
              <a:spLocks noChangeArrowheads="1"/>
            </p:cNvSpPr>
            <p:nvPr/>
          </p:nvSpPr>
          <p:spPr bwMode="auto">
            <a:xfrm>
              <a:off x="2920585" y="4313230"/>
              <a:ext cx="1733465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Learned bases </a:t>
              </a:r>
              <a:r>
                <a:rPr lang="en-GB" sz="1600" dirty="0" err="1" smtClean="0">
                  <a:solidFill>
                    <a:schemeClr val="bg1"/>
                  </a:solidFill>
                  <a:latin typeface="Symbol" pitchFamily="18" charset="2"/>
                  <a:ea typeface="Lucida Sans Unicode" pitchFamily="34" charset="0"/>
                  <a:cs typeface="Lucida Sans Unicode" pitchFamily="34" charset="0"/>
                </a:rPr>
                <a:t>f</a:t>
              </a:r>
              <a:r>
                <a:rPr lang="en-GB" sz="1600" baseline="-25000" dirty="0" err="1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</a:t>
              </a:r>
              <a:endParaRPr lang="en-GB" sz="1600" baseline="-250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9" name="Picture 79"/>
            <p:cNvPicPr>
              <a:picLocks noChangeAspect="1" noChangeArrowheads="1"/>
            </p:cNvPicPr>
            <p:nvPr/>
          </p:nvPicPr>
          <p:blipFill>
            <a:blip r:embed="rId8" cstate="print"/>
            <a:srcRect r="89039" b="89180"/>
            <a:stretch>
              <a:fillRect/>
            </a:stretch>
          </p:blipFill>
          <p:spPr bwMode="auto">
            <a:xfrm>
              <a:off x="2667000" y="3314700"/>
              <a:ext cx="2095500" cy="1028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2" name="Group 79"/>
          <p:cNvGrpSpPr/>
          <p:nvPr/>
        </p:nvGrpSpPr>
        <p:grpSpPr>
          <a:xfrm>
            <a:off x="2514600" y="762000"/>
            <a:ext cx="2628900" cy="1706880"/>
            <a:chOff x="1236307" y="1138238"/>
            <a:chExt cx="5631826" cy="3362147"/>
          </a:xfrm>
        </p:grpSpPr>
        <p:sp>
          <p:nvSpPr>
            <p:cNvPr id="81" name="Rectangle 4"/>
            <p:cNvSpPr>
              <a:spLocks noChangeArrowheads="1"/>
            </p:cNvSpPr>
            <p:nvPr/>
          </p:nvSpPr>
          <p:spPr bwMode="auto">
            <a:xfrm>
              <a:off x="1236307" y="1138238"/>
              <a:ext cx="5631826" cy="3362147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82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9250" y="1539875"/>
              <a:ext cx="1428750" cy="8001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3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46675" y="1568450"/>
              <a:ext cx="1362075" cy="1019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4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154613" y="2801938"/>
              <a:ext cx="1362075" cy="1019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5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381375" y="2744788"/>
              <a:ext cx="1428750" cy="10763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86" name="Text Box 10"/>
            <p:cNvSpPr txBox="1">
              <a:spLocks noChangeArrowheads="1"/>
            </p:cNvSpPr>
            <p:nvPr/>
          </p:nvSpPr>
          <p:spPr bwMode="auto">
            <a:xfrm>
              <a:off x="2796721" y="3895186"/>
              <a:ext cx="2600280" cy="54562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 smtClean="0">
                  <a:latin typeface="Arial" charset="0"/>
                </a:rPr>
                <a:t>Unlabeled data</a:t>
              </a:r>
              <a:endParaRPr lang="en-US" sz="1200" dirty="0">
                <a:latin typeface="Arial" charset="0"/>
              </a:endParaRPr>
            </a:p>
          </p:txBody>
        </p:sp>
        <p:pic>
          <p:nvPicPr>
            <p:cNvPr id="87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74800" y="2782888"/>
              <a:ext cx="1414463" cy="10572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8" name="Picture 2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43275" y="1547813"/>
              <a:ext cx="1497013" cy="103663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91" name="AutoShape 6"/>
          <p:cNvSpPr>
            <a:spLocks noChangeArrowheads="1"/>
          </p:cNvSpPr>
          <p:nvPr/>
        </p:nvSpPr>
        <p:spPr bwMode="auto">
          <a:xfrm>
            <a:off x="7048500" y="4533900"/>
            <a:ext cx="342900" cy="4953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3"/>
          <p:cNvSpPr>
            <a:spLocks noChangeArrowheads="1"/>
          </p:cNvSpPr>
          <p:nvPr/>
        </p:nvSpPr>
        <p:spPr bwMode="auto">
          <a:xfrm>
            <a:off x="5032860" y="3505810"/>
            <a:ext cx="609600" cy="3048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117021" y="5131392"/>
            <a:ext cx="51846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u="sng" dirty="0" smtClean="0">
                <a:solidFill>
                  <a:schemeClr val="bg1"/>
                </a:solidFill>
              </a:rPr>
              <a:t>In NLP: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Distributional representations and vector space model ideas.  (Brown et al., 1992; Pereira, </a:t>
            </a:r>
            <a:r>
              <a:rPr lang="en-US" sz="1400" dirty="0" err="1" smtClean="0">
                <a:solidFill>
                  <a:schemeClr val="bg1"/>
                </a:solidFill>
              </a:rPr>
              <a:t>Tishby</a:t>
            </a:r>
            <a:r>
              <a:rPr lang="en-US" sz="1400" dirty="0" smtClean="0">
                <a:solidFill>
                  <a:schemeClr val="bg1"/>
                </a:solidFill>
              </a:rPr>
              <a:t> &amp; Lee, 1993; Salton et al., 1975; </a:t>
            </a:r>
            <a:r>
              <a:rPr lang="en-US" sz="1400" dirty="0" err="1" smtClean="0">
                <a:solidFill>
                  <a:schemeClr val="bg1"/>
                </a:solidFill>
              </a:rPr>
              <a:t>Pantel</a:t>
            </a:r>
            <a:r>
              <a:rPr lang="en-US" sz="1400" dirty="0" smtClean="0">
                <a:solidFill>
                  <a:schemeClr val="bg1"/>
                </a:solidFill>
              </a:rPr>
              <a:t> &amp; Lin, 2002; Rapp, 2003; </a:t>
            </a:r>
            <a:r>
              <a:rPr lang="en-US" sz="1400" dirty="0" err="1" smtClean="0">
                <a:solidFill>
                  <a:schemeClr val="bg1"/>
                </a:solidFill>
              </a:rPr>
              <a:t>Turney</a:t>
            </a:r>
            <a:r>
              <a:rPr lang="en-US" sz="1400" dirty="0" smtClean="0">
                <a:solidFill>
                  <a:schemeClr val="bg1"/>
                </a:solidFill>
              </a:rPr>
              <a:t>  et al., 2003).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Latent Semantic Analysis (</a:t>
            </a:r>
            <a:r>
              <a:rPr lang="en-US" sz="1400" dirty="0" err="1" smtClean="0">
                <a:solidFill>
                  <a:schemeClr val="bg1"/>
                </a:solidFill>
              </a:rPr>
              <a:t>Deerwester</a:t>
            </a:r>
            <a:r>
              <a:rPr lang="en-US" sz="1400" dirty="0" smtClean="0">
                <a:solidFill>
                  <a:schemeClr val="bg1"/>
                </a:solidFill>
              </a:rPr>
              <a:t> et al.,1990)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Structural Learning (Ando &amp; Zhang, 2005) 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….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Self-taught learning: Example applications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66800" y="1143000"/>
            <a:ext cx="2476500" cy="1037386"/>
            <a:chOff x="990600" y="1714500"/>
            <a:chExt cx="4914900" cy="144548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4103" t="14385" r="10256" b="18948"/>
            <a:stretch>
              <a:fillRect/>
            </a:stretch>
          </p:blipFill>
          <p:spPr bwMode="auto">
            <a:xfrm>
              <a:off x="3657600" y="1752600"/>
              <a:ext cx="2247900" cy="1066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4182" t="15348" r="9436" b="18303"/>
            <a:stretch>
              <a:fillRect/>
            </a:stretch>
          </p:blipFill>
          <p:spPr bwMode="auto">
            <a:xfrm>
              <a:off x="990600" y="1714500"/>
              <a:ext cx="2171700" cy="1104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1579098" y="2819400"/>
              <a:ext cx="1066800" cy="34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>
                  <a:solidFill>
                    <a:srgbClr val="FFFFFF"/>
                  </a:solidFill>
                  <a:ea typeface="굴림" pitchFamily="34" charset="-127"/>
                  <a:cs typeface="Lucida Sans Unicode" pitchFamily="34" charset="0"/>
                </a:rPr>
                <a:t>Digits</a:t>
              </a:r>
            </a:p>
          </p:txBody>
        </p:sp>
        <p:sp>
          <p:nvSpPr>
            <p:cNvPr id="8" name="Text Box 46"/>
            <p:cNvSpPr txBox="1">
              <a:spLocks noChangeArrowheads="1"/>
            </p:cNvSpPr>
            <p:nvPr/>
          </p:nvSpPr>
          <p:spPr bwMode="auto">
            <a:xfrm>
              <a:off x="3712698" y="2819400"/>
              <a:ext cx="2057399" cy="34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 smtClean="0">
                  <a:solidFill>
                    <a:srgbClr val="FFFFFF"/>
                  </a:solidFill>
                  <a:ea typeface="굴림" pitchFamily="34" charset="-127"/>
                  <a:cs typeface="Lucida Sans Unicode" pitchFamily="34" charset="0"/>
                </a:rPr>
                <a:t>Alphabets</a:t>
              </a:r>
              <a:endParaRPr lang="en-US" altLang="ko-KR" sz="1600" dirty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28700" y="2286000"/>
          <a:ext cx="2628900" cy="82296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314450"/>
                <a:gridCol w="1314450"/>
              </a:tblGrid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Raw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54.8%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PCA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54.8%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58.5%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990600" y="3124200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8.2% error reduction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543300"/>
            <a:ext cx="8115300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1600994" y="3694906"/>
            <a:ext cx="5638800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13"/>
          <p:cNvGrpSpPr/>
          <p:nvPr/>
        </p:nvGrpSpPr>
        <p:grpSpPr>
          <a:xfrm>
            <a:off x="5372100" y="4076700"/>
            <a:ext cx="1080477" cy="714503"/>
            <a:chOff x="1676400" y="1180106"/>
            <a:chExt cx="2133600" cy="1245064"/>
          </a:xfrm>
        </p:grpSpPr>
        <p:sp>
          <p:nvSpPr>
            <p:cNvPr id="23" name="Documents"/>
            <p:cNvSpPr>
              <a:spLocks noEditPoints="1" noChangeArrowheads="1"/>
            </p:cNvSpPr>
            <p:nvPr/>
          </p:nvSpPr>
          <p:spPr bwMode="auto">
            <a:xfrm>
              <a:off x="2362200" y="1180106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TextBox 10"/>
            <p:cNvSpPr txBox="1">
              <a:spLocks noChangeArrowheads="1"/>
            </p:cNvSpPr>
            <p:nvPr/>
          </p:nvSpPr>
          <p:spPr bwMode="auto">
            <a:xfrm>
              <a:off x="1676400" y="1942482"/>
              <a:ext cx="2133600" cy="48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Newswire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6743700" y="4076700"/>
            <a:ext cx="1080477" cy="714502"/>
            <a:chOff x="5486400" y="1104900"/>
            <a:chExt cx="2133600" cy="1245062"/>
          </a:xfrm>
        </p:grpSpPr>
        <p:sp>
          <p:nvSpPr>
            <p:cNvPr id="21" name="Documents"/>
            <p:cNvSpPr>
              <a:spLocks noEditPoints="1" noChangeArrowheads="1"/>
            </p:cNvSpPr>
            <p:nvPr/>
          </p:nvSpPr>
          <p:spPr bwMode="auto">
            <a:xfrm>
              <a:off x="6172200" y="1104900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TextBox 17"/>
            <p:cNvSpPr txBox="1">
              <a:spLocks noChangeArrowheads="1"/>
            </p:cNvSpPr>
            <p:nvPr/>
          </p:nvSpPr>
          <p:spPr bwMode="auto">
            <a:xfrm>
              <a:off x="5486400" y="1867275"/>
              <a:ext cx="2133600" cy="48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Webpages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600" y="4876800"/>
          <a:ext cx="2705101" cy="1080135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957558"/>
                <a:gridCol w="526657"/>
                <a:gridCol w="544611"/>
                <a:gridCol w="676275"/>
              </a:tblGrid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# </a:t>
                      </a:r>
                      <a:r>
                        <a:rPr lang="en-US" sz="9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examples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Raw words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70.4%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75.7%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81.6%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LDA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66.8%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75.3%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82.4%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Exp.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Fam. 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81.4%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85.1%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5029200" y="6019800"/>
            <a:ext cx="316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15-23% </a:t>
            </a:r>
            <a:r>
              <a:rPr lang="en-US" b="1" dirty="0">
                <a:solidFill>
                  <a:srgbClr val="FF0000"/>
                </a:solidFill>
              </a:rPr>
              <a:t>error reduction</a:t>
            </a: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1192212"/>
            <a:ext cx="3429000" cy="62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991100" y="1954212"/>
          <a:ext cx="2857500" cy="77724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615548"/>
                <a:gridCol w="1241952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Spectrogram</a:t>
                      </a:r>
                      <a:endParaRPr lang="en-US" sz="11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38.5%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MFCCs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43.8%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48.7%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571500" y="762000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Handwritten character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4686300" y="3645932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Text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5257800" y="2830512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8.7% error reduction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62500" y="773112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Speaker identification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76300" y="4914900"/>
          <a:ext cx="2819400" cy="11049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594007"/>
                <a:gridCol w="1225393"/>
              </a:tblGrid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Spectrogram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48.4%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MFCCs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54.0%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Music-specific model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49.3%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05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56.6%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990600" y="6096000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5.7% error reduction</a:t>
            </a:r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495300" y="3733800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Music genre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679938" name="Music"/>
          <p:cNvSpPr>
            <a:spLocks noEditPoints="1" noChangeArrowheads="1"/>
          </p:cNvSpPr>
          <p:nvPr/>
        </p:nvSpPr>
        <p:spPr bwMode="auto">
          <a:xfrm>
            <a:off x="1752600" y="4076700"/>
            <a:ext cx="660400" cy="6238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2930440" y="6611779"/>
            <a:ext cx="6213560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[Lee, Battle, Raina, &amp; Ng, 2006; Raina, Battle, Lee, Packer &amp; Ng, 2007, Grosse, Raina, Kwong &amp; Ng, 2007]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0" name="Minus 39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Minus 40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Minus 41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Minus 42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lus 43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5" name="Plus 44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6" name="Plus 45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7" name="Plus 46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0020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CDBN for audio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 bwMode="auto">
          <a:xfrm>
            <a:off x="1115533" y="2400300"/>
            <a:ext cx="914400" cy="914400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17"/>
          <p:cNvGrpSpPr/>
          <p:nvPr/>
        </p:nvGrpSpPr>
        <p:grpSpPr>
          <a:xfrm>
            <a:off x="906780" y="2095500"/>
            <a:ext cx="457200" cy="3543300"/>
            <a:chOff x="906780" y="2095500"/>
            <a:chExt cx="457200" cy="3543300"/>
          </a:xfrm>
        </p:grpSpPr>
        <p:sp>
          <p:nvSpPr>
            <p:cNvPr id="5" name="Rectangle 4"/>
            <p:cNvSpPr/>
            <p:nvPr/>
          </p:nvSpPr>
          <p:spPr bwMode="auto">
            <a:xfrm>
              <a:off x="90678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00123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6" idx="4"/>
              <a:endCxn id="5" idx="0"/>
            </p:cNvCxnSpPr>
            <p:nvPr/>
          </p:nvCxnSpPr>
          <p:spPr bwMode="auto">
            <a:xfrm rot="5400000">
              <a:off x="81684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6"/>
          <p:cNvGrpSpPr/>
          <p:nvPr/>
        </p:nvGrpSpPr>
        <p:grpSpPr>
          <a:xfrm>
            <a:off x="1219200" y="2095500"/>
            <a:ext cx="457200" cy="3543300"/>
            <a:chOff x="1219200" y="2095500"/>
            <a:chExt cx="457200" cy="35433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  <a:endCxn id="14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18"/>
          <p:cNvGrpSpPr/>
          <p:nvPr/>
        </p:nvGrpSpPr>
        <p:grpSpPr>
          <a:xfrm>
            <a:off x="1524000" y="2095500"/>
            <a:ext cx="457200" cy="3543300"/>
            <a:chOff x="1219200" y="2095500"/>
            <a:chExt cx="457200" cy="35433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4"/>
              <a:endCxn id="20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31"/>
          <p:cNvGrpSpPr/>
          <p:nvPr/>
        </p:nvGrpSpPr>
        <p:grpSpPr>
          <a:xfrm>
            <a:off x="1828800" y="2095500"/>
            <a:ext cx="457200" cy="3543300"/>
            <a:chOff x="1219200" y="2095500"/>
            <a:chExt cx="457200" cy="3543300"/>
          </a:xfrm>
        </p:grpSpPr>
        <p:sp>
          <p:nvSpPr>
            <p:cNvPr id="33" name="Rectangle 32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5" name="Straight Arrow Connector 34"/>
            <p:cNvCxnSpPr>
              <a:stCxn id="34" idx="4"/>
              <a:endCxn id="33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40"/>
          <p:cNvGrpSpPr/>
          <p:nvPr/>
        </p:nvGrpSpPr>
        <p:grpSpPr>
          <a:xfrm>
            <a:off x="1138393" y="1333500"/>
            <a:ext cx="922019" cy="762001"/>
            <a:chOff x="1138393" y="1333500"/>
            <a:chExt cx="922019" cy="762001"/>
          </a:xfrm>
        </p:grpSpPr>
        <p:sp>
          <p:nvSpPr>
            <p:cNvPr id="23" name="Oval 22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4" name="Straight Arrow Connector 23"/>
            <p:cNvCxnSpPr>
              <a:stCxn id="23" idx="4"/>
              <a:endCxn id="6" idx="0"/>
            </p:cNvCxnSpPr>
            <p:nvPr/>
          </p:nvCxnSpPr>
          <p:spPr bwMode="auto">
            <a:xfrm rot="5400000">
              <a:off x="1114027" y="1632187"/>
              <a:ext cx="487680" cy="438947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>
              <a:stCxn id="23" idx="4"/>
              <a:endCxn id="21" idx="0"/>
            </p:cNvCxnSpPr>
            <p:nvPr/>
          </p:nvCxnSpPr>
          <p:spPr bwMode="auto">
            <a:xfrm rot="16200000" flipH="1">
              <a:off x="1422636" y="1762523"/>
              <a:ext cx="487680" cy="17827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23" idx="4"/>
              <a:endCxn id="15" idx="0"/>
            </p:cNvCxnSpPr>
            <p:nvPr/>
          </p:nvCxnSpPr>
          <p:spPr bwMode="auto">
            <a:xfrm rot="5400000">
              <a:off x="1270237" y="1788397"/>
              <a:ext cx="487680" cy="126527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stCxn id="23" idx="4"/>
              <a:endCxn id="34" idx="0"/>
            </p:cNvCxnSpPr>
            <p:nvPr/>
          </p:nvCxnSpPr>
          <p:spPr bwMode="auto">
            <a:xfrm rot="16200000" flipH="1">
              <a:off x="1575036" y="1610123"/>
              <a:ext cx="487680" cy="48307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4766" y="6550223"/>
            <a:ext cx="21192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[ICML 2009, NIPS 2009]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2590800" y="21717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571904" y="1459468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200400" y="19812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4586" y="1268968"/>
            <a:ext cx="186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 unit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audio</a:t>
            </a:r>
            <a:endParaRPr lang="en-US" dirty="0"/>
          </a:p>
        </p:txBody>
      </p:sp>
      <p:pic>
        <p:nvPicPr>
          <p:cNvPr id="4" name="Picture 2" descr="door"/>
          <p:cNvPicPr>
            <a:picLocks noChangeAspect="1" noChangeArrowheads="1"/>
          </p:cNvPicPr>
          <p:nvPr/>
        </p:nvPicPr>
        <p:blipFill>
          <a:blip r:embed="rId2" cstate="print"/>
          <a:srcRect l="5242" t="54010" r="495"/>
          <a:stretch>
            <a:fillRect/>
          </a:stretch>
        </p:blipFill>
        <p:spPr bwMode="auto">
          <a:xfrm>
            <a:off x="846715" y="779055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152485" y="779055"/>
            <a:ext cx="228600" cy="26499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52485" y="3712553"/>
            <a:ext cx="246888" cy="2649945"/>
            <a:chOff x="2920585" y="4005075"/>
            <a:chExt cx="246888" cy="2649945"/>
          </a:xfrm>
        </p:grpSpPr>
        <p:pic>
          <p:nvPicPr>
            <p:cNvPr id="6" name="Picture 2" descr="door"/>
            <p:cNvPicPr>
              <a:picLocks noChangeAspect="1" noChangeArrowheads="1"/>
            </p:cNvPicPr>
            <p:nvPr/>
          </p:nvPicPr>
          <p:blipFill>
            <a:blip r:embed="rId2" cstate="print"/>
            <a:srcRect l="21573" t="54010" r="75545"/>
            <a:stretch>
              <a:fillRect/>
            </a:stretch>
          </p:blipFill>
          <p:spPr bwMode="auto">
            <a:xfrm>
              <a:off x="2920585" y="4005075"/>
              <a:ext cx="23043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920585" y="4005075"/>
              <a:ext cx="246888" cy="264994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2858" t="2622" r="85692"/>
          <a:stretch>
            <a:fillRect/>
          </a:stretch>
        </p:blipFill>
        <p:spPr bwMode="auto">
          <a:xfrm>
            <a:off x="5532125" y="3674148"/>
            <a:ext cx="230430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49846" t="2622" r="48462"/>
          <a:stretch>
            <a:fillRect/>
          </a:stretch>
        </p:blipFill>
        <p:spPr bwMode="auto">
          <a:xfrm>
            <a:off x="3880710" y="3712553"/>
            <a:ext cx="268835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35585" t="2622" r="62481"/>
          <a:stretch>
            <a:fillRect/>
          </a:stretch>
        </p:blipFill>
        <p:spPr bwMode="auto">
          <a:xfrm>
            <a:off x="7029920" y="3712553"/>
            <a:ext cx="307240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92"/>
          <p:cNvSpPr>
            <a:spLocks noChangeArrowheads="1"/>
          </p:cNvSpPr>
          <p:nvPr/>
        </p:nvSpPr>
        <p:spPr bwMode="auto">
          <a:xfrm>
            <a:off x="2536535" y="4595868"/>
            <a:ext cx="4576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 0.9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0.7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0.2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</a:t>
            </a:r>
            <a:endParaRPr lang="en-US" sz="2400" dirty="0">
              <a:solidFill>
                <a:schemeClr val="bg1"/>
              </a:solidFill>
              <a:latin typeface="cmsy1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9490" y="894270"/>
            <a:ext cx="1364476" cy="369332"/>
          </a:xfrm>
          <a:prstGeom prst="rect">
            <a:avLst/>
          </a:prstGeom>
          <a:solidFill>
            <a:srgbClr val="000000">
              <a:alpha val="69020"/>
            </a:srgbClr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Times"/>
              </a:rPr>
              <a:t>Spectrogram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38005" y="6362498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      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x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1576410" y="3083355"/>
            <a:ext cx="407465" cy="883315"/>
          </a:xfrm>
          <a:custGeom>
            <a:avLst/>
            <a:gdLst>
              <a:gd name="connsiteX0" fmla="*/ 868325 w 868325"/>
              <a:gd name="connsiteY0" fmla="*/ 0 h 1180214"/>
              <a:gd name="connsiteX1" fmla="*/ 7088 w 868325"/>
              <a:gd name="connsiteY1" fmla="*/ 627321 h 1180214"/>
              <a:gd name="connsiteX2" fmla="*/ 825795 w 868325"/>
              <a:gd name="connsiteY2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325" h="1180214">
                <a:moveTo>
                  <a:pt x="868325" y="0"/>
                </a:moveTo>
                <a:cubicBezTo>
                  <a:pt x="441250" y="215309"/>
                  <a:pt x="14176" y="430619"/>
                  <a:pt x="7088" y="627321"/>
                </a:cubicBezTo>
                <a:cubicBezTo>
                  <a:pt x="0" y="824023"/>
                  <a:pt x="634409" y="1086293"/>
                  <a:pt x="825795" y="118021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36600" y="6596390"/>
            <a:ext cx="197682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max pooling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609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371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419100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133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790700" y="205740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>
            <a:stCxn id="4" idx="0"/>
            <a:endCxn id="8" idx="4"/>
          </p:cNvCxnSpPr>
          <p:nvPr/>
        </p:nvCxnSpPr>
        <p:spPr bwMode="auto">
          <a:xfrm rot="5400000" flipH="1" flipV="1">
            <a:off x="769620" y="2857500"/>
            <a:ext cx="1501140" cy="11811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5" idx="0"/>
            <a:endCxn id="8" idx="4"/>
          </p:cNvCxnSpPr>
          <p:nvPr/>
        </p:nvCxnSpPr>
        <p:spPr bwMode="auto">
          <a:xfrm rot="5400000" flipH="1" flipV="1">
            <a:off x="1150620" y="3238500"/>
            <a:ext cx="1501140" cy="4191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0"/>
            <a:endCxn id="8" idx="4"/>
          </p:cNvCxnSpPr>
          <p:nvPr/>
        </p:nvCxnSpPr>
        <p:spPr bwMode="auto">
          <a:xfrm rot="16200000" flipV="1">
            <a:off x="1531620" y="3276600"/>
            <a:ext cx="1501140" cy="342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6" idx="0"/>
            <a:endCxn id="8" idx="4"/>
          </p:cNvCxnSpPr>
          <p:nvPr/>
        </p:nvCxnSpPr>
        <p:spPr bwMode="auto">
          <a:xfrm rot="16200000" flipV="1">
            <a:off x="1916430" y="2891790"/>
            <a:ext cx="1493520" cy="1104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2860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3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1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1486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2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99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4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4900" y="160020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max {x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1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4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}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" y="9906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Convolutional Neural net: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1981200" y="3314700"/>
            <a:ext cx="4953000" cy="158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914900" y="723900"/>
            <a:ext cx="21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Convolutional DBN: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47"/>
          <p:cNvGrpSpPr/>
          <p:nvPr/>
        </p:nvGrpSpPr>
        <p:grpSpPr>
          <a:xfrm>
            <a:off x="5219700" y="1143000"/>
            <a:ext cx="2417851" cy="1447670"/>
            <a:chOff x="5257800" y="2058157"/>
            <a:chExt cx="6189699" cy="3626367"/>
          </a:xfrm>
        </p:grpSpPr>
        <p:sp>
          <p:nvSpPr>
            <p:cNvPr id="32" name="Oval 31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37" name="Straight Arrow Connector 36"/>
            <p:cNvCxnSpPr>
              <a:stCxn id="32" idx="0"/>
              <a:endCxn id="36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>
              <a:stCxn id="33" idx="0"/>
              <a:endCxn id="36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9" name="Straight Arrow Connector 38"/>
            <p:cNvCxnSpPr>
              <a:stCxn id="35" idx="0"/>
              <a:endCxn id="36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0" name="Straight Arrow Connector 39"/>
            <p:cNvCxnSpPr>
              <a:stCxn id="34" idx="0"/>
              <a:endCxn id="36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6781801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3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57800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1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77286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2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05700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4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06056" y="2058157"/>
              <a:ext cx="4141443" cy="770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max {x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Helvetica"/>
                </a:rPr>
                <a:t>1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2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3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4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}</a:t>
              </a:r>
              <a:endParaRPr lang="en-US" sz="1400" baseline="-25000" dirty="0">
                <a:solidFill>
                  <a:srgbClr val="FFFFFF"/>
                </a:solidFill>
                <a:latin typeface="Helvetica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62000" y="5600700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Where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are real numbers.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38700" y="2628900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Where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are {0,1}, and </a:t>
            </a:r>
            <a:r>
              <a:rPr lang="en-US" i="1" dirty="0" smtClean="0">
                <a:solidFill>
                  <a:srgbClr val="FFFFFF"/>
                </a:solidFill>
                <a:latin typeface="Times"/>
              </a:rPr>
              <a:t>mutually exclusive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.  Thus, 5 possible cases:</a:t>
            </a:r>
          </a:p>
        </p:txBody>
      </p:sp>
      <p:grpSp>
        <p:nvGrpSpPr>
          <p:cNvPr id="9" name="Group 48"/>
          <p:cNvGrpSpPr/>
          <p:nvPr/>
        </p:nvGrpSpPr>
        <p:grpSpPr>
          <a:xfrm>
            <a:off x="4800600" y="3467100"/>
            <a:ext cx="1143000" cy="1110314"/>
            <a:chOff x="5257800" y="2133600"/>
            <a:chExt cx="2926080" cy="2781300"/>
          </a:xfrm>
        </p:grpSpPr>
        <p:sp>
          <p:nvSpPr>
            <p:cNvPr id="50" name="Oval 49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0" idx="0"/>
              <a:endCxn id="54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6" name="Straight Arrow Connector 55"/>
            <p:cNvCxnSpPr>
              <a:stCxn id="51" idx="0"/>
              <a:endCxn id="54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7" name="Straight Arrow Connector 56"/>
            <p:cNvCxnSpPr>
              <a:stCxn id="53" idx="0"/>
              <a:endCxn id="54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8" name="Straight Arrow Connector 57"/>
            <p:cNvCxnSpPr>
              <a:stCxn id="52" idx="0"/>
              <a:endCxn id="54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4" name="Group 63"/>
          <p:cNvGrpSpPr/>
          <p:nvPr/>
        </p:nvGrpSpPr>
        <p:grpSpPr>
          <a:xfrm>
            <a:off x="6096000" y="3429000"/>
            <a:ext cx="1143000" cy="1110314"/>
            <a:chOff x="5257800" y="2133600"/>
            <a:chExt cx="2926080" cy="2781300"/>
          </a:xfrm>
        </p:grpSpPr>
        <p:sp>
          <p:nvSpPr>
            <p:cNvPr id="65" name="Oval 6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70" name="Straight Arrow Connector 69"/>
            <p:cNvCxnSpPr>
              <a:stCxn id="65" idx="0"/>
              <a:endCxn id="6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1" name="Straight Arrow Connector 70"/>
            <p:cNvCxnSpPr>
              <a:stCxn id="66" idx="0"/>
              <a:endCxn id="6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2" name="Straight Arrow Connector 71"/>
            <p:cNvCxnSpPr>
              <a:stCxn id="68" idx="0"/>
              <a:endCxn id="6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3" name="Straight Arrow Connector 72"/>
            <p:cNvCxnSpPr>
              <a:stCxn id="67" idx="0"/>
              <a:endCxn id="6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5" name="Group 73"/>
          <p:cNvGrpSpPr/>
          <p:nvPr/>
        </p:nvGrpSpPr>
        <p:grpSpPr>
          <a:xfrm>
            <a:off x="7391400" y="3429000"/>
            <a:ext cx="1143000" cy="1110314"/>
            <a:chOff x="5257800" y="2133600"/>
            <a:chExt cx="2926080" cy="2781300"/>
          </a:xfrm>
        </p:grpSpPr>
        <p:sp>
          <p:nvSpPr>
            <p:cNvPr id="75" name="Oval 7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80" name="Straight Arrow Connector 79"/>
            <p:cNvCxnSpPr>
              <a:stCxn id="75" idx="0"/>
              <a:endCxn id="7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1" name="Straight Arrow Connector 80"/>
            <p:cNvCxnSpPr>
              <a:stCxn id="76" idx="0"/>
              <a:endCxn id="7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>
              <a:stCxn id="78" idx="0"/>
              <a:endCxn id="7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3" name="Straight Arrow Connector 82"/>
            <p:cNvCxnSpPr>
              <a:stCxn id="77" idx="0"/>
              <a:endCxn id="7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6" name="Group 83"/>
          <p:cNvGrpSpPr/>
          <p:nvPr/>
        </p:nvGrpSpPr>
        <p:grpSpPr>
          <a:xfrm>
            <a:off x="6134100" y="4686300"/>
            <a:ext cx="1143000" cy="1110314"/>
            <a:chOff x="5257800" y="2133600"/>
            <a:chExt cx="2926080" cy="2781300"/>
          </a:xfrm>
        </p:grpSpPr>
        <p:sp>
          <p:nvSpPr>
            <p:cNvPr id="85" name="Oval 8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90" name="Straight Arrow Connector 89"/>
            <p:cNvCxnSpPr>
              <a:stCxn id="85" idx="0"/>
              <a:endCxn id="8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1" name="Straight Arrow Connector 90"/>
            <p:cNvCxnSpPr>
              <a:stCxn id="86" idx="0"/>
              <a:endCxn id="8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2" name="Straight Arrow Connector 91"/>
            <p:cNvCxnSpPr>
              <a:stCxn id="88" idx="0"/>
              <a:endCxn id="8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3" name="Straight Arrow Connector 92"/>
            <p:cNvCxnSpPr>
              <a:stCxn id="87" idx="0"/>
              <a:endCxn id="8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7" name="Group 93"/>
          <p:cNvGrpSpPr/>
          <p:nvPr/>
        </p:nvGrpSpPr>
        <p:grpSpPr>
          <a:xfrm>
            <a:off x="7467600" y="4686300"/>
            <a:ext cx="1143000" cy="1110314"/>
            <a:chOff x="5257800" y="2133600"/>
            <a:chExt cx="2926080" cy="2781300"/>
          </a:xfrm>
        </p:grpSpPr>
        <p:sp>
          <p:nvSpPr>
            <p:cNvPr id="95" name="Oval 9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00" name="Straight Arrow Connector 99"/>
            <p:cNvCxnSpPr>
              <a:stCxn id="95" idx="0"/>
              <a:endCxn id="9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1" name="Straight Arrow Connector 100"/>
            <p:cNvCxnSpPr>
              <a:stCxn id="96" idx="0"/>
              <a:endCxn id="9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2" name="Straight Arrow Connector 101"/>
            <p:cNvCxnSpPr>
              <a:stCxn id="98" idx="0"/>
              <a:endCxn id="9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3" name="Straight Arrow Connector 102"/>
            <p:cNvCxnSpPr>
              <a:stCxn id="97" idx="0"/>
              <a:endCxn id="9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104" name="TextBox 103"/>
          <p:cNvSpPr txBox="1"/>
          <p:nvPr/>
        </p:nvSpPr>
        <p:spPr>
          <a:xfrm>
            <a:off x="4876800" y="5943600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Collapse 2</a:t>
            </a:r>
            <a:r>
              <a:rPr lang="en-US" baseline="30000" dirty="0" smtClean="0">
                <a:solidFill>
                  <a:srgbClr val="FFFFFF"/>
                </a:solidFill>
                <a:latin typeface="Times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configurations into n+1 configurations. Permits bottom up and top down inference.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of bases </a:t>
            </a:r>
            <a:r>
              <a:rPr lang="en-US" dirty="0" err="1" smtClean="0">
                <a:latin typeface="Symbol" pitchFamily="18" charset="2"/>
              </a:rPr>
              <a:t>f</a:t>
            </a:r>
            <a:r>
              <a:rPr lang="en-US" baseline="-25000" dirty="0" err="1" smtClean="0"/>
              <a:t>i</a:t>
            </a:r>
            <a:r>
              <a:rPr lang="en-US" dirty="0" smtClean="0"/>
              <a:t> learned for speech</a:t>
            </a:r>
            <a:endParaRPr lang="en-US" dirty="0"/>
          </a:p>
        </p:txBody>
      </p:sp>
      <p:pic>
        <p:nvPicPr>
          <p:cNvPr id="2370562" name="Picture 2"/>
          <p:cNvPicPr>
            <a:picLocks noChangeAspect="1" noChangeArrowheads="1"/>
          </p:cNvPicPr>
          <p:nvPr/>
        </p:nvPicPr>
        <p:blipFill>
          <a:blip r:embed="rId3" cstate="print"/>
          <a:srcRect l="10924" t="2622" r="36102"/>
          <a:stretch>
            <a:fillRect/>
          </a:stretch>
        </p:blipFill>
        <p:spPr bwMode="auto">
          <a:xfrm>
            <a:off x="365098" y="990600"/>
            <a:ext cx="846985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7270" y="5464465"/>
            <a:ext cx="511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Many bases seem to correspond to phonemes.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bases seem to be detecting phonemes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11620500" y="-1638300"/>
            <a:ext cx="2576196" cy="5019058"/>
            <a:chOff x="205104" y="886442"/>
            <a:chExt cx="2576196" cy="5019058"/>
          </a:xfrm>
        </p:grpSpPr>
        <p:pic>
          <p:nvPicPr>
            <p:cNvPr id="2371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04" y="3434071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681" y="886442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/>
          <p:nvPr/>
        </p:nvGrpSpPr>
        <p:grpSpPr>
          <a:xfrm>
            <a:off x="609600" y="1071870"/>
            <a:ext cx="2633334" cy="5024130"/>
            <a:chOff x="3195966" y="881370"/>
            <a:chExt cx="2633334" cy="5024130"/>
          </a:xfrm>
        </p:grpSpPr>
        <p:pic>
          <p:nvPicPr>
            <p:cNvPr id="237158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5966" y="881370"/>
              <a:ext cx="2633334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8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8500" y="3434071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/>
          <p:nvPr/>
        </p:nvGrpSpPr>
        <p:grpSpPr>
          <a:xfrm>
            <a:off x="6286500" y="1071871"/>
            <a:ext cx="2547619" cy="5024129"/>
            <a:chOff x="6177281" y="881371"/>
            <a:chExt cx="2547619" cy="5024129"/>
          </a:xfrm>
        </p:grpSpPr>
        <p:pic>
          <p:nvPicPr>
            <p:cNvPr id="237159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77281" y="881371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9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86804" y="3434071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/>
          <p:nvPr/>
        </p:nvGrpSpPr>
        <p:grpSpPr>
          <a:xfrm>
            <a:off x="3505200" y="1066800"/>
            <a:ext cx="2538096" cy="5024128"/>
            <a:chOff x="10125141" y="4386571"/>
            <a:chExt cx="2538096" cy="5024128"/>
          </a:xfrm>
        </p:grpSpPr>
        <p:pic>
          <p:nvPicPr>
            <p:cNvPr id="2371592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134600" y="4386571"/>
              <a:ext cx="2519048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93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125141" y="6939270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152400" y="1643597"/>
            <a:ext cx="461665" cy="107978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Phoneme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" y="4044195"/>
            <a:ext cx="461665" cy="178510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layer bases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33760" y="68580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oy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60455" y="685800"/>
            <a:ext cx="51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“el”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86369" y="6974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“s”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bases to gender (“</a:t>
            </a:r>
            <a:r>
              <a:rPr lang="en-US" dirty="0" err="1" smtClean="0"/>
              <a:t>ae</a:t>
            </a:r>
            <a:r>
              <a:rPr lang="en-US" dirty="0" smtClean="0"/>
              <a:t>” phoneme)</a:t>
            </a:r>
            <a:endParaRPr lang="en-US" dirty="0"/>
          </a:p>
        </p:txBody>
      </p:sp>
      <p:pic>
        <p:nvPicPr>
          <p:cNvPr id="2372612" name="Picture 4"/>
          <p:cNvPicPr>
            <a:picLocks noChangeAspect="1" noChangeArrowheads="1"/>
          </p:cNvPicPr>
          <p:nvPr/>
        </p:nvPicPr>
        <p:blipFill>
          <a:blip r:embed="rId3" cstate="print"/>
          <a:srcRect t="10030"/>
          <a:stretch>
            <a:fillRect/>
          </a:stretch>
        </p:blipFill>
        <p:spPr bwMode="auto">
          <a:xfrm>
            <a:off x="3434104" y="1485900"/>
            <a:ext cx="2547619" cy="222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3" name="Picture 5"/>
          <p:cNvPicPr>
            <a:picLocks noChangeAspect="1" noChangeArrowheads="1"/>
          </p:cNvPicPr>
          <p:nvPr/>
        </p:nvPicPr>
        <p:blipFill>
          <a:blip r:embed="rId4" cstate="print"/>
          <a:srcRect t="10586"/>
          <a:stretch>
            <a:fillRect/>
          </a:stretch>
        </p:blipFill>
        <p:spPr bwMode="auto">
          <a:xfrm>
            <a:off x="3429000" y="4152900"/>
            <a:ext cx="254761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4" name="Picture 6"/>
          <p:cNvPicPr>
            <a:picLocks noChangeAspect="1" noChangeArrowheads="1"/>
          </p:cNvPicPr>
          <p:nvPr/>
        </p:nvPicPr>
        <p:blipFill>
          <a:blip r:embed="rId5" cstate="print"/>
          <a:srcRect t="11951"/>
          <a:stretch>
            <a:fillRect/>
          </a:stretch>
        </p:blipFill>
        <p:spPr bwMode="auto">
          <a:xfrm>
            <a:off x="6134442" y="1524000"/>
            <a:ext cx="2742858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5" name="Picture 7"/>
          <p:cNvPicPr>
            <a:picLocks noChangeAspect="1" noChangeArrowheads="1"/>
          </p:cNvPicPr>
          <p:nvPr/>
        </p:nvPicPr>
        <p:blipFill>
          <a:blip r:embed="rId6" cstate="print"/>
          <a:srcRect t="10769"/>
          <a:stretch>
            <a:fillRect/>
          </a:stretch>
        </p:blipFill>
        <p:spPr bwMode="auto">
          <a:xfrm>
            <a:off x="6134442" y="4152900"/>
            <a:ext cx="274285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 t="10235"/>
          <a:stretch>
            <a:fillRect/>
          </a:stretch>
        </p:blipFill>
        <p:spPr bwMode="auto">
          <a:xfrm>
            <a:off x="723900" y="1485900"/>
            <a:ext cx="2566667" cy="221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 t="10586"/>
          <a:stretch>
            <a:fillRect/>
          </a:stretch>
        </p:blipFill>
        <p:spPr bwMode="auto">
          <a:xfrm>
            <a:off x="762000" y="4152900"/>
            <a:ext cx="251904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295400" y="8117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Phonemes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67450" y="838200"/>
            <a:ext cx="187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layer bases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75951" y="838200"/>
            <a:ext cx="2210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Second layer bases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1981200"/>
            <a:ext cx="461665" cy="86177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Female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" y="4592351"/>
            <a:ext cx="461665" cy="59247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pic>
        <p:nvPicPr>
          <p:cNvPr id="4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8"/>
          <p:cNvGrpSpPr/>
          <p:nvPr/>
        </p:nvGrpSpPr>
        <p:grpSpPr>
          <a:xfrm>
            <a:off x="906780" y="1333500"/>
            <a:ext cx="1379220" cy="4305300"/>
            <a:chOff x="906780" y="1333500"/>
            <a:chExt cx="1379220" cy="4305300"/>
          </a:xfrm>
        </p:grpSpPr>
        <p:cxnSp>
          <p:nvCxnSpPr>
            <p:cNvPr id="8" name="Straight Arrow Connector 7"/>
            <p:cNvCxnSpPr>
              <a:stCxn id="6" idx="4"/>
            </p:cNvCxnSpPr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" name="Straight Arrow Connector 9"/>
              <p:cNvCxnSpPr>
                <a:stCxn id="6" idx="4"/>
                <a:endCxn id="5" idx="0"/>
              </p:cNvCxnSpPr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5" idx="4"/>
                <a:endCxn id="14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22" name="Straight Arrow Connector 21"/>
              <p:cNvCxnSpPr>
                <a:stCxn id="21" idx="4"/>
                <a:endCxn id="20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2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35" name="Straight Arrow Connector 34"/>
              <p:cNvCxnSpPr>
                <a:stCxn id="34" idx="4"/>
                <a:endCxn id="3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3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24" name="Straight Arrow Connector 23"/>
              <p:cNvCxnSpPr>
                <a:stCxn id="23" idx="4"/>
                <a:endCxn id="6" idx="0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Straight Arrow Connector 26"/>
              <p:cNvCxnSpPr>
                <a:stCxn id="23" idx="4"/>
                <a:endCxn id="21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>
                <a:stCxn id="23" idx="4"/>
                <a:endCxn id="15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6" name="Straight Arrow Connector 35"/>
              <p:cNvCxnSpPr>
                <a:stCxn id="23" idx="4"/>
                <a:endCxn id="34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29"/>
          <p:cNvGrpSpPr/>
          <p:nvPr/>
        </p:nvGrpSpPr>
        <p:grpSpPr>
          <a:xfrm>
            <a:off x="2133600" y="1333500"/>
            <a:ext cx="1379220" cy="4305300"/>
            <a:chOff x="906780" y="1333500"/>
            <a:chExt cx="1379220" cy="43053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8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56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7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9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5" name="Straight Arrow Connector 54"/>
              <p:cNvCxnSpPr>
                <a:stCxn id="54" idx="4"/>
                <a:endCxn id="5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5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2" name="Straight Arrow Connector 51"/>
              <p:cNvCxnSpPr>
                <a:stCxn id="51" idx="4"/>
                <a:endCxn id="50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9" name="Straight Arrow Connector 48"/>
              <p:cNvCxnSpPr>
                <a:stCxn id="48" idx="4"/>
                <a:endCxn id="47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9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41" name="Oval 40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3" name="Straight Arrow Connector 42"/>
              <p:cNvCxnSpPr>
                <a:stCxn id="41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41" idx="4"/>
                <a:endCxn id="51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5" name="Straight Arrow Connector 44"/>
              <p:cNvCxnSpPr>
                <a:stCxn id="41" idx="4"/>
                <a:endCxn id="54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Straight Arrow Connector 45"/>
              <p:cNvCxnSpPr>
                <a:stCxn id="41" idx="4"/>
                <a:endCxn id="48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30" name="Group 58"/>
          <p:cNvGrpSpPr/>
          <p:nvPr/>
        </p:nvGrpSpPr>
        <p:grpSpPr>
          <a:xfrm>
            <a:off x="3383280" y="1333500"/>
            <a:ext cx="1379220" cy="4305300"/>
            <a:chOff x="906780" y="1333500"/>
            <a:chExt cx="1379220" cy="4305300"/>
          </a:xfrm>
        </p:grpSpPr>
        <p:cxnSp>
          <p:nvCxnSpPr>
            <p:cNvPr id="60" name="Straight Arrow Connector 59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2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80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81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7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9" name="Straight Arrow Connector 78"/>
              <p:cNvCxnSpPr>
                <a:stCxn id="78" idx="4"/>
                <a:endCxn id="77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8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74" name="Rectangle 73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6" name="Straight Arrow Connector 75"/>
              <p:cNvCxnSpPr>
                <a:stCxn id="75" idx="4"/>
                <a:endCxn id="74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9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71" name="Rectangle 70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3" name="Straight Arrow Connector 72"/>
              <p:cNvCxnSpPr>
                <a:stCxn id="72" idx="4"/>
                <a:endCxn id="71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40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66" name="Oval 65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67" name="Straight Arrow Connector 66"/>
              <p:cNvCxnSpPr>
                <a:stCxn id="66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8" name="Straight Arrow Connector 67"/>
              <p:cNvCxnSpPr>
                <a:stCxn id="66" idx="4"/>
                <a:endCxn id="75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9" name="Straight Arrow Connector 68"/>
              <p:cNvCxnSpPr>
                <a:stCxn id="66" idx="4"/>
                <a:endCxn id="78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0" name="Straight Arrow Connector 69"/>
              <p:cNvCxnSpPr>
                <a:stCxn id="66" idx="4"/>
                <a:endCxn id="72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59" name="Group 82"/>
          <p:cNvGrpSpPr/>
          <p:nvPr/>
        </p:nvGrpSpPr>
        <p:grpSpPr>
          <a:xfrm>
            <a:off x="4610100" y="1333500"/>
            <a:ext cx="1379220" cy="4305300"/>
            <a:chOff x="906780" y="1333500"/>
            <a:chExt cx="1379220" cy="4305300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1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04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05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2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3" name="Straight Arrow Connector 102"/>
              <p:cNvCxnSpPr>
                <a:stCxn id="102" idx="4"/>
                <a:endCxn id="101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3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0" name="Straight Arrow Connector 99"/>
              <p:cNvCxnSpPr>
                <a:stCxn id="99" idx="4"/>
                <a:endCxn id="98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4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95" name="Rectangle 94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97" name="Straight Arrow Connector 96"/>
              <p:cNvCxnSpPr>
                <a:stCxn id="96" idx="4"/>
                <a:endCxn id="95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5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91" name="Straight Arrow Connector 90"/>
              <p:cNvCxnSpPr>
                <a:stCxn id="90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2" name="Straight Arrow Connector 91"/>
              <p:cNvCxnSpPr>
                <a:stCxn id="90" idx="4"/>
                <a:endCxn id="99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3" name="Straight Arrow Connector 92"/>
              <p:cNvCxnSpPr>
                <a:stCxn id="90" idx="4"/>
                <a:endCxn id="102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4" name="Straight Arrow Connector 93"/>
              <p:cNvCxnSpPr>
                <a:stCxn id="90" idx="4"/>
                <a:endCxn id="96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83" name="Group 106"/>
          <p:cNvGrpSpPr/>
          <p:nvPr/>
        </p:nvGrpSpPr>
        <p:grpSpPr>
          <a:xfrm>
            <a:off x="5859780" y="1333500"/>
            <a:ext cx="1379220" cy="4305300"/>
            <a:chOff x="906780" y="1333500"/>
            <a:chExt cx="1379220" cy="4305300"/>
          </a:xfrm>
        </p:grpSpPr>
        <p:cxnSp>
          <p:nvCxnSpPr>
            <p:cNvPr id="108" name="Straight Arrow Connector 107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85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28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9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30" name="Straight Arrow Connector 129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6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25" name="Rectangle 124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7" name="Straight Arrow Connector 126"/>
              <p:cNvCxnSpPr>
                <a:stCxn id="126" idx="4"/>
                <a:endCxn id="125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7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4" name="Straight Arrow Connector 123"/>
              <p:cNvCxnSpPr>
                <a:stCxn id="123" idx="4"/>
                <a:endCxn id="122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8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119" name="Rectangle 118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1" name="Straight Arrow Connector 120"/>
              <p:cNvCxnSpPr>
                <a:stCxn id="120" idx="4"/>
                <a:endCxn id="119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9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114" name="Oval 113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15" name="Straight Arrow Connector 114"/>
              <p:cNvCxnSpPr>
                <a:stCxn id="114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6" name="Straight Arrow Connector 115"/>
              <p:cNvCxnSpPr>
                <a:stCxn id="114" idx="4"/>
                <a:endCxn id="123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7" name="Straight Arrow Connector 116"/>
              <p:cNvCxnSpPr>
                <a:stCxn id="114" idx="4"/>
                <a:endCxn id="126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8" name="Straight Arrow Connector 117"/>
              <p:cNvCxnSpPr>
                <a:stCxn id="114" idx="4"/>
                <a:endCxn id="120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107" name="Group 130"/>
          <p:cNvGrpSpPr/>
          <p:nvPr/>
        </p:nvGrpSpPr>
        <p:grpSpPr>
          <a:xfrm>
            <a:off x="7078980" y="1333500"/>
            <a:ext cx="1379220" cy="4305300"/>
            <a:chOff x="906780" y="1333500"/>
            <a:chExt cx="1379220" cy="4305300"/>
          </a:xfrm>
        </p:grpSpPr>
        <p:cxnSp>
          <p:nvCxnSpPr>
            <p:cNvPr id="132" name="Straight Arrow Connector 131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09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52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3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54" name="Straight Arrow Connector 153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0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49" name="Rectangle 148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51" name="Straight Arrow Connector 150"/>
              <p:cNvCxnSpPr>
                <a:stCxn id="150" idx="4"/>
                <a:endCxn id="149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1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146" name="Rectangle 145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48" name="Straight Arrow Connector 147"/>
              <p:cNvCxnSpPr>
                <a:stCxn id="147" idx="4"/>
                <a:endCxn id="146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2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143" name="Rectangle 14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45" name="Straight Arrow Connector 144"/>
              <p:cNvCxnSpPr>
                <a:stCxn id="144" idx="4"/>
                <a:endCxn id="14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3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138" name="Oval 137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39" name="Straight Arrow Connector 138"/>
              <p:cNvCxnSpPr>
                <a:stCxn id="138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0" name="Straight Arrow Connector 139"/>
              <p:cNvCxnSpPr>
                <a:stCxn id="138" idx="4"/>
                <a:endCxn id="147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1" name="Straight Arrow Connector 140"/>
              <p:cNvCxnSpPr>
                <a:stCxn id="138" idx="4"/>
                <a:endCxn id="150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>
                <a:stCxn id="138" idx="4"/>
                <a:endCxn id="144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55" name="TextBox 15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  <p:pic>
        <p:nvPicPr>
          <p:cNvPr id="156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grpSp>
        <p:nvGrpSpPr>
          <p:cNvPr id="3" name="Group 154"/>
          <p:cNvGrpSpPr/>
          <p:nvPr/>
        </p:nvGrpSpPr>
        <p:grpSpPr>
          <a:xfrm>
            <a:off x="906780" y="1333500"/>
            <a:ext cx="7551420" cy="4865132"/>
            <a:chOff x="906780" y="1333500"/>
            <a:chExt cx="7551420" cy="4865132"/>
          </a:xfrm>
        </p:grpSpPr>
        <p:pic>
          <p:nvPicPr>
            <p:cNvPr id="4" name="Picture 2" descr="door"/>
            <p:cNvPicPr>
              <a:picLocks noChangeAspect="1" noChangeArrowheads="1"/>
            </p:cNvPicPr>
            <p:nvPr/>
          </p:nvPicPr>
          <p:blipFill>
            <a:blip r:embed="rId2" cstate="print"/>
            <a:srcRect l="5242" t="54010" r="495"/>
            <a:stretch>
              <a:fillRect/>
            </a:stretch>
          </p:blipFill>
          <p:spPr bwMode="auto">
            <a:xfrm>
              <a:off x="914400" y="3009900"/>
              <a:ext cx="7536868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28"/>
            <p:cNvGrpSpPr/>
            <p:nvPr/>
          </p:nvGrpSpPr>
          <p:grpSpPr>
            <a:xfrm>
              <a:off x="9067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8" name="Straight Arrow Connector 7"/>
              <p:cNvCxnSpPr>
                <a:stCxn id="6" idx="4"/>
              </p:cNvCxnSpPr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9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" name="Straight Arrow Connector 9"/>
                <p:cNvCxnSpPr>
                  <a:stCxn id="6" idx="4"/>
                  <a:endCxn id="5" idx="0"/>
                </p:cNvCxnSpPr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6" name="Straight Arrow Connector 15"/>
                <p:cNvCxnSpPr>
                  <a:stCxn id="15" idx="4"/>
                  <a:endCxn id="14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2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20" name="Rectangle 19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22" name="Straight Arrow Connector 21"/>
                <p:cNvCxnSpPr>
                  <a:stCxn id="21" idx="4"/>
                  <a:endCxn id="20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3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33" name="Rectangle 3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35" name="Straight Arrow Connector 34"/>
                <p:cNvCxnSpPr>
                  <a:stCxn id="34" idx="4"/>
                  <a:endCxn id="3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7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23" name="Oval 22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3" idx="4"/>
                  <a:endCxn id="6" idx="0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7" name="Straight Arrow Connector 26"/>
                <p:cNvCxnSpPr>
                  <a:stCxn id="23" idx="4"/>
                  <a:endCxn id="21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8" name="Straight Arrow Connector 27"/>
                <p:cNvCxnSpPr>
                  <a:stCxn id="23" idx="4"/>
                  <a:endCxn id="15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>
                  <a:stCxn id="23" idx="4"/>
                  <a:endCxn id="34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42" name="TextBox 41"/>
            <p:cNvSpPr txBox="1"/>
            <p:nvPr/>
          </p:nvSpPr>
          <p:spPr>
            <a:xfrm>
              <a:off x="3733800" y="582930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Spectrogram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29"/>
            <p:cNvGrpSpPr/>
            <p:nvPr/>
          </p:nvGrpSpPr>
          <p:grpSpPr>
            <a:xfrm>
              <a:off x="213360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19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56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7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5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53" name="Rectangle 5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5" name="Straight Arrow Connector 54"/>
                <p:cNvCxnSpPr>
                  <a:stCxn id="54" idx="4"/>
                  <a:endCxn id="5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6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50" name="Rectangle 49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2" name="Straight Arrow Connector 51"/>
                <p:cNvCxnSpPr>
                  <a:stCxn id="51" idx="4"/>
                  <a:endCxn id="50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9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47" name="Rectangle 46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49" name="Straight Arrow Connector 48"/>
                <p:cNvCxnSpPr>
                  <a:stCxn id="48" idx="4"/>
                  <a:endCxn id="47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0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41" name="Oval 40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43" name="Straight Arrow Connector 42"/>
                <p:cNvCxnSpPr>
                  <a:stCxn id="41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4" name="Straight Arrow Connector 43"/>
                <p:cNvCxnSpPr>
                  <a:stCxn id="41" idx="4"/>
                  <a:endCxn id="51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5" name="Straight Arrow Connector 44"/>
                <p:cNvCxnSpPr>
                  <a:stCxn id="41" idx="4"/>
                  <a:endCxn id="54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6" name="Straight Arrow Connector 45"/>
                <p:cNvCxnSpPr>
                  <a:stCxn id="41" idx="4"/>
                  <a:endCxn id="48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32" name="Group 58"/>
            <p:cNvGrpSpPr/>
            <p:nvPr/>
          </p:nvGrpSpPr>
          <p:grpSpPr>
            <a:xfrm>
              <a:off x="33832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37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80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81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82" name="Straight Arrow Connector 81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8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7" name="Rectangle 76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9" name="Straight Arrow Connector 78"/>
                <p:cNvCxnSpPr>
                  <a:stCxn id="78" idx="4"/>
                  <a:endCxn id="77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9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4" name="Rectangle 73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6" name="Straight Arrow Connector 75"/>
                <p:cNvCxnSpPr>
                  <a:stCxn id="75" idx="4"/>
                  <a:endCxn id="74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40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1" name="Rectangle 70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3" name="Straight Arrow Connector 72"/>
                <p:cNvCxnSpPr>
                  <a:stCxn id="72" idx="4"/>
                  <a:endCxn id="71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59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66" name="Oval 65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67" name="Straight Arrow Connector 66"/>
                <p:cNvCxnSpPr>
                  <a:stCxn id="66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8" name="Straight Arrow Connector 67"/>
                <p:cNvCxnSpPr>
                  <a:stCxn id="66" idx="4"/>
                  <a:endCxn id="75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9" name="Straight Arrow Connector 68"/>
                <p:cNvCxnSpPr>
                  <a:stCxn id="66" idx="4"/>
                  <a:endCxn id="78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0" name="Straight Arrow Connector 69"/>
                <p:cNvCxnSpPr>
                  <a:stCxn id="66" idx="4"/>
                  <a:endCxn id="72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61" name="Group 82"/>
            <p:cNvGrpSpPr/>
            <p:nvPr/>
          </p:nvGrpSpPr>
          <p:grpSpPr>
            <a:xfrm>
              <a:off x="461010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84" name="Straight Arrow Connector 83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62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04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05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6" name="Straight Arrow Connector 105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3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01" name="Rectangle 100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3" name="Straight Arrow Connector 102"/>
                <p:cNvCxnSpPr>
                  <a:stCxn id="102" idx="4"/>
                  <a:endCxn id="101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4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98" name="Rectangle 97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0" name="Straight Arrow Connector 99"/>
                <p:cNvCxnSpPr>
                  <a:stCxn id="99" idx="4"/>
                  <a:endCxn id="98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5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95" name="Rectangle 94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96" name="Oval 95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97" name="Straight Arrow Connector 96"/>
                <p:cNvCxnSpPr>
                  <a:stCxn id="96" idx="4"/>
                  <a:endCxn id="95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3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90" name="Oval 89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91" name="Straight Arrow Connector 90"/>
                <p:cNvCxnSpPr>
                  <a:stCxn id="90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2" name="Straight Arrow Connector 91"/>
                <p:cNvCxnSpPr>
                  <a:stCxn id="90" idx="4"/>
                  <a:endCxn id="99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3" name="Straight Arrow Connector 92"/>
                <p:cNvCxnSpPr>
                  <a:stCxn id="90" idx="4"/>
                  <a:endCxn id="102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4" name="Straight Arrow Connector 93"/>
                <p:cNvCxnSpPr>
                  <a:stCxn id="90" idx="4"/>
                  <a:endCxn id="96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85" name="Group 106"/>
            <p:cNvGrpSpPr/>
            <p:nvPr/>
          </p:nvGrpSpPr>
          <p:grpSpPr>
            <a:xfrm>
              <a:off x="58597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108" name="Straight Arrow Connector 107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86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28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9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30" name="Straight Arrow Connector 129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7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25" name="Rectangle 124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7" name="Straight Arrow Connector 126"/>
                <p:cNvCxnSpPr>
                  <a:stCxn id="126" idx="4"/>
                  <a:endCxn id="125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8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22" name="Rectangle 121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4" name="Straight Arrow Connector 123"/>
                <p:cNvCxnSpPr>
                  <a:stCxn id="123" idx="4"/>
                  <a:endCxn id="122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9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19" name="Rectangle 118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1" name="Straight Arrow Connector 120"/>
                <p:cNvCxnSpPr>
                  <a:stCxn id="120" idx="4"/>
                  <a:endCxn id="119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07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114" name="Oval 113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15" name="Straight Arrow Connector 114"/>
                <p:cNvCxnSpPr>
                  <a:stCxn id="114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6" name="Straight Arrow Connector 115"/>
                <p:cNvCxnSpPr>
                  <a:stCxn id="114" idx="4"/>
                  <a:endCxn id="123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7" name="Straight Arrow Connector 116"/>
                <p:cNvCxnSpPr>
                  <a:stCxn id="114" idx="4"/>
                  <a:endCxn id="126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8" name="Straight Arrow Connector 117"/>
                <p:cNvCxnSpPr>
                  <a:stCxn id="114" idx="4"/>
                  <a:endCxn id="120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109" name="Group 130"/>
            <p:cNvGrpSpPr/>
            <p:nvPr/>
          </p:nvGrpSpPr>
          <p:grpSpPr>
            <a:xfrm>
              <a:off x="70789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132" name="Straight Arrow Connector 131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110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52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3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54" name="Straight Arrow Connector 153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1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9" name="Rectangle 148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51" name="Straight Arrow Connector 150"/>
                <p:cNvCxnSpPr>
                  <a:stCxn id="150" idx="4"/>
                  <a:endCxn id="149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2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6" name="Rectangle 145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48" name="Straight Arrow Connector 147"/>
                <p:cNvCxnSpPr>
                  <a:stCxn id="147" idx="4"/>
                  <a:endCxn id="146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3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3" name="Rectangle 14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44" name="Oval 14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45" name="Straight Arrow Connector 144"/>
                <p:cNvCxnSpPr>
                  <a:stCxn id="144" idx="4"/>
                  <a:endCxn id="14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31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138" name="Oval 137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39" name="Straight Arrow Connector 138"/>
                <p:cNvCxnSpPr>
                  <a:stCxn id="138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0" name="Straight Arrow Connector 139"/>
                <p:cNvCxnSpPr>
                  <a:stCxn id="138" idx="4"/>
                  <a:endCxn id="147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1" name="Straight Arrow Connector 140"/>
                <p:cNvCxnSpPr>
                  <a:stCxn id="138" idx="4"/>
                  <a:endCxn id="150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2" name="Straight Arrow Connector 141"/>
                <p:cNvCxnSpPr>
                  <a:stCxn id="138" idx="4"/>
                  <a:endCxn id="144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  <p:sp>
        <p:nvSpPr>
          <p:cNvPr id="155" name="TextBox 15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8.33333E-7 0.15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DBN for audio</a:t>
            </a:r>
            <a:endParaRPr lang="en-US" dirty="0"/>
          </a:p>
        </p:txBody>
      </p:sp>
      <p:pic>
        <p:nvPicPr>
          <p:cNvPr id="1511426" name="Picture 2" descr="C:\Users\ang\Desktop\fo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525" y="3265170"/>
            <a:ext cx="4772025" cy="3068955"/>
          </a:xfrm>
          <a:prstGeom prst="rect">
            <a:avLst/>
          </a:prstGeom>
          <a:noFill/>
        </p:spPr>
      </p:pic>
      <p:sp>
        <p:nvSpPr>
          <p:cNvPr id="5" name="Right Brace 4"/>
          <p:cNvSpPr/>
          <p:nvPr/>
        </p:nvSpPr>
        <p:spPr bwMode="auto">
          <a:xfrm>
            <a:off x="6972300" y="3276600"/>
            <a:ext cx="228600" cy="822960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3390900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 CDBN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layer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828800" y="38862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828800" y="34290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2400" y="36957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" y="32385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2819400" y="2628900"/>
            <a:ext cx="1485898" cy="723901"/>
            <a:chOff x="376394" y="1333500"/>
            <a:chExt cx="2476502" cy="1206501"/>
          </a:xfrm>
        </p:grpSpPr>
        <p:sp>
          <p:nvSpPr>
            <p:cNvPr id="15" name="Oval 14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4" name="Straight Arrow Connector 23"/>
          <p:cNvCxnSpPr/>
          <p:nvPr/>
        </p:nvCxnSpPr>
        <p:spPr bwMode="auto">
          <a:xfrm>
            <a:off x="1828800" y="27051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2400" y="25146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40"/>
          <p:cNvGrpSpPr/>
          <p:nvPr/>
        </p:nvGrpSpPr>
        <p:grpSpPr>
          <a:xfrm>
            <a:off x="3581402" y="2628900"/>
            <a:ext cx="1485898" cy="723901"/>
            <a:chOff x="376394" y="1333500"/>
            <a:chExt cx="2476502" cy="1206501"/>
          </a:xfrm>
        </p:grpSpPr>
        <p:sp>
          <p:nvSpPr>
            <p:cNvPr id="27" name="Oval 2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2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2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40"/>
          <p:cNvGrpSpPr/>
          <p:nvPr/>
        </p:nvGrpSpPr>
        <p:grpSpPr>
          <a:xfrm>
            <a:off x="4305302" y="2628899"/>
            <a:ext cx="1485898" cy="723901"/>
            <a:chOff x="376394" y="1333500"/>
            <a:chExt cx="2476502" cy="1206501"/>
          </a:xfrm>
        </p:grpSpPr>
        <p:sp>
          <p:nvSpPr>
            <p:cNvPr id="32" name="Oval 31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32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2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>
              <a:stCxn id="32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40"/>
          <p:cNvGrpSpPr/>
          <p:nvPr/>
        </p:nvGrpSpPr>
        <p:grpSpPr>
          <a:xfrm>
            <a:off x="5029200" y="2628900"/>
            <a:ext cx="1485898" cy="723901"/>
            <a:chOff x="376394" y="1333500"/>
            <a:chExt cx="2476502" cy="1206501"/>
          </a:xfrm>
        </p:grpSpPr>
        <p:sp>
          <p:nvSpPr>
            <p:cNvPr id="37" name="Oval 3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stCxn id="3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>
              <a:stCxn id="3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41" name="Straight Arrow Connector 40"/>
          <p:cNvCxnSpPr/>
          <p:nvPr/>
        </p:nvCxnSpPr>
        <p:spPr bwMode="auto">
          <a:xfrm>
            <a:off x="1828800" y="22098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190500" y="20193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40"/>
          <p:cNvGrpSpPr/>
          <p:nvPr/>
        </p:nvGrpSpPr>
        <p:grpSpPr>
          <a:xfrm>
            <a:off x="3539968" y="2045208"/>
            <a:ext cx="703808" cy="607796"/>
            <a:chOff x="307334" y="1630678"/>
            <a:chExt cx="1173014" cy="1012990"/>
          </a:xfrm>
        </p:grpSpPr>
        <p:sp>
          <p:nvSpPr>
            <p:cNvPr id="44" name="Oval 43"/>
            <p:cNvSpPr/>
            <p:nvPr/>
          </p:nvSpPr>
          <p:spPr bwMode="auto">
            <a:xfrm>
              <a:off x="757389" y="1630678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45" name="Straight Arrow Connector 44"/>
            <p:cNvCxnSpPr>
              <a:stCxn id="44" idx="4"/>
              <a:endCxn id="15" idx="0"/>
            </p:cNvCxnSpPr>
            <p:nvPr/>
          </p:nvCxnSpPr>
          <p:spPr bwMode="auto">
            <a:xfrm rot="5400000">
              <a:off x="251693" y="1960639"/>
              <a:ext cx="698498" cy="58721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44" idx="4"/>
              <a:endCxn id="27" idx="1"/>
            </p:cNvCxnSpPr>
            <p:nvPr/>
          </p:nvCxnSpPr>
          <p:spPr bwMode="auto">
            <a:xfrm rot="16200000" flipH="1">
              <a:off x="818112" y="1981433"/>
              <a:ext cx="738671" cy="58580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40"/>
          <p:cNvGrpSpPr/>
          <p:nvPr/>
        </p:nvGrpSpPr>
        <p:grpSpPr>
          <a:xfrm>
            <a:off x="5025869" y="2007108"/>
            <a:ext cx="723897" cy="621792"/>
            <a:chOff x="331800" y="1607354"/>
            <a:chExt cx="1206496" cy="1036318"/>
          </a:xfrm>
        </p:grpSpPr>
        <p:sp>
          <p:nvSpPr>
            <p:cNvPr id="52" name="Oval 51"/>
            <p:cNvSpPr/>
            <p:nvPr/>
          </p:nvSpPr>
          <p:spPr bwMode="auto">
            <a:xfrm>
              <a:off x="781852" y="1607354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3" name="Straight Arrow Connector 52"/>
            <p:cNvCxnSpPr>
              <a:stCxn id="52" idx="4"/>
              <a:endCxn id="32" idx="0"/>
            </p:cNvCxnSpPr>
            <p:nvPr/>
          </p:nvCxnSpPr>
          <p:spPr bwMode="auto">
            <a:xfrm rot="5400000">
              <a:off x="244408" y="1969064"/>
              <a:ext cx="761997" cy="58721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>
              <a:stCxn id="52" idx="4"/>
              <a:endCxn id="37" idx="0"/>
            </p:cNvCxnSpPr>
            <p:nvPr/>
          </p:nvCxnSpPr>
          <p:spPr bwMode="auto">
            <a:xfrm rot="16200000" flipH="1">
              <a:off x="847655" y="1953031"/>
              <a:ext cx="761998" cy="61928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5" name="Right Brace 54"/>
          <p:cNvSpPr/>
          <p:nvPr/>
        </p:nvSpPr>
        <p:spPr bwMode="auto">
          <a:xfrm>
            <a:off x="6934200" y="2057400"/>
            <a:ext cx="228600" cy="914400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03976" y="2171700"/>
            <a:ext cx="174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Second CDBN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layer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4766" y="6550223"/>
            <a:ext cx="21192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[ICML 2009, NIPS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10" grpId="0"/>
      <p:bldP spid="11" grpId="0"/>
      <p:bldP spid="25" grpId="0"/>
      <p:bldP spid="42" grpId="0"/>
      <p:bldP spid="55" grpId="0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pic>
        <p:nvPicPr>
          <p:cNvPr id="1511426" name="Picture 2" descr="C:\Users\ang\Desktop\fo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525" y="3265170"/>
            <a:ext cx="4772025" cy="3068955"/>
          </a:xfrm>
          <a:prstGeom prst="rect">
            <a:avLst/>
          </a:prstGeom>
          <a:noFill/>
        </p:spPr>
      </p:pic>
      <p:grpSp>
        <p:nvGrpSpPr>
          <p:cNvPr id="3" name="Group 40"/>
          <p:cNvGrpSpPr/>
          <p:nvPr/>
        </p:nvGrpSpPr>
        <p:grpSpPr>
          <a:xfrm>
            <a:off x="2819400" y="2628900"/>
            <a:ext cx="1485898" cy="723901"/>
            <a:chOff x="376394" y="1333500"/>
            <a:chExt cx="2476502" cy="1206501"/>
          </a:xfrm>
        </p:grpSpPr>
        <p:sp>
          <p:nvSpPr>
            <p:cNvPr id="15" name="Oval 14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40"/>
          <p:cNvGrpSpPr/>
          <p:nvPr/>
        </p:nvGrpSpPr>
        <p:grpSpPr>
          <a:xfrm>
            <a:off x="3581402" y="2628900"/>
            <a:ext cx="1485898" cy="723901"/>
            <a:chOff x="376394" y="1333500"/>
            <a:chExt cx="2476502" cy="1206501"/>
          </a:xfrm>
        </p:grpSpPr>
        <p:sp>
          <p:nvSpPr>
            <p:cNvPr id="27" name="Oval 2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2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2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40"/>
          <p:cNvGrpSpPr/>
          <p:nvPr/>
        </p:nvGrpSpPr>
        <p:grpSpPr>
          <a:xfrm>
            <a:off x="4305302" y="2628899"/>
            <a:ext cx="1485898" cy="723901"/>
            <a:chOff x="376394" y="1333500"/>
            <a:chExt cx="2476502" cy="1206501"/>
          </a:xfrm>
        </p:grpSpPr>
        <p:sp>
          <p:nvSpPr>
            <p:cNvPr id="32" name="Oval 31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32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2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>
              <a:stCxn id="32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40"/>
          <p:cNvGrpSpPr/>
          <p:nvPr/>
        </p:nvGrpSpPr>
        <p:grpSpPr>
          <a:xfrm>
            <a:off x="5029200" y="2628900"/>
            <a:ext cx="1485898" cy="723901"/>
            <a:chOff x="376394" y="1333500"/>
            <a:chExt cx="2476502" cy="1206501"/>
          </a:xfrm>
        </p:grpSpPr>
        <p:sp>
          <p:nvSpPr>
            <p:cNvPr id="37" name="Oval 3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stCxn id="3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>
              <a:stCxn id="3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40"/>
          <p:cNvGrpSpPr/>
          <p:nvPr/>
        </p:nvGrpSpPr>
        <p:grpSpPr>
          <a:xfrm>
            <a:off x="3539968" y="2045208"/>
            <a:ext cx="703808" cy="607796"/>
            <a:chOff x="307334" y="1630678"/>
            <a:chExt cx="1173014" cy="1012990"/>
          </a:xfrm>
        </p:grpSpPr>
        <p:sp>
          <p:nvSpPr>
            <p:cNvPr id="44" name="Oval 43"/>
            <p:cNvSpPr/>
            <p:nvPr/>
          </p:nvSpPr>
          <p:spPr bwMode="auto">
            <a:xfrm>
              <a:off x="757389" y="1630678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45" name="Straight Arrow Connector 44"/>
            <p:cNvCxnSpPr>
              <a:stCxn id="44" idx="4"/>
              <a:endCxn id="15" idx="0"/>
            </p:cNvCxnSpPr>
            <p:nvPr/>
          </p:nvCxnSpPr>
          <p:spPr bwMode="auto">
            <a:xfrm rot="5400000">
              <a:off x="251693" y="1960639"/>
              <a:ext cx="698498" cy="58721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44" idx="4"/>
              <a:endCxn id="27" idx="1"/>
            </p:cNvCxnSpPr>
            <p:nvPr/>
          </p:nvCxnSpPr>
          <p:spPr bwMode="auto">
            <a:xfrm rot="16200000" flipH="1">
              <a:off x="818112" y="1981433"/>
              <a:ext cx="738671" cy="58580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40"/>
          <p:cNvGrpSpPr/>
          <p:nvPr/>
        </p:nvGrpSpPr>
        <p:grpSpPr>
          <a:xfrm>
            <a:off x="5025869" y="2007108"/>
            <a:ext cx="723897" cy="621792"/>
            <a:chOff x="331800" y="1607354"/>
            <a:chExt cx="1206496" cy="1036318"/>
          </a:xfrm>
        </p:grpSpPr>
        <p:sp>
          <p:nvSpPr>
            <p:cNvPr id="52" name="Oval 51"/>
            <p:cNvSpPr/>
            <p:nvPr/>
          </p:nvSpPr>
          <p:spPr bwMode="auto">
            <a:xfrm>
              <a:off x="781852" y="1607354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3" name="Straight Arrow Connector 52"/>
            <p:cNvCxnSpPr>
              <a:stCxn id="52" idx="4"/>
              <a:endCxn id="32" idx="0"/>
            </p:cNvCxnSpPr>
            <p:nvPr/>
          </p:nvCxnSpPr>
          <p:spPr bwMode="auto">
            <a:xfrm rot="5400000">
              <a:off x="244408" y="1969064"/>
              <a:ext cx="761997" cy="58721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>
              <a:stCxn id="52" idx="4"/>
              <a:endCxn id="37" idx="0"/>
            </p:cNvCxnSpPr>
            <p:nvPr/>
          </p:nvCxnSpPr>
          <p:spPr bwMode="auto">
            <a:xfrm rot="16200000" flipH="1">
              <a:off x="847655" y="1953031"/>
              <a:ext cx="761998" cy="61928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0" name="TextBox 59"/>
          <p:cNvSpPr txBox="1"/>
          <p:nvPr/>
        </p:nvSpPr>
        <p:spPr>
          <a:xfrm>
            <a:off x="6377035" y="6462995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speech recognition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4570412"/>
          </a:xfrm>
        </p:spPr>
        <p:txBody>
          <a:bodyPr/>
          <a:lstStyle/>
          <a:p>
            <a:endParaRPr lang="en-US" sz="2800" b="0" dirty="0" smtClean="0"/>
          </a:p>
          <a:p>
            <a:r>
              <a:rPr lang="en-US" sz="2800" b="0" dirty="0" smtClean="0"/>
              <a:t>Speaker identification</a:t>
            </a:r>
          </a:p>
          <a:p>
            <a:r>
              <a:rPr lang="en-US" sz="2800" b="0" dirty="0" smtClean="0"/>
              <a:t>Phone classification</a:t>
            </a:r>
          </a:p>
          <a:p>
            <a:r>
              <a:rPr lang="en-US" sz="2800" b="0" dirty="0" smtClean="0"/>
              <a:t>Gender classification</a:t>
            </a:r>
          </a:p>
          <a:p>
            <a:r>
              <a:rPr lang="en-US" sz="2800" b="0" dirty="0" smtClean="0"/>
              <a:t>Music classification</a:t>
            </a:r>
          </a:p>
        </p:txBody>
      </p:sp>
      <p:sp>
        <p:nvSpPr>
          <p:cNvPr id="4" name="Right Brace 3"/>
          <p:cNvSpPr/>
          <p:nvPr/>
        </p:nvSpPr>
        <p:spPr bwMode="auto">
          <a:xfrm>
            <a:off x="4572000" y="1562100"/>
            <a:ext cx="266700" cy="24765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2171700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Use same set of learned features for all three tasks.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4658" name="Picture 2"/>
          <p:cNvPicPr>
            <a:picLocks noChangeAspect="1" noChangeArrowheads="1"/>
          </p:cNvPicPr>
          <p:nvPr/>
        </p:nvPicPr>
        <p:blipFill>
          <a:blip r:embed="rId3" cstate="print"/>
          <a:srcRect t="17692"/>
          <a:stretch>
            <a:fillRect/>
          </a:stretch>
        </p:blipFill>
        <p:spPr bwMode="auto">
          <a:xfrm>
            <a:off x="38100" y="1333500"/>
            <a:ext cx="9067800" cy="17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6819900" y="1447800"/>
            <a:ext cx="2171700" cy="190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447800"/>
            <a:ext cx="9144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Classification (TIMIT benchmark)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47800" y="52578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76700" y="33147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876300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set accuracy: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2605" t="23000" r="30252" b="68154"/>
          <a:stretch>
            <a:fillRect/>
          </a:stretch>
        </p:blipFill>
        <p:spPr bwMode="auto">
          <a:xfrm>
            <a:off x="5829300" y="1447800"/>
            <a:ext cx="647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74790" t="23000" r="11345" b="68154"/>
          <a:stretch>
            <a:fillRect/>
          </a:stretch>
        </p:blipFill>
        <p:spPr bwMode="auto">
          <a:xfrm>
            <a:off x="7239000" y="1447800"/>
            <a:ext cx="12573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179401" y="1448554"/>
            <a:ext cx="1520160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Feature Learning  </a:t>
            </a:r>
            <a:endParaRPr 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Phoneme Classification (TIMIT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82408334"/>
              </p:ext>
            </p:extLst>
          </p:nvPr>
        </p:nvGraphicFramePr>
        <p:xfrm>
          <a:off x="577880" y="2430470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586820"/>
                <a:gridCol w="117099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Clarkson</a:t>
                      </a:r>
                      <a:r>
                        <a:rPr lang="en-US" b="0" baseline="0" dirty="0" smtClean="0"/>
                        <a:t> and Moreno (1999)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77.6%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Gunawardana</a:t>
                      </a:r>
                      <a:r>
                        <a:rPr lang="en-US" b="0" dirty="0" smtClean="0"/>
                        <a:t> et al. (2005)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78.3%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Sung et al. (2007)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Petrov</a:t>
                      </a:r>
                      <a:r>
                        <a:rPr lang="en-US" b="0" baseline="0" dirty="0" smtClean="0"/>
                        <a:t> et al. (2007)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Sha</a:t>
                      </a:r>
                      <a:r>
                        <a:rPr lang="en-US" b="0" dirty="0" smtClean="0"/>
                        <a:t> and Saul (2006)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78.9%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Yu et al. (2006)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79.2%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80.3%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65649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pic>
        <p:nvPicPr>
          <p:cNvPr id="7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616285" y="971080"/>
            <a:ext cx="7719405" cy="11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8450905" y="522420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problems</a:t>
            </a:r>
            <a:endParaRPr lang="en-US" dirty="0"/>
          </a:p>
        </p:txBody>
      </p:sp>
      <p:pic>
        <p:nvPicPr>
          <p:cNvPr id="2375682" name="Picture 2"/>
          <p:cNvPicPr>
            <a:picLocks noChangeAspect="1" noChangeArrowheads="1"/>
          </p:cNvPicPr>
          <p:nvPr/>
        </p:nvPicPr>
        <p:blipFill>
          <a:blip r:embed="rId3" cstate="print"/>
          <a:srcRect t="17250"/>
          <a:stretch>
            <a:fillRect/>
          </a:stretch>
        </p:blipFill>
        <p:spPr bwMode="auto">
          <a:xfrm>
            <a:off x="1409700" y="1219200"/>
            <a:ext cx="5905500" cy="1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57300" y="6324600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FFC000"/>
                </a:solidFill>
              </a:rPr>
              <a:t>Outperforms MFCC baselines.  Having a deeper network generally does better.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800100"/>
            <a:ext cx="23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Gender classification: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t="23672"/>
          <a:stretch>
            <a:fillRect/>
          </a:stretch>
        </p:blipFill>
        <p:spPr bwMode="auto">
          <a:xfrm>
            <a:off x="1523999" y="3162300"/>
            <a:ext cx="562454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22496"/>
          <a:stretch>
            <a:fillRect/>
          </a:stretch>
        </p:blipFill>
        <p:spPr bwMode="auto">
          <a:xfrm>
            <a:off x="1562100" y="4876800"/>
            <a:ext cx="5600700" cy="105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2781300"/>
            <a:ext cx="28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Music genre classification: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" y="44958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Music artist classification: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 Identification</a:t>
            </a:r>
            <a:endParaRPr lang="en-US" dirty="0"/>
          </a:p>
        </p:txBody>
      </p:sp>
      <p:pic>
        <p:nvPicPr>
          <p:cNvPr id="2373637" name="Picture 5"/>
          <p:cNvPicPr>
            <a:picLocks noChangeAspect="1" noChangeArrowheads="1"/>
          </p:cNvPicPr>
          <p:nvPr/>
        </p:nvPicPr>
        <p:blipFill>
          <a:blip r:embed="rId3" cstate="print"/>
          <a:srcRect t="17647"/>
          <a:stretch>
            <a:fillRect/>
          </a:stretch>
        </p:blipFill>
        <p:spPr bwMode="auto">
          <a:xfrm>
            <a:off x="342900" y="1714500"/>
            <a:ext cx="844302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04900" y="4229100"/>
            <a:ext cx="7124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The CDBN features outperform the MFCC features, especially when the number of training examples is small.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505200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[16]  D. A. Reynolds. </a:t>
            </a:r>
            <a:r>
              <a:rPr lang="en-US" sz="1600" i="1" dirty="0" smtClean="0">
                <a:solidFill>
                  <a:srgbClr val="FFFFFF"/>
                </a:solidFill>
              </a:rPr>
              <a:t>Speech Commun</a:t>
            </a:r>
            <a:r>
              <a:rPr lang="en-US" sz="1600" dirty="0" smtClean="0">
                <a:solidFill>
                  <a:srgbClr val="FFFFFF"/>
                </a:solidFill>
              </a:rPr>
              <a:t>,1995.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1219200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set accuracy: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4690" y="1969610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Scaling up: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GPU hardware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up: GPU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71080"/>
            <a:ext cx="8229600" cy="3994120"/>
          </a:xfrm>
        </p:spPr>
        <p:txBody>
          <a:bodyPr/>
          <a:lstStyle/>
          <a:p>
            <a:r>
              <a:rPr lang="en-US" b="0" dirty="0" smtClean="0"/>
              <a:t>Scale up algorithms to realistic problems using GPU (Graphics Processor Unit) hardware.</a:t>
            </a:r>
          </a:p>
          <a:p>
            <a:r>
              <a:rPr lang="en-US" b="0" dirty="0" smtClean="0"/>
              <a:t>You already have this in your desktop, and it runs 10-100x faster than your CPU. </a:t>
            </a:r>
          </a:p>
          <a:p>
            <a:endParaRPr lang="en-US" b="0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7770" y="4120290"/>
            <a:ext cx="2457920" cy="18311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7340" y="646299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State-of-the-art Unsupervised   feature learning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955"/>
            <a:ext cx="6400800" cy="304800"/>
          </a:xfrm>
        </p:spPr>
        <p:txBody>
          <a:bodyPr/>
          <a:lstStyle/>
          <a:p>
            <a:r>
              <a:rPr lang="en-US" dirty="0" smtClean="0"/>
              <a:t>State-of-the-art task performance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01070" y="5165349"/>
            <a:ext cx="4038600" cy="1643291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" y="1760621"/>
            <a:ext cx="8305800" cy="1643291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57200" y="36440"/>
            <a:ext cx="8305800" cy="1643291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73306286"/>
              </p:ext>
            </p:extLst>
          </p:nvPr>
        </p:nvGraphicFramePr>
        <p:xfrm>
          <a:off x="575371" y="407359"/>
          <a:ext cx="3779965" cy="1119972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TIMIT Phone classification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Prior art (Clarkson et al.,1999)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79.6%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Stanford Feature </a:t>
                      </a:r>
                      <a:r>
                        <a:rPr lang="en-US" sz="1600" baseline="0" dirty="0" smtClean="0"/>
                        <a:t>learning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80.3%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14054411"/>
              </p:ext>
            </p:extLst>
          </p:nvPr>
        </p:nvGraphicFramePr>
        <p:xfrm>
          <a:off x="4648200" y="407359"/>
          <a:ext cx="3979609" cy="1119972"/>
        </p:xfrm>
        <a:graphic>
          <a:graphicData uri="http://schemas.openxmlformats.org/drawingml/2006/table">
            <a:tbl>
              <a:tblPr firstRow="1" bandRow="1"/>
              <a:tblGrid>
                <a:gridCol w="2901633"/>
                <a:gridCol w="1077976"/>
              </a:tblGrid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TIMIT Speaker identification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Prior art (Reynolds, 1995)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99.7%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Stanford Feature </a:t>
                      </a:r>
                      <a:r>
                        <a:rPr lang="en-US" sz="1600" baseline="0" dirty="0" smtClean="0"/>
                        <a:t>learning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100.0%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36440"/>
            <a:ext cx="186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Calibri"/>
              </a:rPr>
              <a:t>Audio</a:t>
            </a:r>
            <a:endParaRPr lang="en-US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39180"/>
            <a:ext cx="132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Images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470" y="5220108"/>
            <a:ext cx="260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Multimodal (audio/video)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0995825"/>
              </p:ext>
            </p:extLst>
          </p:nvPr>
        </p:nvGraphicFramePr>
        <p:xfrm>
          <a:off x="609600" y="2131540"/>
          <a:ext cx="3779965" cy="1119972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CIFAR Object classification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Prior art (Yu and Zhang, 2010) 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74.5%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Stanford Feature </a:t>
                      </a:r>
                      <a:r>
                        <a:rPr lang="en-US" sz="1600" baseline="0" dirty="0" smtClean="0"/>
                        <a:t>learning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75.5%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41985723"/>
              </p:ext>
            </p:extLst>
          </p:nvPr>
        </p:nvGraphicFramePr>
        <p:xfrm>
          <a:off x="4695825" y="2131540"/>
          <a:ext cx="3779965" cy="1119972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NORB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Object classification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Prior art (</a:t>
                      </a:r>
                      <a:r>
                        <a:rPr lang="en-US" sz="1600" dirty="0" err="1" smtClean="0"/>
                        <a:t>Ranzato</a:t>
                      </a:r>
                      <a:r>
                        <a:rPr lang="en-US" sz="1600" dirty="0" smtClean="0"/>
                        <a:t> et al., 2009)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94.4%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Stanford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Feature </a:t>
                      </a:r>
                      <a:r>
                        <a:rPr lang="en-US" sz="1600" baseline="0" dirty="0" smtClean="0"/>
                        <a:t>learning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96.2%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27493959"/>
              </p:ext>
            </p:extLst>
          </p:nvPr>
        </p:nvGraphicFramePr>
        <p:xfrm>
          <a:off x="653470" y="5612468"/>
          <a:ext cx="3779965" cy="1119972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AVLetters Lip reading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Prior art (Zhao et al., 2009)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58.9%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Stanford Feature</a:t>
                      </a:r>
                      <a:r>
                        <a:rPr lang="en-US" sz="1600" baseline="0" dirty="0" smtClean="0"/>
                        <a:t> learning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63.1%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6" name="Rounded Rectangle 25"/>
          <p:cNvSpPr/>
          <p:nvPr/>
        </p:nvSpPr>
        <p:spPr>
          <a:xfrm>
            <a:off x="452345" y="3475926"/>
            <a:ext cx="8305800" cy="1643291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285" y="3454485"/>
            <a:ext cx="132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Video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0995825"/>
              </p:ext>
            </p:extLst>
          </p:nvPr>
        </p:nvGraphicFramePr>
        <p:xfrm>
          <a:off x="604745" y="3846845"/>
          <a:ext cx="3779965" cy="1119972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UCF activity classification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Prior art (</a:t>
                      </a:r>
                      <a:r>
                        <a:rPr lang="en-US" sz="1600" dirty="0" err="1" smtClean="0"/>
                        <a:t>Kalser</a:t>
                      </a:r>
                      <a:r>
                        <a:rPr lang="en-US" sz="1600" dirty="0" smtClean="0"/>
                        <a:t> et al.,</a:t>
                      </a:r>
                      <a:r>
                        <a:rPr lang="en-US" sz="1600" baseline="0" dirty="0" smtClean="0"/>
                        <a:t> 2008</a:t>
                      </a:r>
                      <a:r>
                        <a:rPr lang="en-US" sz="1600" dirty="0" smtClean="0"/>
                        <a:t>) 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86%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Stanford Feature </a:t>
                      </a:r>
                      <a:r>
                        <a:rPr lang="en-US" sz="1600" baseline="0" dirty="0" smtClean="0"/>
                        <a:t>learning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87%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41985723"/>
              </p:ext>
            </p:extLst>
          </p:nvPr>
        </p:nvGraphicFramePr>
        <p:xfrm>
          <a:off x="4690970" y="3846845"/>
          <a:ext cx="3779965" cy="1119972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Hollywood2 classification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Prior art (Laptev,</a:t>
                      </a:r>
                      <a:r>
                        <a:rPr lang="en-US" sz="1600" baseline="0" dirty="0" smtClean="0"/>
                        <a:t> 2004)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33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Stanford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Feature </a:t>
                      </a:r>
                      <a:r>
                        <a:rPr lang="en-US" sz="1600" baseline="0" dirty="0" smtClean="0"/>
                        <a:t>learning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687215" y="5426060"/>
            <a:ext cx="4407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Other unsupervised feature learning records: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Different phone recognition (Geoff Hinton)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PASCAL VOC object detection (Kai Yu)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96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7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10800000" flipV="1">
            <a:off x="2114550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rot="10800000" flipV="1">
            <a:off x="5829808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1" name="Text Box 572"/>
          <p:cNvSpPr txBox="1">
            <a:spLocks noChangeArrowheads="1"/>
          </p:cNvSpPr>
          <p:nvPr/>
        </p:nvSpPr>
        <p:spPr bwMode="auto">
          <a:xfrm>
            <a:off x="2824890" y="3467405"/>
            <a:ext cx="221191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Feature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 flipH="1" flipV="1">
            <a:off x="1597357" y="5299193"/>
            <a:ext cx="1943101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>
          <a:xfrm>
            <a:off x="2455401" y="6195337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16" name="Minus 115"/>
          <p:cNvSpPr/>
          <p:nvPr/>
        </p:nvSpPr>
        <p:spPr>
          <a:xfrm>
            <a:off x="3611875" y="54260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Minus 116"/>
          <p:cNvSpPr/>
          <p:nvPr/>
        </p:nvSpPr>
        <p:spPr>
          <a:xfrm>
            <a:off x="3560301" y="58524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Minus 117"/>
          <p:cNvSpPr/>
          <p:nvPr/>
        </p:nvSpPr>
        <p:spPr>
          <a:xfrm>
            <a:off x="3035800" y="500360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Minus 118"/>
          <p:cNvSpPr/>
          <p:nvPr/>
        </p:nvSpPr>
        <p:spPr>
          <a:xfrm>
            <a:off x="2836401" y="55095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>
            <a:off x="2760201" y="4137936"/>
            <a:ext cx="2247900" cy="18669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21" name="Plus 120"/>
          <p:cNvSpPr>
            <a:spLocks/>
          </p:cNvSpPr>
          <p:nvPr/>
        </p:nvSpPr>
        <p:spPr>
          <a:xfrm>
            <a:off x="3919115" y="465796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2" name="Plus 121"/>
          <p:cNvSpPr>
            <a:spLocks/>
          </p:cNvSpPr>
          <p:nvPr/>
        </p:nvSpPr>
        <p:spPr>
          <a:xfrm>
            <a:off x="3688685" y="41971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3" name="Plus 122"/>
          <p:cNvSpPr>
            <a:spLocks/>
          </p:cNvSpPr>
          <p:nvPr/>
        </p:nvSpPr>
        <p:spPr>
          <a:xfrm>
            <a:off x="4226355" y="49652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4" name="Plus 123"/>
          <p:cNvSpPr>
            <a:spLocks/>
          </p:cNvSpPr>
          <p:nvPr/>
        </p:nvSpPr>
        <p:spPr>
          <a:xfrm>
            <a:off x="4946601" y="4686036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grpSp>
        <p:nvGrpSpPr>
          <p:cNvPr id="5" name="Group 50"/>
          <p:cNvGrpSpPr/>
          <p:nvPr/>
        </p:nvGrpSpPr>
        <p:grpSpPr>
          <a:xfrm>
            <a:off x="5551645" y="3390595"/>
            <a:ext cx="2438400" cy="838200"/>
            <a:chOff x="2743200" y="2785240"/>
            <a:chExt cx="2438400" cy="838200"/>
          </a:xfrm>
        </p:grpSpPr>
        <p:sp>
          <p:nvSpPr>
            <p:cNvPr id="126" name="Plus 125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7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Minus 127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31" name="AutoShape 6"/>
          <p:cNvSpPr>
            <a:spLocks noChangeArrowheads="1"/>
          </p:cNvSpPr>
          <p:nvPr/>
        </p:nvSpPr>
        <p:spPr bwMode="auto">
          <a:xfrm>
            <a:off x="3562350" y="1828800"/>
            <a:ext cx="2057398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Feature representation</a:t>
            </a:r>
          </a:p>
        </p:txBody>
      </p:sp>
      <p:sp>
        <p:nvSpPr>
          <p:cNvPr id="132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135" name="Text Box 572"/>
          <p:cNvSpPr txBox="1">
            <a:spLocks noChangeArrowheads="1"/>
          </p:cNvSpPr>
          <p:nvPr/>
        </p:nvSpPr>
        <p:spPr bwMode="auto">
          <a:xfrm>
            <a:off x="4089748" y="6214386"/>
            <a:ext cx="1032613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“wheel”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Text Box 572"/>
          <p:cNvSpPr txBox="1">
            <a:spLocks noChangeArrowheads="1"/>
          </p:cNvSpPr>
          <p:nvPr/>
        </p:nvSpPr>
        <p:spPr bwMode="auto">
          <a:xfrm>
            <a:off x="2051859" y="4205007"/>
            <a:ext cx="492400" cy="10220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“handle”</a:t>
            </a:r>
          </a:p>
        </p:txBody>
      </p:sp>
      <p:grpSp>
        <p:nvGrpSpPr>
          <p:cNvPr id="6" name="Group 82"/>
          <p:cNvGrpSpPr/>
          <p:nvPr/>
        </p:nvGrpSpPr>
        <p:grpSpPr>
          <a:xfrm>
            <a:off x="1189518" y="1431940"/>
            <a:ext cx="1543037" cy="1289996"/>
            <a:chOff x="1284767" y="1431938"/>
            <a:chExt cx="1543036" cy="1289996"/>
          </a:xfrm>
        </p:grpSpPr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9" name="Rectangle 138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958000" y="1431938"/>
              <a:ext cx="78899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35" grpId="0"/>
      <p:bldP spid="13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506535" y="1567869"/>
            <a:ext cx="4339765" cy="453179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95" y="215900"/>
            <a:ext cx="7885811" cy="304800"/>
          </a:xfrm>
        </p:spPr>
        <p:txBody>
          <a:bodyPr/>
          <a:lstStyle/>
          <a:p>
            <a:r>
              <a:rPr lang="en-US" dirty="0" smtClean="0"/>
              <a:t>Kai Yu’s PASCAL VOC (Object recognition) result (2009)  </a:t>
            </a:r>
            <a:endParaRPr lang="en-US" dirty="0"/>
          </a:p>
        </p:txBody>
      </p:sp>
      <p:grpSp>
        <p:nvGrpSpPr>
          <p:cNvPr id="18" name="Group 37"/>
          <p:cNvGrpSpPr>
            <a:grpSpLocks/>
          </p:cNvGrpSpPr>
          <p:nvPr/>
        </p:nvGrpSpPr>
        <p:grpSpPr bwMode="auto">
          <a:xfrm>
            <a:off x="347450" y="1047890"/>
            <a:ext cx="4749800" cy="4998494"/>
            <a:chOff x="2286000" y="1219200"/>
            <a:chExt cx="4749801" cy="4997776"/>
          </a:xfrm>
        </p:grpSpPr>
        <p:grpSp>
          <p:nvGrpSpPr>
            <p:cNvPr id="19" name="Group 35"/>
            <p:cNvGrpSpPr>
              <a:grpSpLocks/>
            </p:cNvGrpSpPr>
            <p:nvPr/>
          </p:nvGrpSpPr>
          <p:grpSpPr bwMode="auto">
            <a:xfrm>
              <a:off x="2514600" y="1219200"/>
              <a:ext cx="4521201" cy="4997776"/>
              <a:chOff x="2590800" y="965202"/>
              <a:chExt cx="4521201" cy="4997776"/>
            </a:xfrm>
          </p:grpSpPr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2590800" y="985108"/>
                <a:ext cx="4521201" cy="4977870"/>
                <a:chOff x="2573866" y="1093787"/>
                <a:chExt cx="4521201" cy="4977870"/>
              </a:xfrm>
            </p:grpSpPr>
            <p:grpSp>
              <p:nvGrpSpPr>
                <p:cNvPr id="25" name="Group 23"/>
                <p:cNvGrpSpPr>
                  <a:grpSpLocks/>
                </p:cNvGrpSpPr>
                <p:nvPr/>
              </p:nvGrpSpPr>
              <p:grpSpPr bwMode="auto">
                <a:xfrm>
                  <a:off x="2573866" y="1632678"/>
                  <a:ext cx="4238625" cy="4438979"/>
                  <a:chOff x="2209800" y="1327878"/>
                  <a:chExt cx="4238625" cy="4438979"/>
                </a:xfrm>
              </p:grpSpPr>
              <p:pic>
                <p:nvPicPr>
                  <p:cNvPr id="2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b="2733"/>
                  <a:stretch>
                    <a:fillRect/>
                  </a:stretch>
                </p:blipFill>
                <p:spPr bwMode="auto">
                  <a:xfrm>
                    <a:off x="3810000" y="1327878"/>
                    <a:ext cx="2638425" cy="44154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209800" y="1371600"/>
                    <a:ext cx="1266825" cy="4395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2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4002146" y="1093787"/>
                  <a:ext cx="857723" cy="461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kern="0" dirty="0" smtClean="0">
                      <a:solidFill>
                        <a:schemeClr val="bg1"/>
                      </a:solidFill>
                    </a:rPr>
                    <a:t>Feature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Learning</a:t>
                  </a:r>
                </a:p>
              </p:txBody>
            </p:sp>
            <p:sp>
              <p:nvSpPr>
                <p:cNvPr id="27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4588928" y="1099279"/>
                  <a:ext cx="1354669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Best of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Other Teams</a:t>
                  </a:r>
                </a:p>
              </p:txBody>
            </p:sp>
            <p:sp>
              <p:nvSpPr>
                <p:cNvPr id="28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5740398" y="1200880"/>
                  <a:ext cx="135466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Difference</a:t>
                  </a:r>
                </a:p>
              </p:txBody>
            </p:sp>
          </p:grpSp>
          <p:cxnSp>
            <p:nvCxnSpPr>
              <p:cNvPr id="22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2590800" y="1447800"/>
                <a:ext cx="4191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3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4191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4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2590800" y="965202"/>
                <a:ext cx="4191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20" name="TextBox 36"/>
            <p:cNvSpPr txBox="1">
              <a:spLocks noChangeArrowheads="1"/>
            </p:cNvSpPr>
            <p:nvPr/>
          </p:nvSpPr>
          <p:spPr bwMode="auto">
            <a:xfrm>
              <a:off x="2286000" y="1354665"/>
              <a:ext cx="1354669" cy="338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Class</a:t>
              </a:r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029200" y="2286000"/>
            <a:ext cx="3886200" cy="2819400"/>
          </a:xfrm>
          <a:prstGeom prst="rect">
            <a:avLst/>
          </a:prstGeom>
          <a:solidFill>
            <a:srgbClr val="C2FFF0"/>
          </a:solidFill>
          <a:ln w="9525">
            <a:noFill/>
            <a:round/>
            <a:headEnd/>
            <a:tailEnd/>
          </a:ln>
          <a:effectLst>
            <a:outerShdw dist="152400" dir="2640007" algn="tl" rotWithShape="0">
              <a:srgbClr val="808080">
                <a:alpha val="39999"/>
              </a:srgbClr>
            </a:outerShdw>
          </a:effectLst>
        </p:spPr>
        <p:txBody>
          <a:bodyPr/>
          <a:lstStyle/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 Sparse coding to learn features. </a:t>
            </a: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Unsupervised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feature 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learning beat all the other approaches by a significant margin.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36600" y="6462995"/>
            <a:ext cx="273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[Slide courtesy of Kai Yu]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Classification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b="0" dirty="0" smtClean="0"/>
              <a:t>Music Genre Classification</a:t>
            </a:r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endParaRPr lang="en-US" b="0" dirty="0" smtClean="0"/>
          </a:p>
          <a:p>
            <a:pPr>
              <a:spcBef>
                <a:spcPts val="0"/>
              </a:spcBef>
              <a:buNone/>
            </a:pPr>
            <a:r>
              <a:rPr lang="en-US" b="0" dirty="0" smtClean="0"/>
              <a:t>Music Artist Classification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81019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FFC000"/>
                </a:solidFill>
              </a:rPr>
              <a:t>The CDBN features give better performance than the MFCC features.</a:t>
            </a:r>
          </a:p>
        </p:txBody>
      </p:sp>
      <p:pic>
        <p:nvPicPr>
          <p:cNvPr id="15175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3163"/>
            <a:ext cx="7048500" cy="175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75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48100"/>
            <a:ext cx="7086600" cy="17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What about text?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114080" y="2846419"/>
            <a:ext cx="254318" cy="165735"/>
          </a:xfrm>
          <a:prstGeom prst="rect">
            <a:avLst/>
          </a:prstGeom>
        </p:spPr>
      </p:pic>
      <p:grpSp>
        <p:nvGrpSpPr>
          <p:cNvPr id="4" name="Group 23"/>
          <p:cNvGrpSpPr/>
          <p:nvPr/>
        </p:nvGrpSpPr>
        <p:grpSpPr>
          <a:xfrm>
            <a:off x="3419850" y="695739"/>
            <a:ext cx="422455" cy="5223080"/>
            <a:chOff x="7759615" y="3198570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135103" y="2691696"/>
            <a:ext cx="5394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0.8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0.3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0.5 </a:t>
            </a: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*</a:t>
            </a:r>
          </a:p>
        </p:txBody>
      </p:sp>
      <p:grpSp>
        <p:nvGrpSpPr>
          <p:cNvPr id="5" name="Group 23"/>
          <p:cNvGrpSpPr/>
          <p:nvPr/>
        </p:nvGrpSpPr>
        <p:grpSpPr>
          <a:xfrm>
            <a:off x="5493720" y="657334"/>
            <a:ext cx="422455" cy="5223080"/>
            <a:chOff x="7759615" y="3198570"/>
            <a:chExt cx="576075" cy="2649945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23"/>
          <p:cNvGrpSpPr/>
          <p:nvPr/>
        </p:nvGrpSpPr>
        <p:grpSpPr>
          <a:xfrm>
            <a:off x="7644400" y="657334"/>
            <a:ext cx="422455" cy="5223080"/>
            <a:chOff x="7759615" y="3198570"/>
            <a:chExt cx="576075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15050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310" y="6284883"/>
            <a:ext cx="8176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0.8 * “Topic 36” + 0.3 * “Topic 42”  + 0.5 *   “Topic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143000" y="5942464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1015" y="3160165"/>
            <a:ext cx="5261485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But we already have lots of topic models.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E.g., LSA (Landauer, et al., 1998), Distributional clustering (Brown et al 1992; Pereira et al., 1993), LDA (</a:t>
            </a:r>
            <a:r>
              <a:rPr lang="en-US" sz="2400" dirty="0" err="1" smtClean="0">
                <a:solidFill>
                  <a:srgbClr val="FFC000"/>
                </a:solidFill>
              </a:rPr>
              <a:t>Blei</a:t>
            </a:r>
            <a:r>
              <a:rPr lang="en-US" sz="2400" dirty="0" smtClean="0">
                <a:solidFill>
                  <a:srgbClr val="FFC000"/>
                </a:solidFill>
              </a:rPr>
              <a:t>, Ng &amp; Jordan, 2003), ….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114080" y="2846419"/>
            <a:ext cx="254318" cy="165735"/>
          </a:xfrm>
          <a:prstGeom prst="rect">
            <a:avLst/>
          </a:prstGeom>
        </p:spPr>
      </p:pic>
      <p:grpSp>
        <p:nvGrpSpPr>
          <p:cNvPr id="4" name="Group 23"/>
          <p:cNvGrpSpPr/>
          <p:nvPr/>
        </p:nvGrpSpPr>
        <p:grpSpPr>
          <a:xfrm>
            <a:off x="3353903" y="695739"/>
            <a:ext cx="540534" cy="5223080"/>
            <a:chOff x="7669689" y="3198570"/>
            <a:chExt cx="737092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69689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135103" y="2691696"/>
            <a:ext cx="5394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0.8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0.3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0.5 </a:t>
            </a: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*</a:t>
            </a:r>
          </a:p>
        </p:txBody>
      </p:sp>
      <p:grpSp>
        <p:nvGrpSpPr>
          <p:cNvPr id="5" name="Group 23"/>
          <p:cNvGrpSpPr/>
          <p:nvPr/>
        </p:nvGrpSpPr>
        <p:grpSpPr>
          <a:xfrm>
            <a:off x="5427771" y="657334"/>
            <a:ext cx="540534" cy="5223080"/>
            <a:chOff x="7669687" y="3198570"/>
            <a:chExt cx="737092" cy="2649945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9687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23"/>
          <p:cNvGrpSpPr/>
          <p:nvPr/>
        </p:nvGrpSpPr>
        <p:grpSpPr>
          <a:xfrm>
            <a:off x="7578451" y="657334"/>
            <a:ext cx="540534" cy="5223080"/>
            <a:chOff x="7669686" y="3198570"/>
            <a:chExt cx="737092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69686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310" y="6284883"/>
            <a:ext cx="8176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0.8 * “Topic 36” + 0.3 * “Topic 42”  + 0.5 *   “Topic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143000" y="5942464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51015" y="3160165"/>
            <a:ext cx="5261485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But we already have lots of topic models.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E.g., LSA (Landauer, et al., 1998), Distributional clustering (Brown et al 1992; Pereira et al., 1993), LDA (</a:t>
            </a:r>
            <a:r>
              <a:rPr lang="en-US" sz="2400" dirty="0" err="1" smtClean="0">
                <a:solidFill>
                  <a:srgbClr val="FFC000"/>
                </a:solidFill>
              </a:rPr>
              <a:t>Blei</a:t>
            </a:r>
            <a:r>
              <a:rPr lang="en-US" sz="2400" dirty="0" smtClean="0">
                <a:solidFill>
                  <a:srgbClr val="FFC000"/>
                </a:solidFill>
              </a:rPr>
              <a:t>, Ng &amp; Jordan, 2003), ….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40" y="740650"/>
            <a:ext cx="8719741" cy="5415105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Top five words in example “topics”:</a:t>
            </a:r>
          </a:p>
          <a:p>
            <a:pPr>
              <a:buNone/>
            </a:pPr>
            <a:r>
              <a:rPr lang="en-US" sz="2800" b="0" dirty="0" smtClean="0"/>
              <a:t>Topic 1: Share, exchange, stock securities, commission.</a:t>
            </a:r>
          </a:p>
          <a:p>
            <a:pPr>
              <a:buNone/>
            </a:pPr>
            <a:r>
              <a:rPr lang="en-US" sz="2800" b="0" dirty="0" smtClean="0"/>
              <a:t>Topic 2: Subscribe, online, service, server, database.</a:t>
            </a:r>
          </a:p>
          <a:p>
            <a:pPr>
              <a:buNone/>
            </a:pPr>
            <a:r>
              <a:rPr lang="en-US" sz="2800" b="0" dirty="0" smtClean="0"/>
              <a:t>Topic 3: Actor, actress, film, comedian, star.</a:t>
            </a:r>
          </a:p>
          <a:p>
            <a:pPr>
              <a:buNone/>
            </a:pPr>
            <a:endParaRPr lang="en-US" sz="900" b="0" dirty="0" smtClean="0"/>
          </a:p>
          <a:p>
            <a:pPr>
              <a:buNone/>
            </a:pPr>
            <a:r>
              <a:rPr lang="en-US" sz="2800" b="0" dirty="0" smtClean="0"/>
              <a:t>There’re already lots of topic models: LSA (Landauer, et al., 1998), Distributional clustering (Brown et al 1992; Pereira et al., 1993) LDA (</a:t>
            </a:r>
            <a:r>
              <a:rPr lang="en-US" sz="2800" b="0" dirty="0" err="1" smtClean="0"/>
              <a:t>Blei</a:t>
            </a:r>
            <a:r>
              <a:rPr lang="en-US" sz="2800" b="0" dirty="0" smtClean="0"/>
              <a:t>, Ng &amp; Jordan, 2003), ….  </a:t>
            </a:r>
          </a:p>
          <a:p>
            <a:endParaRPr lang="en-US" sz="2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650" name="Picture 2" descr="C:\Users\ang\Desktop\TextClassification.png"/>
          <p:cNvPicPr>
            <a:picLocks noChangeAspect="1" noChangeArrowheads="1"/>
          </p:cNvPicPr>
          <p:nvPr/>
        </p:nvPicPr>
        <p:blipFill>
          <a:blip r:embed="rId3" cstate="print"/>
          <a:srcRect l="49171" t="368" r="3315" b="67599"/>
          <a:stretch>
            <a:fillRect/>
          </a:stretch>
        </p:blipFill>
        <p:spPr bwMode="auto">
          <a:xfrm>
            <a:off x="4836446" y="1201510"/>
            <a:ext cx="4152129" cy="3341235"/>
          </a:xfrm>
          <a:prstGeom prst="rect">
            <a:avLst/>
          </a:prstGeom>
          <a:noFill/>
        </p:spPr>
      </p:pic>
      <p:sp>
        <p:nvSpPr>
          <p:cNvPr id="77" name="Rectangle 76"/>
          <p:cNvSpPr/>
          <p:nvPr/>
        </p:nvSpPr>
        <p:spPr bwMode="auto">
          <a:xfrm>
            <a:off x="5394331" y="1833930"/>
            <a:ext cx="3136900" cy="21526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5" name="Picture 2" descr="C:\Users\ang\Desktop\TextClassification.png"/>
          <p:cNvPicPr>
            <a:picLocks noChangeAspect="1" noChangeArrowheads="1"/>
          </p:cNvPicPr>
          <p:nvPr/>
        </p:nvPicPr>
        <p:blipFill>
          <a:blip r:embed="rId3" cstate="print"/>
          <a:srcRect l="49171" t="62488" r="3867" b="5574"/>
          <a:stretch>
            <a:fillRect/>
          </a:stretch>
        </p:blipFill>
        <p:spPr bwMode="auto">
          <a:xfrm>
            <a:off x="381466" y="1201510"/>
            <a:ext cx="4116014" cy="3341235"/>
          </a:xfrm>
          <a:prstGeom prst="rect">
            <a:avLst/>
          </a:prstGeom>
          <a:noFill/>
        </p:spPr>
      </p:pic>
      <p:sp>
        <p:nvSpPr>
          <p:cNvPr id="74" name="Rectangle 73"/>
          <p:cNvSpPr/>
          <p:nvPr/>
        </p:nvSpPr>
        <p:spPr bwMode="auto">
          <a:xfrm>
            <a:off x="1006481" y="1865680"/>
            <a:ext cx="3136900" cy="21526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classification results</a:t>
            </a:r>
            <a:endParaRPr lang="en-US" dirty="0"/>
          </a:p>
        </p:txBody>
      </p:sp>
      <p:pic>
        <p:nvPicPr>
          <p:cNvPr id="6" name="Picture 2" descr="C:\Users\ang\Desktop\TextClassification.png"/>
          <p:cNvPicPr>
            <a:picLocks noChangeAspect="1" noChangeArrowheads="1"/>
          </p:cNvPicPr>
          <p:nvPr/>
        </p:nvPicPr>
        <p:blipFill>
          <a:blip r:embed="rId3" cstate="print"/>
          <a:srcRect l="2236" r="50829" b="67599"/>
          <a:stretch>
            <a:fillRect/>
          </a:stretch>
        </p:blipFill>
        <p:spPr bwMode="auto">
          <a:xfrm>
            <a:off x="-4683605" y="1777585"/>
            <a:ext cx="3262620" cy="26883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615" y="5018323"/>
            <a:ext cx="9007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Red: feature learning (sparse coding)</a:t>
            </a:r>
            <a:r>
              <a:rPr lang="en-US" dirty="0" smtClean="0">
                <a:solidFill>
                  <a:schemeClr val="bg1"/>
                </a:solidFill>
              </a:rPr>
              <a:t>.  </a:t>
            </a:r>
            <a:r>
              <a:rPr lang="en-US" dirty="0" smtClean="0">
                <a:solidFill>
                  <a:srgbClr val="00B0F0"/>
                </a:solidFill>
              </a:rPr>
              <a:t>Cyan: LDA</a:t>
            </a:r>
            <a:r>
              <a:rPr lang="en-US" dirty="0" smtClean="0">
                <a:solidFill>
                  <a:schemeClr val="bg1"/>
                </a:solidFill>
              </a:rPr>
              <a:t>.    </a:t>
            </a:r>
            <a:r>
              <a:rPr lang="en-US" dirty="0" smtClean="0">
                <a:solidFill>
                  <a:srgbClr val="00B050"/>
                </a:solidFill>
              </a:rPr>
              <a:t>Green: PCA</a:t>
            </a:r>
            <a:r>
              <a:rPr lang="en-US" dirty="0" smtClean="0">
                <a:solidFill>
                  <a:schemeClr val="bg1"/>
                </a:solidFill>
              </a:rPr>
              <a:t>.   </a:t>
            </a:r>
            <a:r>
              <a:rPr lang="en-US" dirty="0" smtClean="0"/>
              <a:t>Black: Raw words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260" y="5771705"/>
            <a:ext cx="818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Another success: Ranganath, Jurafsky and McFarland (EMNLP 2009).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2411" y="6488668"/>
            <a:ext cx="441659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[Lee, Raina, </a:t>
            </a:r>
            <a:r>
              <a:rPr lang="en-US" dirty="0" err="1" smtClean="0">
                <a:solidFill>
                  <a:schemeClr val="bg1"/>
                </a:solidFill>
              </a:rPr>
              <a:t>Teichman</a:t>
            </a:r>
            <a:r>
              <a:rPr lang="en-US" dirty="0" smtClean="0">
                <a:solidFill>
                  <a:schemeClr val="bg1"/>
                </a:solidFill>
              </a:rPr>
              <a:t> &amp; Ng, IJCAI 2009]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184281" y="2900730"/>
            <a:ext cx="1028700" cy="4572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206631" y="3357930"/>
            <a:ext cx="1708150" cy="3238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5641981" y="3262680"/>
            <a:ext cx="1022350" cy="4064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657981" y="3669080"/>
            <a:ext cx="1695450" cy="2222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641981" y="2640380"/>
            <a:ext cx="1016000" cy="64135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>
            <a:off x="6657981" y="3281730"/>
            <a:ext cx="1695450" cy="50800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0800000">
            <a:off x="2206631" y="2926130"/>
            <a:ext cx="1701800" cy="49530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0800000">
            <a:off x="1190631" y="2475280"/>
            <a:ext cx="1016000" cy="45085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0800000">
            <a:off x="1184281" y="2246680"/>
            <a:ext cx="1035050" cy="13335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10800000">
            <a:off x="2212981" y="2380030"/>
            <a:ext cx="1695450" cy="25400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10800000">
            <a:off x="5635631" y="2557830"/>
            <a:ext cx="1028700" cy="58420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10800000">
            <a:off x="6657981" y="3142030"/>
            <a:ext cx="1689100" cy="9525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rot="10800000">
            <a:off x="5635631" y="2672130"/>
            <a:ext cx="1022350" cy="4762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rot="10800000">
            <a:off x="6657981" y="3148380"/>
            <a:ext cx="1682750" cy="3365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rot="10800000">
            <a:off x="1184281" y="2481630"/>
            <a:ext cx="1022350" cy="539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2206631" y="3021380"/>
            <a:ext cx="1701800" cy="3238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1270665" y="1235232"/>
            <a:ext cx="2570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20 Newsgroups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451606" y="1286817"/>
            <a:ext cx="30825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 smtClean="0"/>
              <a:t>Webpages (business) classification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1379996" y="3236975"/>
            <a:ext cx="345645" cy="2304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5758166" y="3505810"/>
            <a:ext cx="345645" cy="2304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34351" y="3467405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0000"/>
                </a:solidFill>
              </a:rPr>
              <a:t>Sparse coding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4296" y="3697835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0000"/>
                </a:solidFill>
              </a:rPr>
              <a:t>Sparse coding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93830" y="1201509"/>
            <a:ext cx="307240" cy="33412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34220" y="1201510"/>
            <a:ext cx="307240" cy="33412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9974" y="2639462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Error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97326" y="2636261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Error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193830" y="4465935"/>
            <a:ext cx="4301360" cy="3060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22055" y="442753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#examples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635161" y="4467156"/>
            <a:ext cx="4353414" cy="3060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38630" y="4428751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#examples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4260" y="1951703"/>
            <a:ext cx="834631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But text is different….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ways that text is different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5" y="1201510"/>
            <a:ext cx="8686800" cy="45704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It’s symbolic! 						</a:t>
            </a:r>
            <a:r>
              <a:rPr lang="en-US" b="0" dirty="0" smtClean="0">
                <a:sym typeface="Wingdings" pitchFamily="2" charset="2"/>
              </a:rPr>
              <a:t> Very sparse representations</a:t>
            </a:r>
            <a:endParaRPr lang="en-US" b="0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Recursive structure</a:t>
            </a:r>
          </a:p>
          <a:p>
            <a:pPr marL="514350" indent="-514350">
              <a:buNone/>
            </a:pPr>
            <a:endParaRPr lang="en-US" sz="1800" b="0" dirty="0" smtClean="0"/>
          </a:p>
          <a:p>
            <a:pPr marL="514350" indent="-514350">
              <a:buNone/>
            </a:pPr>
            <a:r>
              <a:rPr lang="en-US" b="0" dirty="0" smtClean="0"/>
              <a:t>Rest of this talk: Ideas (some preliminary) for adapting feature learning ideas to text. 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is different #1: Sparse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817460"/>
            <a:ext cx="4076395" cy="4570412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Image representation: </a:t>
            </a:r>
            <a:endParaRPr lang="en-US" sz="2800" b="0" dirty="0"/>
          </a:p>
        </p:txBody>
      </p:sp>
      <p:cxnSp>
        <p:nvCxnSpPr>
          <p:cNvPr id="5" name="Straight Connector 4"/>
          <p:cNvCxnSpPr/>
          <p:nvPr/>
        </p:nvCxnSpPr>
        <p:spPr bwMode="auto">
          <a:xfrm rot="16200000" flipH="1">
            <a:off x="1998864" y="3736240"/>
            <a:ext cx="5338297" cy="38406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54690" y="296814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Dense 196-dimensional vector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879240" y="817460"/>
            <a:ext cx="4076395" cy="6144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marL="285690" marR="0" lvl="0" indent="-285690" algn="l" defTabSz="914400" rtl="0" eaLnBrk="0" fontAlgn="base" latinLnBrk="0" hangingPunct="0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representation: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86480" y="2545685"/>
            <a:ext cx="576075" cy="2649945"/>
            <a:chOff x="5186480" y="3160165"/>
            <a:chExt cx="576075" cy="2649945"/>
          </a:xfrm>
        </p:grpSpPr>
        <p:sp>
          <p:nvSpPr>
            <p:cNvPr id="14" name="Double Bracket 13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43665" y="2545685"/>
            <a:ext cx="576075" cy="2649945"/>
            <a:chOff x="7759615" y="3198570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06021" y="3275380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16175" y="2584090"/>
            <a:ext cx="576075" cy="2649945"/>
            <a:chOff x="5186480" y="3160165"/>
            <a:chExt cx="576075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032860" y="1585560"/>
            <a:ext cx="2189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One-hot vectors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to represent sequence of words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75565" y="1662370"/>
            <a:ext cx="192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Sparse bag-of-word vector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7160" y="3275380"/>
            <a:ext cx="652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or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607465" y="2584090"/>
            <a:ext cx="576075" cy="2649945"/>
            <a:chOff x="5186480" y="3160165"/>
            <a:chExt cx="576075" cy="2649945"/>
          </a:xfrm>
        </p:grpSpPr>
        <p:sp>
          <p:nvSpPr>
            <p:cNvPr id="30" name="Double Bracket 29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32886" y="3236975"/>
              <a:ext cx="32733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263290" y="529811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cat      sat   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14080" y="3582620"/>
            <a:ext cx="614480" cy="2649945"/>
            <a:chOff x="5148075" y="3160165"/>
            <a:chExt cx="614480" cy="2649945"/>
          </a:xfrm>
        </p:grpSpPr>
        <p:sp>
          <p:nvSpPr>
            <p:cNvPr id="34" name="Double Bracket 33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490"/>
          <p:cNvPicPr>
            <a:picLocks noChangeArrowheads="1"/>
          </p:cNvPicPr>
          <p:nvPr/>
        </p:nvPicPr>
        <p:blipFill>
          <a:blip r:embed="rId2" cstate="print"/>
          <a:srcRect r="1832" b="1832"/>
          <a:stretch>
            <a:fillRect/>
          </a:stretch>
        </p:blipFill>
        <p:spPr bwMode="auto">
          <a:xfrm>
            <a:off x="1806840" y="1508750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0" name="Minus 39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Minus 40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Minus 41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Minus 42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lus 43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5" name="Plus 44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6" name="Plus 45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7" name="Plus 46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representation for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Idea #1: Dense representations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7584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Imagine taking each word, and embedding it in an n-dimensional space. (cf. distributional representations).  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7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79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5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40" y="215900"/>
            <a:ext cx="7002495" cy="304800"/>
          </a:xfrm>
        </p:spPr>
        <p:txBody>
          <a:bodyPr/>
          <a:lstStyle/>
          <a:p>
            <a:r>
              <a:rPr lang="en-US" dirty="0" smtClean="0"/>
              <a:t>Algorithms for finding word vector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21" y="1047890"/>
            <a:ext cx="890996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Examples of algorithms: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Many distributional representation and vector space model ideas (Brown et al., 1992; Pereira et al., 1993; Salton et al., 1975; </a:t>
            </a:r>
            <a:r>
              <a:rPr lang="en-US" sz="2000" b="0" dirty="0" err="1" smtClean="0"/>
              <a:t>Pantel</a:t>
            </a:r>
            <a:r>
              <a:rPr lang="en-US" sz="2000" b="0" dirty="0" smtClean="0"/>
              <a:t> &amp; Lin, 2002; Rapp, 2003; </a:t>
            </a:r>
            <a:r>
              <a:rPr lang="en-US" sz="2000" b="0" dirty="0" err="1" smtClean="0"/>
              <a:t>Turney</a:t>
            </a:r>
            <a:r>
              <a:rPr lang="en-US" sz="2000" b="0" dirty="0" smtClean="0"/>
              <a:t>  et al., 2003).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LSA (Landauer &amp; Dumais, 1997).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Latent Dirichlet Allocation (LDA; Blei et al., 2003)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…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E.g., Represent a word via the statistics of what it co-occurs with. </a:t>
            </a:r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Recent development: “Neural Language models.” (Bengio et al., 2003.  Collobert &amp; Weston, 2008). 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Learn a separate parameter vector for each word, that summarizes its co-occurrence with other words.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Formally, learn an embedding </a:t>
            </a:r>
            <a:r>
              <a:rPr lang="en-US" sz="2000" b="0" i="1" dirty="0" smtClean="0"/>
              <a:t>f(w)</a:t>
            </a:r>
            <a:r>
              <a:rPr lang="en-US" sz="2000" b="0" dirty="0" smtClean="0"/>
              <a:t> of each word </a:t>
            </a:r>
            <a:r>
              <a:rPr lang="en-US" sz="2000" b="0" i="1" dirty="0" smtClean="0"/>
              <a:t>w</a:t>
            </a:r>
            <a:r>
              <a:rPr lang="en-US" sz="2000" b="0" dirty="0" smtClean="0"/>
              <a:t> so that you can estimate a language model as:</a:t>
            </a:r>
          </a:p>
          <a:p>
            <a:pPr>
              <a:spcBef>
                <a:spcPts val="0"/>
              </a:spcBef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/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01070" y="6155755"/>
            <a:ext cx="7758097" cy="268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learned embedding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6600" y="6462995"/>
            <a:ext cx="7019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[Image courtesy of Joseph Turian, Lev Ratinov and Yoshua Bengio.]</a:t>
            </a:r>
          </a:p>
        </p:txBody>
      </p:sp>
      <p:pic>
        <p:nvPicPr>
          <p:cNvPr id="2205697" name="Picture 1" descr="C:\Users\ang\Desktop\embeddings-mostcommon.EMBEDDING_SIZE=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55" y="971080"/>
            <a:ext cx="8321083" cy="499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learned </a:t>
            </a:r>
            <a:r>
              <a:rPr lang="en-US" dirty="0"/>
              <a:t>r</a:t>
            </a:r>
            <a:r>
              <a:rPr lang="en-US" dirty="0" smtClean="0"/>
              <a:t>epresentations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0" y="817460"/>
            <a:ext cx="83343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67855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Closest words in “semantic” space (IMDB data)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9045" y="779055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Select a word (left column), and show nearest words in 100-d embedding space.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68435" y="1239915"/>
          <a:ext cx="6106395" cy="521207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600097"/>
                <a:gridCol w="4506298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Center word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Nearest neighbor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words in embedding space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Comedy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Laughs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Comedic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Hilarious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Funny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Romantic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Chemistry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Love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Smitten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Engaged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Amazing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Brilliant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Incredible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Greatest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Ever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Awful</a:t>
                      </a:r>
                      <a:b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Worst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Worse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Bad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Boring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Closest words in “semantic” space</a:t>
            </a:r>
            <a:endParaRPr lang="en-US" dirty="0"/>
          </a:p>
        </p:txBody>
      </p:sp>
      <p:graphicFrame>
        <p:nvGraphicFramePr>
          <p:cNvPr id="5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7151423"/>
              </p:ext>
            </p:extLst>
          </p:nvPr>
        </p:nvGraphicFramePr>
        <p:xfrm>
          <a:off x="2613345" y="1400875"/>
          <a:ext cx="4038600" cy="4754880"/>
        </p:xfrm>
        <a:graphic>
          <a:graphicData uri="http://schemas.openxmlformats.org/drawingml/2006/table">
            <a:tbl>
              <a:tblPr bandRow="1"/>
              <a:tblGrid>
                <a:gridCol w="403860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amazing</a:t>
                      </a:r>
                      <a:r>
                        <a:rPr lang="en-US" dirty="0" smtClean="0"/>
                        <a:t>, incredible, absolutely, fantastic, the, delicious, simply, awesome, spectacular, fabulous, food, and, totally, terrific, was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wonderful</a:t>
                      </a:r>
                      <a:r>
                        <a:rPr lang="en-US" dirty="0" smtClean="0"/>
                        <a:t>, lovely, evening, a, meal, setting, fabulous, terrific, perfect, superb, outstanding, wow, ambiance, delicious, absolutely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bad</a:t>
                      </a:r>
                      <a:r>
                        <a:rPr lang="en-US" dirty="0" smtClean="0"/>
                        <a:t>, never, many, disappointment, disappointed, otherwise, before, found, could, maybe, having, here, though, had, over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terrible</a:t>
                      </a:r>
                      <a:r>
                        <a:rPr lang="en-US" b="0" dirty="0" smtClean="0"/>
                        <a:t>, </a:t>
                      </a:r>
                      <a:r>
                        <a:rPr lang="en-US" dirty="0" smtClean="0"/>
                        <a:t>ok, horrible, okay, rather, average, mediocre, poor, overpriced, decent, bland, nearly, maybe, less, seemed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9045" y="817460"/>
            <a:ext cx="862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Select a word (shown in bold), and show nearest words in 100-d embedding space.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classification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32507348"/>
              </p:ext>
            </p:extLst>
          </p:nvPr>
        </p:nvGraphicFramePr>
        <p:xfrm>
          <a:off x="304800" y="1600200"/>
          <a:ext cx="8382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800"/>
                <a:gridCol w="12954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Bag of Words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Neural language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LDA p(</a:t>
                      </a:r>
                      <a:r>
                        <a:rPr lang="en-US" dirty="0" err="1" smtClean="0"/>
                        <a:t>word|topic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 method word vectors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 method</a:t>
                      </a:r>
                      <a:r>
                        <a:rPr lang="en-US" baseline="0" dirty="0" smtClean="0"/>
                        <a:t> + </a:t>
                      </a:r>
                      <a:r>
                        <a:rPr lang="en-US" baseline="0" dirty="0" err="1" smtClean="0"/>
                        <a:t>BoW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89.35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43,607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49,911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19600" y="6324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Pang and Lee; 2004. Sentiment polarity v. 2.0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132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classification (Movie reviews)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32507348"/>
              </p:ext>
            </p:extLst>
          </p:nvPr>
        </p:nvGraphicFramePr>
        <p:xfrm>
          <a:off x="808310" y="1739180"/>
          <a:ext cx="7086600" cy="2595880"/>
        </p:xfrm>
        <a:graphic>
          <a:graphicData uri="http://schemas.openxmlformats.org/drawingml/2006/table">
            <a:tbl>
              <a:tblPr firstRow="1" bandRow="1"/>
              <a:tblGrid>
                <a:gridCol w="5875965"/>
                <a:gridCol w="121063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word </a:t>
                      </a:r>
                      <a:r>
                        <a:rPr lang="en-US" baseline="0" dirty="0" smtClean="0"/>
                        <a:t>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86.20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88.10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embedding (Mass</a:t>
                      </a:r>
                      <a:r>
                        <a:rPr lang="en-US" baseline="0" dirty="0" smtClean="0"/>
                        <a:t> and Ng; 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6285" y="779055"/>
            <a:ext cx="71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Sentiment polarity v. 2.0 dataset (Pang &amp; Lee, 2004)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32507348"/>
              </p:ext>
            </p:extLst>
          </p:nvPr>
        </p:nvGraphicFramePr>
        <p:xfrm>
          <a:off x="11139255" y="1047890"/>
          <a:ext cx="8382000" cy="3708400"/>
        </p:xfrm>
        <a:graphic>
          <a:graphicData uri="http://schemas.openxmlformats.org/drawingml/2006/table">
            <a:tbl>
              <a:tblPr firstRow="1" bandRow="1"/>
              <a:tblGrid>
                <a:gridCol w="6019800"/>
                <a:gridCol w="1295400"/>
                <a:gridCol w="106680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Bag of Words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87.45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aseline="0" dirty="0" smtClean="0"/>
                        <a:t>Neural language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p(</a:t>
                      </a:r>
                      <a:r>
                        <a:rPr lang="en-US" dirty="0" err="1" smtClean="0"/>
                        <a:t>word|topic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Our method word vectors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87.05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features (Our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43,607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86.20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49,911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88.10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069795" y="554127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89.35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7990045" y="3793695"/>
            <a:ext cx="576075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classification (Movie reviews)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32507348"/>
              </p:ext>
            </p:extLst>
          </p:nvPr>
        </p:nvGraphicFramePr>
        <p:xfrm>
          <a:off x="808310" y="1739180"/>
          <a:ext cx="7086600" cy="2966720"/>
        </p:xfrm>
        <a:graphic>
          <a:graphicData uri="http://schemas.openxmlformats.org/drawingml/2006/table">
            <a:tbl>
              <a:tblPr firstRow="1" bandRow="1"/>
              <a:tblGrid>
                <a:gridCol w="5875965"/>
                <a:gridCol w="121063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aseline="0" dirty="0" smtClean="0"/>
                        <a:t>NLM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word </a:t>
                      </a:r>
                      <a:r>
                        <a:rPr lang="en-US" baseline="0" dirty="0" smtClean="0"/>
                        <a:t>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86.20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88.10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embedding (Mass</a:t>
                      </a:r>
                      <a:r>
                        <a:rPr lang="en-US" baseline="0" dirty="0" smtClean="0"/>
                        <a:t> and Ng; 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6285" y="779055"/>
            <a:ext cx="71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Sentiment polarity v. 2.0 dataset (Pang &amp; Lee, 2004)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32507348"/>
              </p:ext>
            </p:extLst>
          </p:nvPr>
        </p:nvGraphicFramePr>
        <p:xfrm>
          <a:off x="11139255" y="1047890"/>
          <a:ext cx="8382000" cy="3708400"/>
        </p:xfrm>
        <a:graphic>
          <a:graphicData uri="http://schemas.openxmlformats.org/drawingml/2006/table">
            <a:tbl>
              <a:tblPr firstRow="1" bandRow="1"/>
              <a:tblGrid>
                <a:gridCol w="6019800"/>
                <a:gridCol w="1295400"/>
                <a:gridCol w="106680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Bag of Words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87.45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aseline="0" dirty="0" smtClean="0"/>
                        <a:t>Neural language model (</a:t>
                      </a:r>
                      <a:r>
                        <a:rPr lang="en-US" baseline="0" dirty="0" err="1" smtClean="0"/>
                        <a:t>Mnih</a:t>
                      </a:r>
                      <a:r>
                        <a:rPr lang="en-US" baseline="0" dirty="0" smtClean="0"/>
                        <a:t> &amp; Hinton ’09)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LDA p(</a:t>
                      </a:r>
                      <a:r>
                        <a:rPr lang="en-US" dirty="0" err="1" smtClean="0"/>
                        <a:t>word|topic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vectors (</a:t>
                      </a:r>
                      <a:r>
                        <a:rPr lang="en-US" baseline="0" dirty="0" err="1" smtClean="0"/>
                        <a:t>Blei</a:t>
                      </a:r>
                      <a:r>
                        <a:rPr lang="en-US" baseline="0" dirty="0" smtClean="0"/>
                        <a:t> et al ‘03)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71.20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LSA word vectors (</a:t>
                      </a:r>
                      <a:r>
                        <a:rPr lang="en-US" dirty="0" err="1" smtClean="0"/>
                        <a:t>Landauer</a:t>
                      </a:r>
                      <a:r>
                        <a:rPr lang="en-US" dirty="0" smtClean="0"/>
                        <a:t> et al ‘07)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77.85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Our method word vectors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87.05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Learned features (Our method)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20,100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89.35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Contextual</a:t>
                      </a:r>
                      <a:r>
                        <a:rPr lang="en-US" baseline="0" dirty="0" smtClean="0"/>
                        <a:t> valence shifters (Kennedy &amp; </a:t>
                      </a:r>
                      <a:r>
                        <a:rPr lang="en-US" baseline="0" dirty="0" err="1" smtClean="0"/>
                        <a:t>Inkpen</a:t>
                      </a:r>
                      <a:r>
                        <a:rPr lang="en-US" baseline="0" dirty="0" smtClean="0"/>
                        <a:t> ‘06)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43,607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86.20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Appraisal</a:t>
                      </a:r>
                      <a:r>
                        <a:rPr lang="en-US" baseline="0" dirty="0" smtClean="0"/>
                        <a:t> taxonomy (Whitelaw et al ‘05)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49,911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90.20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Delta TF-IDF weighting (Martineau</a:t>
                      </a:r>
                      <a:r>
                        <a:rPr lang="en-US" baseline="0" dirty="0" smtClean="0"/>
                        <a:t> &amp; </a:t>
                      </a:r>
                      <a:r>
                        <a:rPr lang="en-US" baseline="0" dirty="0" err="1" smtClean="0"/>
                        <a:t>Finin</a:t>
                      </a:r>
                      <a:r>
                        <a:rPr lang="en-US" baseline="0" dirty="0" smtClean="0"/>
                        <a:t> ‘09)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88.10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069795" y="554127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89.35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8028450" y="4120290"/>
            <a:ext cx="576075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490780" y="6477713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96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7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10800000" flipV="1">
            <a:off x="2114550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rot="10800000" flipV="1">
            <a:off x="5829808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0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1" name="Text Box 572"/>
          <p:cNvSpPr txBox="1">
            <a:spLocks noChangeArrowheads="1"/>
          </p:cNvSpPr>
          <p:nvPr/>
        </p:nvSpPr>
        <p:spPr bwMode="auto">
          <a:xfrm>
            <a:off x="5989239" y="3515381"/>
            <a:ext cx="221191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Feature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103" name="Straight Arrow Connector 102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05" name="Minus 104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Minus 105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Minus 106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Minus 107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Plus 108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0" name="Plus 109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1" name="Plus 110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2" name="Plus 111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4"/>
          <p:cNvGrpSpPr/>
          <p:nvPr/>
        </p:nvGrpSpPr>
        <p:grpSpPr>
          <a:xfrm>
            <a:off x="5619750" y="4114802"/>
            <a:ext cx="2743200" cy="2204711"/>
            <a:chOff x="5562600" y="3853190"/>
            <a:chExt cx="2743200" cy="2204710"/>
          </a:xfrm>
        </p:grpSpPr>
        <p:cxnSp>
          <p:nvCxnSpPr>
            <p:cNvPr id="114" name="Straight Arrow Connector 113"/>
            <p:cNvCxnSpPr/>
            <p:nvPr/>
          </p:nvCxnSpPr>
          <p:spPr>
            <a:xfrm rot="5400000" flipH="1" flipV="1">
              <a:off x="4704556" y="50855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>
            <a:xfrm>
              <a:off x="5562600" y="59817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6" name="Minus 115"/>
            <p:cNvSpPr/>
            <p:nvPr/>
          </p:nvSpPr>
          <p:spPr>
            <a:xfrm>
              <a:off x="7124700" y="52197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Minus 116"/>
            <p:cNvSpPr/>
            <p:nvPr/>
          </p:nvSpPr>
          <p:spPr>
            <a:xfrm>
              <a:off x="6667500" y="56388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Minus 117"/>
            <p:cNvSpPr/>
            <p:nvPr/>
          </p:nvSpPr>
          <p:spPr>
            <a:xfrm>
              <a:off x="6324600" y="4800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Minus 118"/>
            <p:cNvSpPr/>
            <p:nvPr/>
          </p:nvSpPr>
          <p:spPr>
            <a:xfrm>
              <a:off x="5943600" y="52959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5867400" y="3924300"/>
              <a:ext cx="2247900" cy="18669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1" name="Plus 120"/>
            <p:cNvSpPr>
              <a:spLocks/>
            </p:cNvSpPr>
            <p:nvPr/>
          </p:nvSpPr>
          <p:spPr>
            <a:xfrm>
              <a:off x="7063200" y="43962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2" name="Plus 121"/>
            <p:cNvSpPr>
              <a:spLocks/>
            </p:cNvSpPr>
            <p:nvPr/>
          </p:nvSpPr>
          <p:spPr>
            <a:xfrm>
              <a:off x="6705600" y="385319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3" name="Plus 122"/>
            <p:cNvSpPr>
              <a:spLocks/>
            </p:cNvSpPr>
            <p:nvPr/>
          </p:nvSpPr>
          <p:spPr>
            <a:xfrm>
              <a:off x="7520400" y="47010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4" name="Plus 123"/>
            <p:cNvSpPr>
              <a:spLocks/>
            </p:cNvSpPr>
            <p:nvPr/>
          </p:nvSpPr>
          <p:spPr>
            <a:xfrm>
              <a:off x="8053800" y="4472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126" name="Plus 125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7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Minus 127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31" name="AutoShape 6"/>
          <p:cNvSpPr>
            <a:spLocks noChangeArrowheads="1"/>
          </p:cNvSpPr>
          <p:nvPr/>
        </p:nvSpPr>
        <p:spPr bwMode="auto">
          <a:xfrm>
            <a:off x="3562350" y="1828800"/>
            <a:ext cx="2057398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Feature representation</a:t>
            </a:r>
          </a:p>
        </p:txBody>
      </p:sp>
      <p:sp>
        <p:nvSpPr>
          <p:cNvPr id="132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133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4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5" name="Text Box 572"/>
          <p:cNvSpPr txBox="1">
            <a:spLocks noChangeArrowheads="1"/>
          </p:cNvSpPr>
          <p:nvPr/>
        </p:nvSpPr>
        <p:spPr bwMode="auto">
          <a:xfrm>
            <a:off x="7254097" y="6262362"/>
            <a:ext cx="1032613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“wheel”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Text Box 572"/>
          <p:cNvSpPr txBox="1">
            <a:spLocks noChangeArrowheads="1"/>
          </p:cNvSpPr>
          <p:nvPr/>
        </p:nvSpPr>
        <p:spPr bwMode="auto">
          <a:xfrm>
            <a:off x="5216208" y="4252983"/>
            <a:ext cx="492400" cy="10220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“handle”</a:t>
            </a:r>
          </a:p>
        </p:txBody>
      </p:sp>
      <p:grpSp>
        <p:nvGrpSpPr>
          <p:cNvPr id="6" name="Group 82"/>
          <p:cNvGrpSpPr/>
          <p:nvPr/>
        </p:nvGrpSpPr>
        <p:grpSpPr>
          <a:xfrm>
            <a:off x="1189518" y="1431940"/>
            <a:ext cx="1543037" cy="1289996"/>
            <a:chOff x="1284767" y="1431938"/>
            <a:chExt cx="1543036" cy="1289996"/>
          </a:xfrm>
        </p:grpSpPr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9" name="Rectangle 138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958000" y="1431938"/>
              <a:ext cx="78899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35" grpId="0"/>
      <p:bldP spid="13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results	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99600" y="1239915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265"/>
                <a:gridCol w="25487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Algorithm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Error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Raw features (BOW)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24.3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PCA (exponential family)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26.3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LDA (Blei, Ng, Jordan, 2003)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24.7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Our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method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18.6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2235" y="779055"/>
            <a:ext cx="439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newsgroups (10 examples per class):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045" y="3774645"/>
            <a:ext cx="786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OpenTable</a:t>
            </a:r>
            <a:r>
              <a:rPr lang="en-US" dirty="0" smtClean="0">
                <a:solidFill>
                  <a:schemeClr val="bg1"/>
                </a:solidFill>
              </a:rPr>
              <a:t> sentiment classification (1000 examples, predict 1-5 star rating)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53220" y="431354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265"/>
                <a:gridCol w="25487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Algorithm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Abs. Error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Raw features (BOW)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Our method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0.68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Closest words in 100-d embedding space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30030" y="225316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00B0F0"/>
                </a:solidFill>
              </a:rPr>
              <a:t>romantic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9600" y="4926795"/>
            <a:ext cx="123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00B0F0"/>
                </a:solidFill>
              </a:rPr>
              <a:t>effects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5240" y="2137948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00B0F0"/>
                </a:solidFill>
              </a:rPr>
              <a:t>dull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3449" y="4979918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00B0F0"/>
                </a:solidFill>
              </a:rPr>
              <a:t>highly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0765" y="28292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9725" y="286764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4380" y="267561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lifeless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8740" y="179230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chemistry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3340" y="183070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uninteresting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8555" y="24067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steal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4380" y="183070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flat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27374" y="455746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excellent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50564" y="55175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ending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3574" y="45958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totally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5169" y="551758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enjoyable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36535" y="454274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realistic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74940" y="542606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twister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8740" y="450434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5550" y="544077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6965" y="194592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lovers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95456" y="6488668"/>
            <a:ext cx="1723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[Andrew Maas]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582" y="779055"/>
            <a:ext cx="902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Select a word (show in </a:t>
            </a:r>
            <a:r>
              <a:rPr lang="en-US" dirty="0" smtClean="0">
                <a:solidFill>
                  <a:srgbClr val="00B0F0"/>
                </a:solidFill>
              </a:rPr>
              <a:t>blue</a:t>
            </a:r>
            <a:r>
              <a:rPr lang="en-US" dirty="0" smtClean="0">
                <a:solidFill>
                  <a:schemeClr val="bg1"/>
                </a:solidFill>
              </a:rPr>
              <a:t>), and show nearest four words in 100-d embedding space.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representations</a:t>
            </a:r>
            <a:endParaRPr lang="en-US" dirty="0"/>
          </a:p>
        </p:txBody>
      </p:sp>
      <p:grpSp>
        <p:nvGrpSpPr>
          <p:cNvPr id="3" name="Group 55"/>
          <p:cNvGrpSpPr/>
          <p:nvPr/>
        </p:nvGrpSpPr>
        <p:grpSpPr>
          <a:xfrm>
            <a:off x="2191313" y="4504340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276688" y="4542745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265917" y="4542744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223415" y="4542744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7134676" y="4542744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047728" y="3198570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          on           the         mat.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1626298" y="4005075"/>
            <a:ext cx="57607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2087158" y="1047889"/>
            <a:ext cx="460860" cy="2073871"/>
            <a:chOff x="5234485" y="3160165"/>
            <a:chExt cx="576075" cy="1745087"/>
          </a:xfrm>
        </p:grpSpPr>
        <p:sp>
          <p:nvSpPr>
            <p:cNvPr id="39" name="Double Bracket 38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200903" y="1047890"/>
            <a:ext cx="460860" cy="2073871"/>
            <a:chOff x="5234485" y="3160165"/>
            <a:chExt cx="576075" cy="1745087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37838" y="1047889"/>
            <a:ext cx="460860" cy="2073871"/>
            <a:chOff x="5234485" y="3160165"/>
            <a:chExt cx="576075" cy="1745087"/>
          </a:xfrm>
        </p:grpSpPr>
        <p:sp>
          <p:nvSpPr>
            <p:cNvPr id="69" name="Double Bracket 68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069795" y="1047890"/>
            <a:ext cx="460860" cy="2073871"/>
            <a:chOff x="5234485" y="3160165"/>
            <a:chExt cx="576075" cy="1745087"/>
          </a:xfrm>
        </p:grpSpPr>
        <p:sp>
          <p:nvSpPr>
            <p:cNvPr id="72" name="Double Bracket 71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041403" y="1047890"/>
            <a:ext cx="460860" cy="2073871"/>
            <a:chOff x="5234485" y="3160165"/>
            <a:chExt cx="576075" cy="1745087"/>
          </a:xfrm>
        </p:grpSpPr>
        <p:sp>
          <p:nvSpPr>
            <p:cNvPr id="75" name="Double Bracket 74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70640" y="173918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One-hot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representation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5855" y="446593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“Semantic”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embedding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109670" y="1047890"/>
            <a:ext cx="460860" cy="2073871"/>
            <a:chOff x="5234485" y="3160165"/>
            <a:chExt cx="576075" cy="1745087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234485" y="3160165"/>
              <a:ext cx="576075" cy="1745087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39228" y="3167136"/>
              <a:ext cx="355065" cy="1709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037270" y="5171943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          on           the         mat.</a:t>
            </a:r>
          </a:p>
        </p:txBody>
      </p:sp>
      <p:grpSp>
        <p:nvGrpSpPr>
          <p:cNvPr id="45" name="Group 55"/>
          <p:cNvGrpSpPr/>
          <p:nvPr/>
        </p:nvGrpSpPr>
        <p:grpSpPr>
          <a:xfrm>
            <a:off x="5186480" y="4542745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215900"/>
            <a:ext cx="8333885" cy="304800"/>
          </a:xfrm>
        </p:spPr>
        <p:txBody>
          <a:bodyPr/>
          <a:lstStyle/>
          <a:p>
            <a:r>
              <a:rPr lang="en-US" dirty="0" smtClean="0"/>
              <a:t>Text is different #2: Variable length input, recursive structure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4764025" y="971080"/>
            <a:ext cx="4211072" cy="4986096"/>
            <a:chOff x="270640" y="1124700"/>
            <a:chExt cx="4211072" cy="4986096"/>
          </a:xfrm>
        </p:grpSpPr>
        <p:pic>
          <p:nvPicPr>
            <p:cNvPr id="2332674" name="Picture 2" descr="http://www.ling.helsinki.fi/kit/2008s/clt231/nltk-0.9.5/doc/en/tree_images/ch03-tree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640" y="1931205"/>
              <a:ext cx="4211072" cy="288037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961930" y="5464465"/>
              <a:ext cx="26041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Recursive structure, </a:t>
              </a:r>
            </a:p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Input-specific hierarchy.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68435" y="1124700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Text </a:t>
              </a: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309045" y="932675"/>
            <a:ext cx="4217284" cy="4901122"/>
            <a:chOff x="4687215" y="932675"/>
            <a:chExt cx="4217284" cy="4901122"/>
          </a:xfrm>
        </p:grpSpPr>
        <p:pic>
          <p:nvPicPr>
            <p:cNvPr id="2332675" name="Picture 3" descr="C:\Users\ang\Desktop\CDBN.png"/>
            <p:cNvPicPr>
              <a:picLocks noChangeAspect="1" noChangeArrowheads="1"/>
            </p:cNvPicPr>
            <p:nvPr/>
          </p:nvPicPr>
          <p:blipFill>
            <a:blip r:embed="rId4" cstate="print"/>
            <a:srcRect b="7368"/>
            <a:stretch>
              <a:fillRect/>
            </a:stretch>
          </p:blipFill>
          <p:spPr bwMode="auto">
            <a:xfrm>
              <a:off x="4687215" y="1585560"/>
              <a:ext cx="4217284" cy="364847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762555" y="5464465"/>
              <a:ext cx="240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“Generic” hierarchies.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4150" y="932675"/>
              <a:ext cx="2383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Audio/Images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00" y="215900"/>
            <a:ext cx="7757810" cy="304800"/>
          </a:xfrm>
        </p:spPr>
        <p:txBody>
          <a:bodyPr/>
          <a:lstStyle/>
          <a:p>
            <a:r>
              <a:rPr lang="en-US" dirty="0" smtClean="0"/>
              <a:t>Text is different #2: Variable recursive structure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64025" y="971080"/>
            <a:ext cx="4211072" cy="4709097"/>
            <a:chOff x="270640" y="1124700"/>
            <a:chExt cx="4211072" cy="4709097"/>
          </a:xfrm>
        </p:grpSpPr>
        <p:pic>
          <p:nvPicPr>
            <p:cNvPr id="2332674" name="Picture 2" descr="http://www.ling.helsinki.fi/kit/2008s/clt231/nltk-0.9.5/doc/en/tree_images/ch03-tree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640" y="1931205"/>
              <a:ext cx="4211072" cy="288037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961930" y="5464465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Recursive structure.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68435" y="1124700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Text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9045" y="932675"/>
            <a:ext cx="4217284" cy="4901122"/>
            <a:chOff x="4687215" y="932675"/>
            <a:chExt cx="4217284" cy="4901122"/>
          </a:xfrm>
        </p:grpSpPr>
        <p:pic>
          <p:nvPicPr>
            <p:cNvPr id="2332675" name="Picture 3" descr="C:\Users\ang\Desktop\CDBN.png"/>
            <p:cNvPicPr>
              <a:picLocks noChangeAspect="1" noChangeArrowheads="1"/>
            </p:cNvPicPr>
            <p:nvPr/>
          </p:nvPicPr>
          <p:blipFill>
            <a:blip r:embed="rId4" cstate="print"/>
            <a:srcRect b="7368"/>
            <a:stretch>
              <a:fillRect/>
            </a:stretch>
          </p:blipFill>
          <p:spPr bwMode="auto">
            <a:xfrm>
              <a:off x="4687215" y="1585560"/>
              <a:ext cx="4217284" cy="364847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762555" y="5464465"/>
              <a:ext cx="240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“Generic” hierarchies.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4150" y="932675"/>
              <a:ext cx="2345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800" dirty="0" smtClean="0">
                  <a:solidFill>
                    <a:schemeClr val="bg1"/>
                  </a:solidFill>
                </a:rPr>
                <a:t>Images/audio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42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8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1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1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7" idx="0"/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17" idx="0"/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stCxn id="17" idx="0"/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20" idx="0"/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92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92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43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52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3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6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5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10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13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16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50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3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2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7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8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1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4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18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9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99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03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07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11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14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dirty="0" smtClean="0"/>
              <a:t>In the past only used to rank or classify given an existing structure (from a symbolic system)</a:t>
            </a:r>
            <a:endParaRPr lang="en-US" sz="2800" b="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35" y="2699305"/>
            <a:ext cx="856430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1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\begin{equation*}&#10;P(w_{t}|w_{t-1}, w_{t-2}, \ldots, w_{t-k}) &#10;\approx  P(w_{t}| f(w_{t-1}), f(w_{t-2}), \ldots, f(w_{t-k})) &#10;\end{equation*}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a} \; a^TMa + b^Ta + \sum_{i=1}^n |a_i|  template TPT1  env TPENV1  fore 0  back 16777215  eqnno 1"/>
  <p:tag name="FILENAME" val="TP_tmp"/>
  <p:tag name="ORIGWIDTH" val="121"/>
  <p:tag name="PICTUREFILESIZE" val="985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isplaystyle \min_{\phi,a} \left\| x - \sum_{i=1}^n a_i \phi_i \right\|^2 + \lambda \sum_{i=1}^n |a_i|  template TPT1  env TPENV1  fore 0  back 16777215  eqnno 1"/>
  <p:tag name="FILENAME" val="TP_tmp"/>
  <p:tag name="ORIGWIDTH" val="137"/>
  <p:tag name="PICTUREFILESIZE" val="143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\min_{\phi,a} \left|| x - ( a_1 \phi_1 + a_2 \phi_2 + a_3 \phi_3) \right||^2 - \lambda\left( |a_1| + |a_2| + |a_3| \right) &#10;\end{eqnarray*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3"/>
  <p:tag name="PICTUREFILESIZE" val="1010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a_1 \geq 0, \;\;\;\;\; &#10;a_2 \leq 0, \;\;\;\;\; &#10;a_3 \geq 0&#10;\end{eqnarray*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1"/>
  <p:tag name="PICTUREFILESIZE" val="39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\min_{\phi,a} \left|| x - ( a_1 \phi_1 + a_2 \phi_2 + a_3 \phi_3) \right||^2 - \lambda\left( a_1 - a_2 + a_3 \right) &#10;\end{eqnarray*}&#10;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27"/>
  <p:tag name="PICTUREFILESIZE" val="94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TP_tmp"/>
  <p:tag name="FORMAT" val="pngmono"/>
  <p:tag name="RES" val="1200"/>
  <p:tag name="TBUG" val="0"/>
  <p:tag name="ALLOWFS" val="0"/>
  <p:tag name="MAGNIFICATION" val="1439"/>
  <p:tag name="ORIGWIDTH" val="306"/>
  <p:tag name="PICTUREFILESIZE" val="12789"/>
  <p:tag name="TEXPOINT" val="latex"/>
  <p:tag name="SOURCE" val="\documentclass{slides}\pagestyle{empty}&#10;\begin{document}&#10;\newcommand{\x}{x}&#10;\newcommand{\vecx}{\vec{x}}&#10;\newcommand{\vecxi}{\vec{\xi}}&#10;\newcommand{\vecb}{\vec{b}}&#10;\newcommand{\vecs}{\vec{s}}&#10;\newcommand{\si}{^{(i)}}&#10;&#10;$\min_x { f(x) \equiv || y - A x||^2 + \gamma ||x||_1 }$&#10;\end{document}&#10;"/>
  <p:tag name="EXTERNALNAME" val=""/>
  <p:tag name="BLEND" val="0"/>
  <p:tag name="TRANSPARENT" val="0"/>
  <p:tag name="RESOLUTION" val="150"/>
  <p:tag name="WORKAROUNDTRANSPARENCYBUG" val="0"/>
  <p:tag name="ALLOWFONTSUBSTITUTION" val="0"/>
  <p:tag name="BITMAPFORMAT" val="em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&#10;$x=\vec{0}, \theta=\vec{0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19"/>
  <p:tag name="PICTUREFILESIZE" val="485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12"/>
  <p:tag name="PICTUREFILESIZE" val="13243"/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&#10;$i= \arg \max_i \frac{\partial {||y-A x||^2}}{\partial {\x_i}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&#10;\begin{eqnarray*}&#10;\frac{\partial {||y-A x||^2}}{\partial {\x_i}} &gt; \gamma \, \rightarrow \,&#10;\theta_i = -1, &amp;\quad&amp;&#10;\frac{\partial {||y-A x||^2}}{\partial {\x_i}} &lt; -\gamma \, \rightarrow \,&#10;\theta_i = 1\\&#10;\end{eqnarray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MAGNIFICATION" val="918"/>
  <p:tag name="ORIGWIDTH" val="601"/>
  <p:tag name="PICTUREFILESIZE" val="3006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A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5"/>
  <p:tag name="PICTUREFILESIZE" val="10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\theta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1"/>
  <p:tag name="PICTUREFILESIZE" val="107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_{new} = (\hat{A}^T \hat{A})^{-1} (\hat{A}^T y - \beta \hat{\theta})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71"/>
  <p:tag name="PICTUREFILESIZE" val="148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2"/>
  <p:tag name="PICTUREFILESIZE" val="105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\pagestyle{empty}&#10;\begin{document}&#10;$\hat{x}_{new}$&#10;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44"/>
  <p:tag name="PICTUREFILESIZE" val="277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&#10;\pagestyle{empty}&#10;\usepackage[T1]{fontenc}&#10;\usepackage{amsmath,amssymb}&#10;\begin{document}&#10;$\lambda_j \ge 0 \ \  \forall j, \qquad  \Lambda = diag(\lambda)$&#10;\end{document}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72"/>
  <p:tag name="PICTUREFILESIZE" val="1256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newcommand{\x}{x}&#10;\newcommand{\vecx}{\vec{x}}&#10;\newcommand{\vecxi}{\vec{\xi}}&#10;\newcommand{\vecb}{\vec{b}}&#10;\newcommand{\vecs}{\vec{s}}&#10;\newcommand{\si}{^{(i)}}&#10;&#10;\documentclass{slides}&#10;\pagestyle{empty}&#10;\usepackage[T1]{fontenc}&#10;\usepackage{amsmath,amssymb}&#10;\begin{document}&#10;$\min_\lambda Trace \left( {X S^T (S S^T + \Lambda)^{-1} (X S^T)^T} \right) +&#10;c \vec{1}^T \lambda$&#10;\end{document}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457"/>
  <p:tag name="PICTUREFILESIZE" val="237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min_{\phi,\, a} \;\; \sum_{i=1}^m \left|\left| x^{(i)} - \sum_{j=1}^n a^{(i)}_j \phi_j\right|\right|^2 - \lambda \sum_{i=1}^m ||a^{(i)}||_1 &#10;\end{eqnarray*} &#10;%&amp;&amp;\min_{\phi, a}\;\; f(\phi, a) \\&#10;%&amp;&amp;\;\;\;\; = \sum_{i=1}^m \left|\left| x^{(i)} - \sum_{j=1}^n a^{(i)}_j \phi_j\right|\right|^2 - \lambda \sum_{i=1}^m ||a^{(i)}||_1&#10;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18"/>
  <p:tag name="PICTUREFILESIZE" val="317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9.jpeg"/></Relationships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11405</TotalTime>
  <Words>11147</Words>
  <Application>Microsoft Office PowerPoint</Application>
  <PresentationFormat>On-screen Show (4:3)</PresentationFormat>
  <Paragraphs>2823</Paragraphs>
  <Slides>202</Slides>
  <Notes>149</Notes>
  <HiddenSlides>97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202</vt:i4>
      </vt:variant>
    </vt:vector>
  </HeadingPairs>
  <TitlesOfParts>
    <vt:vector size="209" baseType="lpstr">
      <vt:lpstr>4_untitled 1</vt:lpstr>
      <vt:lpstr>1_untitled 1</vt:lpstr>
      <vt:lpstr>6_untitled 1</vt:lpstr>
      <vt:lpstr>Office Theme</vt:lpstr>
      <vt:lpstr>Acrobat Document</vt:lpstr>
      <vt:lpstr>Microsoft Equation 3.0</vt:lpstr>
      <vt:lpstr>Worksheet</vt:lpstr>
      <vt:lpstr>Slide 1</vt:lpstr>
      <vt:lpstr>Introduction</vt:lpstr>
      <vt:lpstr>Slide 3</vt:lpstr>
      <vt:lpstr>Slide 4</vt:lpstr>
      <vt:lpstr>Machine learning and feature representations</vt:lpstr>
      <vt:lpstr>Machine learning and feature representations</vt:lpstr>
      <vt:lpstr>Machine learning and feature representations</vt:lpstr>
      <vt:lpstr>Machine learning and feature representations</vt:lpstr>
      <vt:lpstr>Machine learning and feature representations</vt:lpstr>
      <vt:lpstr>How is computer perception done?</vt:lpstr>
      <vt:lpstr>Learning representations</vt:lpstr>
      <vt:lpstr>Computer vision features</vt:lpstr>
      <vt:lpstr>Audio features</vt:lpstr>
      <vt:lpstr>NLP features</vt:lpstr>
      <vt:lpstr>Learning representations</vt:lpstr>
      <vt:lpstr>This talk</vt:lpstr>
      <vt:lpstr>Learning representations</vt:lpstr>
      <vt:lpstr>Sensor representation in the brain</vt:lpstr>
      <vt:lpstr>Learning input representations</vt:lpstr>
      <vt:lpstr>Learning input representations</vt:lpstr>
      <vt:lpstr>Feature learning problem</vt:lpstr>
      <vt:lpstr>First stage of visual processing: V1</vt:lpstr>
      <vt:lpstr>Learning sensor representations</vt:lpstr>
      <vt:lpstr>First stage of visual processing: V1</vt:lpstr>
      <vt:lpstr>Learning sensor representations</vt:lpstr>
      <vt:lpstr>Learning sensor representations</vt:lpstr>
      <vt:lpstr>Sparse coding illustration</vt:lpstr>
      <vt:lpstr>More examples</vt:lpstr>
      <vt:lpstr>Sparse coding applied to audio</vt:lpstr>
      <vt:lpstr>Sparse coding applied to audio</vt:lpstr>
      <vt:lpstr>What about text?</vt:lpstr>
      <vt:lpstr>Sparse coding on bag-of-word vectors (illustration)</vt:lpstr>
      <vt:lpstr>Sparse coding on bag-of-word vectors (illustration)</vt:lpstr>
      <vt:lpstr>Sparse coding on text</vt:lpstr>
      <vt:lpstr>Learning feature hierarchies</vt:lpstr>
      <vt:lpstr>Learning feature hierarchies</vt:lpstr>
      <vt:lpstr>Sparse DBN: Training on face images</vt:lpstr>
      <vt:lpstr>Learning abstract representations</vt:lpstr>
      <vt:lpstr>Sparse DBN</vt:lpstr>
      <vt:lpstr>Training on multiple objects</vt:lpstr>
      <vt:lpstr>Training on multiple objects</vt:lpstr>
      <vt:lpstr>Hierarchical probabilistic inference</vt:lpstr>
      <vt:lpstr>Machine learning applications</vt:lpstr>
      <vt:lpstr>Traditional machine learning</vt:lpstr>
      <vt:lpstr>Unsupervised feature learning (Self-taught learning)</vt:lpstr>
      <vt:lpstr>Unsupervised feature learning (Self taught learning)</vt:lpstr>
      <vt:lpstr>Unsupervised feature learning (Self-taught learning)</vt:lpstr>
      <vt:lpstr>Activity recognition (Hollywood 2 benchmark)</vt:lpstr>
      <vt:lpstr>Self-taught learning: Example applications</vt:lpstr>
      <vt:lpstr>CDBN for audio</vt:lpstr>
      <vt:lpstr>Sparse coding on audio</vt:lpstr>
      <vt:lpstr>Probabilistic max pooling</vt:lpstr>
      <vt:lpstr>Dictionary of bases fi learned for speech</vt:lpstr>
      <vt:lpstr>Many bases seem to be detecting phonemes</vt:lpstr>
      <vt:lpstr>Comparison of bases to gender (“ae” phoneme)</vt:lpstr>
      <vt:lpstr>Sparse DBN for audio</vt:lpstr>
      <vt:lpstr>Sparse DBN for audio</vt:lpstr>
      <vt:lpstr>Sparse DBN for audio</vt:lpstr>
      <vt:lpstr>Convolutional DBN for audio</vt:lpstr>
      <vt:lpstr>Sparse DBN for audio</vt:lpstr>
      <vt:lpstr>Application to speech recognition tasks</vt:lpstr>
      <vt:lpstr>Phone Classification (TIMIT benchmark)</vt:lpstr>
      <vt:lpstr>Phoneme Classification (TIMIT benchmark)</vt:lpstr>
      <vt:lpstr>Audio problems</vt:lpstr>
      <vt:lpstr>Speaker Identification</vt:lpstr>
      <vt:lpstr>Scaling up:  GPU hardware</vt:lpstr>
      <vt:lpstr>Scaling up: GPU hardware</vt:lpstr>
      <vt:lpstr>State-of-the-art Unsupervised   feature learning</vt:lpstr>
      <vt:lpstr>State-of-the-art task performance</vt:lpstr>
      <vt:lpstr>Kai Yu’s PASCAL VOC (Object recognition) result (2009)  </vt:lpstr>
      <vt:lpstr>Music Classification results</vt:lpstr>
      <vt:lpstr>What about text?</vt:lpstr>
      <vt:lpstr>Sparse coding on bag-of-word vectors (illustration)</vt:lpstr>
      <vt:lpstr>Sparse coding on bag-of-word vectors (illustration)</vt:lpstr>
      <vt:lpstr>Sparse coding on text</vt:lpstr>
      <vt:lpstr>Text classification results</vt:lpstr>
      <vt:lpstr>But text is different….</vt:lpstr>
      <vt:lpstr>Some ways that text is different</vt:lpstr>
      <vt:lpstr>Text is different #1: Sparse vectors</vt:lpstr>
      <vt:lpstr>Feature learning problem</vt:lpstr>
      <vt:lpstr>Idea #1: Dense representations</vt:lpstr>
      <vt:lpstr>Algorithms for finding word vector representations</vt:lpstr>
      <vt:lpstr>Visualization of learned embedding</vt:lpstr>
      <vt:lpstr>Comparing learned representations</vt:lpstr>
      <vt:lpstr>Closest words in “semantic” space (IMDB data)</vt:lpstr>
      <vt:lpstr>Closest words in “semantic” space</vt:lpstr>
      <vt:lpstr>Sentiment classification</vt:lpstr>
      <vt:lpstr>Sentiment classification (Movie reviews)</vt:lpstr>
      <vt:lpstr>Sentiment classification (Movie reviews)</vt:lpstr>
      <vt:lpstr>Classification results </vt:lpstr>
      <vt:lpstr>Closest words in 100-d embedding space </vt:lpstr>
      <vt:lpstr>Text representations</vt:lpstr>
      <vt:lpstr>Text is different #2: Variable length input, recursive structure</vt:lpstr>
      <vt:lpstr>Text is different #2: Variable recursive structure</vt:lpstr>
      <vt:lpstr>“Generic” hierarchy on text doesn’t make sense</vt:lpstr>
      <vt:lpstr>What we want (illustration)</vt:lpstr>
      <vt:lpstr>What we want (illustration)</vt:lpstr>
      <vt:lpstr>What we want (illustration)</vt:lpstr>
      <vt:lpstr>Recursive Neural Networks</vt:lpstr>
      <vt:lpstr>Learning recursive representations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Parsing a sentence</vt:lpstr>
      <vt:lpstr>Parsing a sentence</vt:lpstr>
      <vt:lpstr>Details</vt:lpstr>
      <vt:lpstr>Model: Recursive Neural Networks</vt:lpstr>
      <vt:lpstr>Model: Context-Sensitive RNN</vt:lpstr>
      <vt:lpstr>Model: RNN for Structure Prediction</vt:lpstr>
      <vt:lpstr>Preliminary Results</vt:lpstr>
      <vt:lpstr>Preliminary Results</vt:lpstr>
      <vt:lpstr>Improved Word Representations</vt:lpstr>
      <vt:lpstr>Finding Similar Sentences</vt:lpstr>
      <vt:lpstr>Finding Similar Sentences</vt:lpstr>
      <vt:lpstr>Finding Similar Sentences</vt:lpstr>
      <vt:lpstr>Finding Similar Sentences</vt:lpstr>
      <vt:lpstr>More Similar Sentences</vt:lpstr>
      <vt:lpstr>Images vs. Text inputs</vt:lpstr>
      <vt:lpstr>Sentiment Classification: OpenTable dataset</vt:lpstr>
      <vt:lpstr>Visualization of learned representation</vt:lpstr>
      <vt:lpstr>Invariance metric</vt:lpstr>
      <vt:lpstr>Visualization of learned representation</vt:lpstr>
      <vt:lpstr>Invariance metric</vt:lpstr>
      <vt:lpstr>Addressing ways that text is different from images/audio</vt:lpstr>
      <vt:lpstr>Slide 129</vt:lpstr>
      <vt:lpstr>Weaknesses &amp; Criticisms</vt:lpstr>
      <vt:lpstr>Weaknesses &amp; Criticisms</vt:lpstr>
      <vt:lpstr>Slide 132</vt:lpstr>
      <vt:lpstr>Slide 133</vt:lpstr>
      <vt:lpstr>Unsupervised feature learning summary</vt:lpstr>
      <vt:lpstr>Unsupervised feature learning summary</vt:lpstr>
      <vt:lpstr>Slide 136</vt:lpstr>
      <vt:lpstr>Measuring Invariances</vt:lpstr>
      <vt:lpstr>Unsupervised feature learning &amp; Invariance</vt:lpstr>
      <vt:lpstr>Invariance metric</vt:lpstr>
      <vt:lpstr>Increasing invariance with depth</vt:lpstr>
      <vt:lpstr>Sparsity regularization and weight decay</vt:lpstr>
      <vt:lpstr>Convolutional DBN invariance</vt:lpstr>
      <vt:lpstr>Acknowledgments</vt:lpstr>
      <vt:lpstr>Recent history of machine learning</vt:lpstr>
      <vt:lpstr>Slide 145</vt:lpstr>
      <vt:lpstr>Model of V1</vt:lpstr>
      <vt:lpstr>First stage of visual processing: V1</vt:lpstr>
      <vt:lpstr>Model of V1</vt:lpstr>
      <vt:lpstr>Example of learned bases: stereo pairs</vt:lpstr>
      <vt:lpstr>Efficient algorithms</vt:lpstr>
      <vt:lpstr>Scaling up: Efficient algorithms</vt:lpstr>
      <vt:lpstr>Scaling up: Efficient algorithms</vt:lpstr>
      <vt:lpstr>Scaling up: Efficient algorithms</vt:lpstr>
      <vt:lpstr>Feature sign search (solve for ai’s)</vt:lpstr>
      <vt:lpstr>Learning coefficients</vt:lpstr>
      <vt:lpstr>Feature-sign search algorithm: details</vt:lpstr>
      <vt:lpstr>Solving for the bases j</vt:lpstr>
      <vt:lpstr>Overall running time</vt:lpstr>
      <vt:lpstr>Efficient Algorithms</vt:lpstr>
      <vt:lpstr>Example of learned bases</vt:lpstr>
      <vt:lpstr>Overall running time for learning sparse codes  (using small benchmark data)</vt:lpstr>
      <vt:lpstr>Scaling up: Efficient algorithms</vt:lpstr>
      <vt:lpstr>Solving for the coefficients ai</vt:lpstr>
      <vt:lpstr>Overall running time for learning sparse codes  (using small benchmark data)</vt:lpstr>
      <vt:lpstr>Scaling up: Efficient algorithms</vt:lpstr>
      <vt:lpstr>Evaluation</vt:lpstr>
      <vt:lpstr>Ito &amp; Komatsu (2004)</vt:lpstr>
      <vt:lpstr>V2 responses</vt:lpstr>
      <vt:lpstr>Learning algorithm’s second layer responses</vt:lpstr>
      <vt:lpstr>Learning algorithm’s second layer responses</vt:lpstr>
      <vt:lpstr>Our learned model</vt:lpstr>
      <vt:lpstr>Quantitative summary statistics</vt:lpstr>
      <vt:lpstr>Quantitative comparison</vt:lpstr>
      <vt:lpstr>Other comparisons</vt:lpstr>
      <vt:lpstr>Slide 175</vt:lpstr>
      <vt:lpstr>Slide 176</vt:lpstr>
      <vt:lpstr>Computer vision features</vt:lpstr>
      <vt:lpstr>Learning from natural images</vt:lpstr>
      <vt:lpstr>Learning from natural images</vt:lpstr>
      <vt:lpstr>Convolutional DBN for Images</vt:lpstr>
      <vt:lpstr>Convolutional DBN for Images</vt:lpstr>
      <vt:lpstr>Learning sensor representations</vt:lpstr>
      <vt:lpstr>Learning input representations</vt:lpstr>
      <vt:lpstr>Training on natural images</vt:lpstr>
      <vt:lpstr>One layer: Convolutional DBM</vt:lpstr>
      <vt:lpstr>Slide 186</vt:lpstr>
      <vt:lpstr>Convolutional DBNs for music data</vt:lpstr>
      <vt:lpstr>Scaling up: Number of examples</vt:lpstr>
      <vt:lpstr>Large Deep Belief Networks</vt:lpstr>
      <vt:lpstr>Convolutional learning discussion</vt:lpstr>
      <vt:lpstr>Object recognition</vt:lpstr>
      <vt:lpstr>Audio classification</vt:lpstr>
      <vt:lpstr>Object detection using multiple sensors</vt:lpstr>
      <vt:lpstr>Object recognition: Coffee mugs</vt:lpstr>
      <vt:lpstr>GPU schematic</vt:lpstr>
      <vt:lpstr>Why graphics processors?</vt:lpstr>
      <vt:lpstr>CPU vs. GPU</vt:lpstr>
      <vt:lpstr>Scaling up with GPUs</vt:lpstr>
      <vt:lpstr>Results: RBM</vt:lpstr>
      <vt:lpstr>Results</vt:lpstr>
      <vt:lpstr>How is computer perception done?</vt:lpstr>
      <vt:lpstr>A plethora of sensors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Windows User</cp:lastModifiedBy>
  <cp:revision>350</cp:revision>
  <dcterms:created xsi:type="dcterms:W3CDTF">2006-04-24T00:02:39Z</dcterms:created>
  <dcterms:modified xsi:type="dcterms:W3CDTF">2010-10-10T03:41:14Z</dcterms:modified>
</cp:coreProperties>
</file>