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.xml" ContentType="application/vnd.openxmlformats-officedocument.drawingml.chart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  <p:sldMasterId id="2147484008" r:id="rId2"/>
    <p:sldMasterId id="2147484025" r:id="rId3"/>
    <p:sldMasterId id="2147484054" r:id="rId4"/>
    <p:sldMasterId id="2147484066" r:id="rId5"/>
    <p:sldMasterId id="2147484074" r:id="rId6"/>
    <p:sldMasterId id="2147484086" r:id="rId7"/>
    <p:sldMasterId id="2147484098" r:id="rId8"/>
    <p:sldMasterId id="2147484115" r:id="rId9"/>
  </p:sldMasterIdLst>
  <p:notesMasterIdLst>
    <p:notesMasterId r:id="rId82"/>
  </p:notesMasterIdLst>
  <p:sldIdLst>
    <p:sldId id="1382" r:id="rId10"/>
    <p:sldId id="1598" r:id="rId11"/>
    <p:sldId id="1596" r:id="rId12"/>
    <p:sldId id="1597" r:id="rId13"/>
    <p:sldId id="1383" r:id="rId14"/>
    <p:sldId id="1346" r:id="rId15"/>
    <p:sldId id="1348" r:id="rId16"/>
    <p:sldId id="1349" r:id="rId17"/>
    <p:sldId id="1353" r:id="rId18"/>
    <p:sldId id="1356" r:id="rId19"/>
    <p:sldId id="1369" r:id="rId20"/>
    <p:sldId id="1371" r:id="rId21"/>
    <p:sldId id="864" r:id="rId22"/>
    <p:sldId id="865" r:id="rId23"/>
    <p:sldId id="1360" r:id="rId24"/>
    <p:sldId id="1110" r:id="rId25"/>
    <p:sldId id="1363" r:id="rId26"/>
    <p:sldId id="1364" r:id="rId27"/>
    <p:sldId id="1116" r:id="rId28"/>
    <p:sldId id="897" r:id="rId29"/>
    <p:sldId id="1272" r:id="rId30"/>
    <p:sldId id="1115" r:id="rId31"/>
    <p:sldId id="1092" r:id="rId32"/>
    <p:sldId id="1162" r:id="rId33"/>
    <p:sldId id="1163" r:id="rId34"/>
    <p:sldId id="975" r:id="rId35"/>
    <p:sldId id="976" r:id="rId36"/>
    <p:sldId id="1140" r:id="rId37"/>
    <p:sldId id="980" r:id="rId38"/>
    <p:sldId id="1567" r:id="rId39"/>
    <p:sldId id="1121" r:id="rId40"/>
    <p:sldId id="1390" r:id="rId41"/>
    <p:sldId id="1565" r:id="rId42"/>
    <p:sldId id="1594" r:id="rId43"/>
    <p:sldId id="1595" r:id="rId44"/>
    <p:sldId id="1509" r:id="rId45"/>
    <p:sldId id="1510" r:id="rId46"/>
    <p:sldId id="1512" r:id="rId47"/>
    <p:sldId id="1513" r:id="rId48"/>
    <p:sldId id="1514" r:id="rId49"/>
    <p:sldId id="1515" r:id="rId50"/>
    <p:sldId id="1516" r:id="rId51"/>
    <p:sldId id="1518" r:id="rId52"/>
    <p:sldId id="1519" r:id="rId53"/>
    <p:sldId id="1520" r:id="rId54"/>
    <p:sldId id="1525" r:id="rId55"/>
    <p:sldId id="1560" r:id="rId56"/>
    <p:sldId id="1564" r:id="rId57"/>
    <p:sldId id="1529" r:id="rId58"/>
    <p:sldId id="1530" r:id="rId59"/>
    <p:sldId id="1532" r:id="rId60"/>
    <p:sldId id="1535" r:id="rId61"/>
    <p:sldId id="1599" r:id="rId62"/>
    <p:sldId id="1538" r:id="rId63"/>
    <p:sldId id="1539" r:id="rId64"/>
    <p:sldId id="1540" r:id="rId65"/>
    <p:sldId id="1541" r:id="rId66"/>
    <p:sldId id="1568" r:id="rId67"/>
    <p:sldId id="1549" r:id="rId68"/>
    <p:sldId id="1550" r:id="rId69"/>
    <p:sldId id="1551" r:id="rId70"/>
    <p:sldId id="1552" r:id="rId71"/>
    <p:sldId id="1553" r:id="rId72"/>
    <p:sldId id="1590" r:id="rId73"/>
    <p:sldId id="1554" r:id="rId74"/>
    <p:sldId id="1555" r:id="rId75"/>
    <p:sldId id="1591" r:id="rId76"/>
    <p:sldId id="1592" r:id="rId77"/>
    <p:sldId id="1557" r:id="rId78"/>
    <p:sldId id="1558" r:id="rId79"/>
    <p:sldId id="1559" r:id="rId80"/>
    <p:sldId id="1588" r:id="rId81"/>
  </p:sldIdLst>
  <p:sldSz cx="9144000" cy="6858000" type="screen4x3"/>
  <p:notesSz cx="6858000" cy="9144000"/>
  <p:custDataLst>
    <p:tags r:id="rId83"/>
  </p:custDataLst>
  <p:defaultTextStyle>
    <a:defPPr>
      <a:defRPr lang="en-US"/>
    </a:defPPr>
    <a:lvl1pPr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FF0000"/>
    <a:srgbClr val="FF7185"/>
    <a:srgbClr val="FCC0C0"/>
    <a:srgbClr val="000000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9" autoAdjust="0"/>
    <p:restoredTop sz="93314" autoAdjust="0"/>
  </p:normalViewPr>
  <p:slideViewPr>
    <p:cSldViewPr>
      <p:cViewPr>
        <p:scale>
          <a:sx n="60" d="100"/>
          <a:sy n="60" d="100"/>
        </p:scale>
        <p:origin x="-2055" y="-8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oates\Downloads\ICML_sca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3344804009651"/>
          <c:y val="4.6770924467774859E-2"/>
          <c:w val="0.68087989209007671"/>
          <c:h val="0.77028195922365361"/>
        </c:manualLayout>
      </c:layout>
      <c:lineChart>
        <c:grouping val="standard"/>
        <c:varyColors val="0"/>
        <c:ser>
          <c:idx val="5"/>
          <c:order val="0"/>
          <c:tx>
            <c:v>11.2B</c:v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val>
            <c:numRef>
              <c:f>Sheet1!$I$2:$I$7</c:f>
              <c:numCache>
                <c:formatCode>General</c:formatCode>
                <c:ptCount val="6"/>
                <c:pt idx="5" formatCode="0.00E+00">
                  <c:v>46.226123241044526</c:v>
                </c:pt>
              </c:numCache>
            </c:numRef>
          </c:val>
          <c:smooth val="0"/>
        </c:ser>
        <c:ser>
          <c:idx val="4"/>
          <c:order val="1"/>
          <c:tx>
            <c:v>6.9B</c:v>
          </c:tx>
          <c:spPr>
            <a:ln>
              <a:solidFill>
                <a:srgbClr val="00B0F0"/>
              </a:solidFill>
            </a:ln>
          </c:spPr>
          <c:marker>
            <c:spPr>
              <a:ln>
                <a:solidFill>
                  <a:srgbClr val="00B0F0"/>
                </a:solidFill>
              </a:ln>
            </c:spPr>
          </c:marker>
          <c:val>
            <c:numRef>
              <c:f>Sheet1!$I$8:$I$13</c:f>
              <c:numCache>
                <c:formatCode>General</c:formatCode>
                <c:ptCount val="6"/>
                <c:pt idx="4" formatCode="0.00E+00">
                  <c:v>30.754080464252823</c:v>
                </c:pt>
                <c:pt idx="5" formatCode="0.00E+00">
                  <c:v>42.041736746622441</c:v>
                </c:pt>
              </c:numCache>
            </c:numRef>
          </c:val>
          <c:smooth val="0"/>
        </c:ser>
        <c:ser>
          <c:idx val="3"/>
          <c:order val="2"/>
          <c:tx>
            <c:v>3.0B</c:v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val>
            <c:numRef>
              <c:f>Sheet1!$I$14:$I$19</c:f>
              <c:numCache>
                <c:formatCode>General</c:formatCode>
                <c:ptCount val="6"/>
                <c:pt idx="3" formatCode="0.00E+00">
                  <c:v>13.616825796711259</c:v>
                </c:pt>
                <c:pt idx="4" formatCode="0.00E+00">
                  <c:v>25.453674365094248</c:v>
                </c:pt>
                <c:pt idx="5" formatCode="0.00E+00">
                  <c:v>32.910525446699324</c:v>
                </c:pt>
              </c:numCache>
            </c:numRef>
          </c:val>
          <c:smooth val="0"/>
        </c:ser>
        <c:ser>
          <c:idx val="2"/>
          <c:order val="3"/>
          <c:tx>
            <c:v>1.9B</c:v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Sheet1!$I$20:$I$25</c:f>
              <c:numCache>
                <c:formatCode>General</c:formatCode>
                <c:ptCount val="6"/>
                <c:pt idx="2" formatCode="0.00E+00">
                  <c:v>8.0451748238198402</c:v>
                </c:pt>
                <c:pt idx="3" formatCode="0.00E+00">
                  <c:v>12.8751125261483</c:v>
                </c:pt>
                <c:pt idx="4" formatCode="0.00E+00">
                  <c:v>22.997056336013316</c:v>
                </c:pt>
                <c:pt idx="5" formatCode="0.00E+00">
                  <c:v>29.02009490020728</c:v>
                </c:pt>
              </c:numCache>
            </c:numRef>
          </c:val>
          <c:smooth val="0"/>
        </c:ser>
        <c:ser>
          <c:idx val="1"/>
          <c:order val="4"/>
          <c:tx>
            <c:v>680M</c:v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cat>
          <c:val>
            <c:numRef>
              <c:f>Sheet1!$I$26:$I$31</c:f>
              <c:numCache>
                <c:formatCode>0.00E+00</c:formatCode>
                <c:ptCount val="6"/>
                <c:pt idx="1">
                  <c:v>4.0081959883404163</c:v>
                </c:pt>
                <c:pt idx="2">
                  <c:v>7.0595282128860388</c:v>
                </c:pt>
                <c:pt idx="3">
                  <c:v>10.818870472593645</c:v>
                </c:pt>
                <c:pt idx="4">
                  <c:v>16.63401335161273</c:v>
                </c:pt>
                <c:pt idx="5">
                  <c:v>20.162440426197247</c:v>
                </c:pt>
              </c:numCache>
            </c:numRef>
          </c:val>
          <c:smooth val="0"/>
        </c:ser>
        <c:ser>
          <c:idx val="0"/>
          <c:order val="5"/>
          <c:tx>
            <c:v>185M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cat>
          <c:val>
            <c:numRef>
              <c:f>Sheet1!$I$32:$I$37</c:f>
              <c:numCache>
                <c:formatCode>0.00E+00</c:formatCode>
                <c:ptCount val="6"/>
                <c:pt idx="0">
                  <c:v>1</c:v>
                </c:pt>
                <c:pt idx="1">
                  <c:v>3.1385281385281387</c:v>
                </c:pt>
                <c:pt idx="2">
                  <c:v>4.8333333333333339</c:v>
                </c:pt>
                <c:pt idx="3">
                  <c:v>5.8943089430894311</c:v>
                </c:pt>
                <c:pt idx="4">
                  <c:v>7.0388349514563107</c:v>
                </c:pt>
                <c:pt idx="5">
                  <c:v>7.552083333333333</c:v>
                </c:pt>
              </c:numCache>
            </c:numRef>
          </c:val>
          <c:smooth val="0"/>
        </c:ser>
        <c:ser>
          <c:idx val="6"/>
          <c:order val="6"/>
          <c:tx>
            <c:v>Linear</c:v>
          </c:tx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Sheet1!$I$39:$I$44</c:f>
              <c:numCache>
                <c:formatCode>0.00E+00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177536"/>
        <c:axId val="114815744"/>
      </c:lineChart>
      <c:catAx>
        <c:axId val="114177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# GPUs</a:t>
                </a:r>
              </a:p>
            </c:rich>
          </c:tx>
          <c:layout>
            <c:manualLayout>
              <c:xMode val="edge"/>
              <c:yMode val="edge"/>
              <c:x val="0.38610386126583968"/>
              <c:y val="0.899168176932016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4815744"/>
        <c:crosses val="autoZero"/>
        <c:auto val="1"/>
        <c:lblAlgn val="ctr"/>
        <c:lblOffset val="100"/>
        <c:noMultiLvlLbl val="0"/>
      </c:catAx>
      <c:valAx>
        <c:axId val="114815744"/>
        <c:scaling>
          <c:logBase val="2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Factor Speedup</a:t>
                </a:r>
              </a:p>
            </c:rich>
          </c:tx>
          <c:layout>
            <c:manualLayout>
              <c:xMode val="edge"/>
              <c:yMode val="edge"/>
              <c:x val="1.2860113447491182E-2"/>
              <c:y val="0.217908409827589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4177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58985687911346"/>
          <c:y val="4.6398187572502282E-2"/>
          <c:w val="0.15904583797325736"/>
          <c:h val="0.4714352200368861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067E855-2526-4790-8A60-EAFE7FE2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6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94C3-C790-472E-AA0D-684EFA288FE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894" y="685800"/>
            <a:ext cx="60662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A59D-FB34-4744-89FB-BF01C58F087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602A008-1501-420C-B021-6AE0E51B0E3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EE05F2B-3182-47B9-A45C-745A350304D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30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</a:t>
            </a:r>
            <a:r>
              <a:rPr lang="en-US" baseline="0" dirty="0" smtClean="0"/>
              <a:t> SOTA performance records held by Kai Yu, Geoff Hinton.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12" tIns="91412" rIns="91412" bIns="9141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6109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2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12" tIns="91412" rIns="91412" bIns="9141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24506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45D97A59-FC76-4534-A659-7C665DEFD3A3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infrastructure:</a:t>
            </a:r>
            <a:r>
              <a:rPr lang="en-US" baseline="0" dirty="0" smtClean="0"/>
              <a:t>  attractive because it uses existing web-service infrastructure.  Tools available (e.g.,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GPUs with CUDA:  inexpensive, very fast.  But hard to use several at once---they’re so fast that networks cannot keep up with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system:  a miniature supercomputer.  Hard to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notes:</a:t>
            </a:r>
          </a:p>
          <a:p>
            <a:endParaRPr lang="en-US" dirty="0" smtClean="0"/>
          </a:p>
          <a:p>
            <a:r>
              <a:rPr lang="en-US" dirty="0" smtClean="0"/>
              <a:t>Able</a:t>
            </a:r>
            <a:r>
              <a:rPr lang="en-US" baseline="0" dirty="0" smtClean="0"/>
              <a:t> to duplicate the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“cat” result in a few days with 3 machines.</a:t>
            </a:r>
          </a:p>
          <a:p>
            <a:r>
              <a:rPr lang="en-US" baseline="0" dirty="0" smtClean="0"/>
              <a:t>Largest networks are &gt; 11B parameters, trained in 3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faith effort to implement state-of-the-art.  </a:t>
            </a:r>
          </a:p>
          <a:p>
            <a:r>
              <a:rPr lang="en-US" baseline="0" dirty="0" smtClean="0"/>
              <a:t>Cluttered scenes.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71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76042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66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696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441003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4913E-EBD2-475B-B719-C7EAF8ECC2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Dkandu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proprietary and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5BE41-8928-4453-83D4-76C15CF8BF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594298" y="6591885"/>
            <a:ext cx="6078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800" dirty="0" smtClean="0">
                <a:solidFill>
                  <a:prstClr val="black"/>
                </a:solidFill>
                <a:latin typeface="Arial" charset="0"/>
              </a:rPr>
              <a:t>Coursera</a:t>
            </a:r>
            <a:endParaRPr lang="en-US" sz="8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77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Coursera</a:t>
            </a:r>
          </a:p>
        </p:txBody>
      </p:sp>
    </p:spTree>
    <p:extLst>
      <p:ext uri="{BB962C8B-B14F-4D97-AF65-F5344CB8AC3E}">
        <p14:creationId xmlns:p14="http://schemas.microsoft.com/office/powerpoint/2010/main" val="493806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81639-624D-4A03-B51B-F38CA3461D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CCEA-E639-44AE-BB6B-D8B27399CC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73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75E0B-BC90-4B75-AA2C-66B622F0A8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871B3-EC58-4CCC-BC54-996CF38DD3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645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E3A3E-4501-478E-860B-F08994D328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7434-C22D-45D5-8782-DCE867869D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C12F-60B8-4DAD-B4C0-1DD8EBFB4D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16892-9727-418A-9E6C-63AB1E259C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015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B066A-69AE-49EF-B520-3C943FAB3E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46940-63C2-4CFE-AEF2-AA099C1901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426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A2B50-17EE-46E6-8925-EFE9E3D1B0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810B3-4689-4A6B-B3AA-2E0330865D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728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A2B03-F434-44D6-BB88-E3C3294177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05C1-3776-4ED2-8FEE-DFAD6C93DC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325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98875-999A-4A68-9888-ED7A28F735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0D26B-390B-4B73-BD1B-D347938F37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042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113D8-DEB9-4845-A4FE-0F3C2B2F6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B0AFE-E0DD-435E-B59D-8E6B93A769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439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78360" tIns="78360" rIns="78360" bIns="78360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1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3"/>
            <a:ext cx="8229600" cy="4967573"/>
          </a:xfrm>
          <a:prstGeom prst="rect">
            <a:avLst/>
          </a:prstGeom>
          <a:noFill/>
          <a:ln>
            <a:noFill/>
          </a:ln>
        </p:spPr>
        <p:txBody>
          <a:bodyPr lIns="78360" tIns="78360" rIns="78360" bIns="78360" anchor="t" anchorCtr="0"/>
          <a:lstStyle>
            <a:lvl1pPr rtl="0">
              <a:defRPr>
                <a:latin typeface="Helvetica"/>
                <a:ea typeface="Helvetica"/>
                <a:cs typeface="Helvetica"/>
              </a:defRPr>
            </a:lvl1pPr>
            <a:lvl2pPr marL="636782" indent="-244916" rtl="0">
              <a:defRPr/>
            </a:lvl2pPr>
            <a:lvl3pPr marL="979665" indent="-195933" rtl="0">
              <a:defRPr/>
            </a:lvl3pPr>
            <a:lvl4pPr marL="1371531" indent="-195933" rtl="0">
              <a:defRPr/>
            </a:lvl4pPr>
            <a:lvl5pPr rtl="0">
              <a:defRPr sz="1500"/>
            </a:lvl5pPr>
            <a:lvl6pPr rtl="0">
              <a:defRPr sz="1500"/>
            </a:lvl6pPr>
            <a:lvl7pPr rtl="0">
              <a:defRPr sz="1500"/>
            </a:lvl7pPr>
            <a:lvl8pPr rtl="0">
              <a:defRPr sz="1500"/>
            </a:lvl8pPr>
            <a:lvl9pPr rtl="0">
              <a:defRPr sz="15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3649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ChangeArrowheads="1"/>
          </p:cNvSpPr>
          <p:nvPr userDrawn="1"/>
        </p:nvSpPr>
        <p:spPr bwMode="auto">
          <a:xfrm>
            <a:off x="1169988" y="555609"/>
            <a:ext cx="6765925" cy="54864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69" tIns="44441" rIns="90469" bIns="44441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15902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2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 b="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8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84611" y="4230256"/>
            <a:ext cx="5611092" cy="103841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800" b="0" i="0" cap="none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611" y="3017980"/>
            <a:ext cx="7697389" cy="1066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spcBef>
                <a:spcPct val="100000"/>
              </a:spcBef>
              <a:defRPr sz="40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4611" y="14478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>
              <a:lnSpc>
                <a:spcPts val="2400"/>
              </a:lnSpc>
              <a:buFont typeface="Arial" pitchFamily="34" charset="0"/>
              <a:buNone/>
              <a:defRPr sz="2000">
                <a:solidFill>
                  <a:srgbClr val="9CA0A6"/>
                </a:solidFill>
              </a:defRPr>
            </a:lvl2pPr>
            <a:lvl3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3pPr>
            <a:lvl4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4pPr>
            <a:lvl5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1447800"/>
            <a:ext cx="4115989" cy="49457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None/>
              <a:defRPr sz="24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72199"/>
            <a:ext cx="9144000" cy="685800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3105150"/>
            <a:ext cx="5563789" cy="160020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>
                <a:latin typeface="HelveticaNeueLT Std Thin" pitchFamily="34" charset="0"/>
              </a:defRPr>
            </a:lvl2pPr>
            <a:lvl3pPr marL="914400" indent="0">
              <a:buNone/>
              <a:defRPr sz="2000">
                <a:latin typeface="HelveticaNeueLT Std Thin" pitchFamily="34" charset="0"/>
              </a:defRPr>
            </a:lvl3pPr>
            <a:lvl4pPr marL="1371600" indent="0">
              <a:buNone/>
              <a:defRPr sz="1800">
                <a:latin typeface="HelveticaNeueLT Std Thin" pitchFamily="34" charset="0"/>
              </a:defRPr>
            </a:lvl4pPr>
            <a:lvl5pPr marL="1828800" indent="0">
              <a:buNone/>
              <a:defRPr sz="1600">
                <a:latin typeface="HelveticaNeueLT Std Thi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stanford.JPG"/>
          <p:cNvPicPr>
            <a:picLocks noChangeAspect="1"/>
          </p:cNvPicPr>
          <p:nvPr userDrawn="1"/>
        </p:nvPicPr>
        <p:blipFill>
          <a:blip r:embed="rId2" cstate="print"/>
          <a:srcRect l="381" t="5944"/>
          <a:stretch>
            <a:fillRect/>
          </a:stretch>
        </p:blipFill>
        <p:spPr>
          <a:xfrm>
            <a:off x="3829050" y="6443141"/>
            <a:ext cx="1485900" cy="1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9208" y="2809875"/>
            <a:ext cx="3589060" cy="96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838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78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5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98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3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01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25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942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11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44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5/28/2013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8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650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457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381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123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3046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54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7409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6514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70763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788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2802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70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4645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22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181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6746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874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594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34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2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40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7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2" y="6629403"/>
            <a:ext cx="818615" cy="2458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690" indent="-28569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658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2764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273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1999835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694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04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15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825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 b="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600" b="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2980"/>
            <a:ext cx="8229600" cy="35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2675"/>
            <a:ext cx="8229600" cy="5415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1169988" y="587030"/>
            <a:ext cx="6765925" cy="428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7590" y="6578210"/>
            <a:ext cx="16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Socher, Manning, Ng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5565" y="6578210"/>
            <a:ext cx="1774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Socher, Lin, Ng, Manning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800" b="0" i="0">
          <a:solidFill>
            <a:schemeClr val="tx1"/>
          </a:solidFill>
          <a:latin typeface="HelveticaNeueLT Std Thin"/>
          <a:ea typeface="+mj-ea"/>
          <a:cs typeface="HelveticaNeueLT Std Thin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9pPr>
    </p:titleStyle>
    <p:bodyStyle>
      <a:lvl1pPr marL="228600" indent="-228600" algn="l" rtl="0" fontAlgn="base">
        <a:lnSpc>
          <a:spcPct val="100000"/>
        </a:lnSpc>
        <a:spcBef>
          <a:spcPct val="50000"/>
        </a:spcBef>
        <a:spcAft>
          <a:spcPct val="0"/>
        </a:spcAft>
        <a:buClr>
          <a:srgbClr val="15B1F7"/>
        </a:buClr>
        <a:buSzPct val="80000"/>
        <a:buFont typeface="Arial"/>
        <a:buChar char="•"/>
        <a:defRPr sz="2400" b="0" i="0" baseline="0">
          <a:solidFill>
            <a:schemeClr val="tx1"/>
          </a:solidFill>
          <a:latin typeface="+mn-lt"/>
          <a:ea typeface="+mn-ea"/>
          <a:cs typeface="HelveticaNeueLT Std Lt" pitchFamily="34" charset="0"/>
        </a:defRPr>
      </a:lvl1pPr>
      <a:lvl2pPr marL="685800" indent="-228600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2000" b="0" i="0">
          <a:solidFill>
            <a:schemeClr val="tx1"/>
          </a:solidFill>
          <a:latin typeface="+mn-lt"/>
          <a:cs typeface="HelveticaNeueLT Std Lt" pitchFamily="34" charset="0"/>
        </a:defRPr>
      </a:lvl2pPr>
      <a:lvl3pPr marL="10842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b="0" i="0">
          <a:solidFill>
            <a:schemeClr val="tx1"/>
          </a:solidFill>
          <a:latin typeface="+mn-lt"/>
          <a:cs typeface="HelveticaNeueLT Std Lt" pitchFamily="34" charset="0"/>
        </a:defRPr>
      </a:lvl3pPr>
      <a:lvl4pPr marL="15414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600" b="0" i="0">
          <a:solidFill>
            <a:schemeClr val="tx1"/>
          </a:solidFill>
          <a:latin typeface="+mn-lt"/>
          <a:cs typeface="HelveticaNeueLT Std Lt" pitchFamily="34" charset="0"/>
        </a:defRPr>
      </a:lvl4pPr>
      <a:lvl5pPr marL="19986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400" b="0" i="0">
          <a:solidFill>
            <a:schemeClr val="tx1"/>
          </a:solidFill>
          <a:latin typeface="+mn-lt"/>
          <a:cs typeface="HelveticaNeueLT Std Lt" pitchFamily="34" charset="0"/>
        </a:defRPr>
      </a:lvl5pPr>
      <a:lvl6pPr marL="24558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6pPr>
      <a:lvl7pPr marL="29130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7pPr>
      <a:lvl8pPr marL="33702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8pPr>
      <a:lvl9pPr marL="38274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5/28/2013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530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21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FED0DB-E711-41E8-B607-5D5D6AED12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46B048-EB89-4660-AF43-BD0B11A425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6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jpeg"/><Relationship Id="rId7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0.png"/><Relationship Id="rId5" Type="http://schemas.openxmlformats.org/officeDocument/2006/relationships/image" Target="../media/image37.jpeg"/><Relationship Id="rId10" Type="http://schemas.openxmlformats.org/officeDocument/2006/relationships/image" Target="../media/image39.png"/><Relationship Id="rId4" Type="http://schemas.openxmlformats.org/officeDocument/2006/relationships/image" Target="../media/image36.jpeg"/><Relationship Id="rId9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6.png"/><Relationship Id="rId3" Type="http://schemas.openxmlformats.org/officeDocument/2006/relationships/image" Target="../media/image69.emf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emf"/><Relationship Id="rId10" Type="http://schemas.openxmlformats.org/officeDocument/2006/relationships/image" Target="../media/image76.png"/><Relationship Id="rId4" Type="http://schemas.openxmlformats.org/officeDocument/2006/relationships/image" Target="../media/image70.emf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3.png"/><Relationship Id="rId11" Type="http://schemas.openxmlformats.org/officeDocument/2006/relationships/image" Target="../media/image92.emf"/><Relationship Id="rId5" Type="http://schemas.openxmlformats.org/officeDocument/2006/relationships/image" Target="../media/image90.e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png"/><Relationship Id="rId18" Type="http://schemas.openxmlformats.org/officeDocument/2006/relationships/image" Target="../media/image108.jpeg"/><Relationship Id="rId3" Type="http://schemas.openxmlformats.org/officeDocument/2006/relationships/image" Target="../media/image95.png"/><Relationship Id="rId21" Type="http://schemas.openxmlformats.org/officeDocument/2006/relationships/image" Target="../media/image111.jpeg"/><Relationship Id="rId7" Type="http://schemas.openxmlformats.org/officeDocument/2006/relationships/image" Target="../media/image33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6.png"/><Relationship Id="rId20" Type="http://schemas.openxmlformats.org/officeDocument/2006/relationships/image" Target="../media/image1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jpeg"/><Relationship Id="rId11" Type="http://schemas.openxmlformats.org/officeDocument/2006/relationships/image" Target="../media/image18.jpeg"/><Relationship Id="rId5" Type="http://schemas.openxmlformats.org/officeDocument/2006/relationships/image" Target="../media/image97.jpeg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19" Type="http://schemas.openxmlformats.org/officeDocument/2006/relationships/image" Target="../media/image109.jpeg"/><Relationship Id="rId4" Type="http://schemas.openxmlformats.org/officeDocument/2006/relationships/image" Target="../media/image96.jpeg"/><Relationship Id="rId9" Type="http://schemas.openxmlformats.org/officeDocument/2006/relationships/image" Target="../media/image100.png"/><Relationship Id="rId14" Type="http://schemas.openxmlformats.org/officeDocument/2006/relationships/image" Target="../media/image104.png"/><Relationship Id="rId22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1.wdp"/><Relationship Id="rId4" Type="http://schemas.openxmlformats.org/officeDocument/2006/relationships/image" Target="../media/image12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.jpeg"/><Relationship Id="rId18" Type="http://schemas.openxmlformats.org/officeDocument/2006/relationships/image" Target="../media/image106.png"/><Relationship Id="rId26" Type="http://schemas.openxmlformats.org/officeDocument/2006/relationships/image" Target="../media/image112.jpeg"/><Relationship Id="rId3" Type="http://schemas.openxmlformats.org/officeDocument/2006/relationships/image" Target="../media/image151.png"/><Relationship Id="rId21" Type="http://schemas.openxmlformats.org/officeDocument/2006/relationships/image" Target="../media/image109.jpeg"/><Relationship Id="rId7" Type="http://schemas.openxmlformats.org/officeDocument/2006/relationships/image" Target="../media/image98.jpeg"/><Relationship Id="rId12" Type="http://schemas.openxmlformats.org/officeDocument/2006/relationships/image" Target="../media/image152.jpeg"/><Relationship Id="rId17" Type="http://schemas.openxmlformats.org/officeDocument/2006/relationships/image" Target="../media/image105.png"/><Relationship Id="rId25" Type="http://schemas.openxmlformats.org/officeDocument/2006/relationships/image" Target="../media/image154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04.png"/><Relationship Id="rId20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1.png"/><Relationship Id="rId24" Type="http://schemas.openxmlformats.org/officeDocument/2006/relationships/image" Target="../media/image111.jpeg"/><Relationship Id="rId5" Type="http://schemas.openxmlformats.org/officeDocument/2006/relationships/image" Target="../media/image96.jpeg"/><Relationship Id="rId15" Type="http://schemas.openxmlformats.org/officeDocument/2006/relationships/image" Target="../media/image103.png"/><Relationship Id="rId23" Type="http://schemas.openxmlformats.org/officeDocument/2006/relationships/image" Target="../media/image153.jpeg"/><Relationship Id="rId10" Type="http://schemas.openxmlformats.org/officeDocument/2006/relationships/image" Target="../media/image100.png"/><Relationship Id="rId19" Type="http://schemas.openxmlformats.org/officeDocument/2006/relationships/image" Target="../media/image107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2.png"/><Relationship Id="rId22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62.png"/><Relationship Id="rId3" Type="http://schemas.openxmlformats.org/officeDocument/2006/relationships/image" Target="../media/image156.jpeg"/><Relationship Id="rId21" Type="http://schemas.openxmlformats.org/officeDocument/2006/relationships/image" Target="../media/image165.png"/><Relationship Id="rId7" Type="http://schemas.openxmlformats.org/officeDocument/2006/relationships/image" Target="../media/image160.png"/><Relationship Id="rId12" Type="http://schemas.openxmlformats.org/officeDocument/2006/relationships/image" Target="../media/image9.png"/><Relationship Id="rId17" Type="http://schemas.openxmlformats.org/officeDocument/2006/relationships/image" Target="../media/image161.png"/><Relationship Id="rId25" Type="http://schemas.openxmlformats.org/officeDocument/2006/relationships/image" Target="../media/image169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13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11" Type="http://schemas.openxmlformats.org/officeDocument/2006/relationships/image" Target="../media/image8.png"/><Relationship Id="rId24" Type="http://schemas.openxmlformats.org/officeDocument/2006/relationships/image" Target="../media/image168.png"/><Relationship Id="rId5" Type="http://schemas.openxmlformats.org/officeDocument/2006/relationships/image" Target="../media/image158.jpeg"/><Relationship Id="rId15" Type="http://schemas.openxmlformats.org/officeDocument/2006/relationships/image" Target="../media/image12.jpeg"/><Relationship Id="rId23" Type="http://schemas.openxmlformats.org/officeDocument/2006/relationships/image" Target="../media/image167.png"/><Relationship Id="rId10" Type="http://schemas.openxmlformats.org/officeDocument/2006/relationships/image" Target="../media/image7.png"/><Relationship Id="rId19" Type="http://schemas.openxmlformats.org/officeDocument/2006/relationships/image" Target="../media/image163.png"/><Relationship Id="rId4" Type="http://schemas.openxmlformats.org/officeDocument/2006/relationships/image" Target="../media/image157.jpeg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2235" y="845957"/>
            <a:ext cx="8699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Pristina" pitchFamily="66" charset="0"/>
              </a:rPr>
              <a:t>Machine Learning and AI </a:t>
            </a:r>
          </a:p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Pristina" pitchFamily="66" charset="0"/>
              </a:rPr>
              <a:t>via Brain simulations </a:t>
            </a:r>
            <a:endParaRPr lang="en-US" sz="48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077145" y="2535777"/>
            <a:ext cx="7021512" cy="1277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sz="44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Ng</a:t>
            </a:r>
          </a:p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Pristina" pitchFamily="66" charset="0"/>
              </a:rPr>
              <a:t>Stanford University</a:t>
            </a:r>
            <a:endParaRPr lang="en-US" sz="1600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182070" y="6501400"/>
            <a:ext cx="961930" cy="356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21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25" y="5215660"/>
            <a:ext cx="1647087" cy="164234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272445" y="5091597"/>
            <a:ext cx="8794745" cy="1525018"/>
            <a:chOff x="-1145642" y="5186310"/>
            <a:chExt cx="10241863" cy="1775950"/>
          </a:xfrm>
        </p:grpSpPr>
        <p:grpSp>
          <p:nvGrpSpPr>
            <p:cNvPr id="26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44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46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48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50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51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52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54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7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5" name="Picture 2" descr="will_phot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TextBox 68"/>
          <p:cNvSpPr txBox="1"/>
          <p:nvPr/>
        </p:nvSpPr>
        <p:spPr>
          <a:xfrm>
            <a:off x="247211" y="458115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Thanks to: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265016" y="6477311"/>
            <a:ext cx="87054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Google:  Kai Chen, Greg Corrado, Jeff Dean, </a:t>
            </a:r>
            <a:r>
              <a:rPr lang="en-US" sz="1100" dirty="0" err="1" smtClean="0">
                <a:solidFill>
                  <a:schemeClr val="bg1"/>
                </a:solidFill>
              </a:rPr>
              <a:t>Matthieu</a:t>
            </a:r>
            <a:r>
              <a:rPr lang="en-US" sz="1100" dirty="0" smtClean="0">
                <a:solidFill>
                  <a:schemeClr val="bg1"/>
                </a:solidFill>
              </a:rPr>
              <a:t> Devin, Andrea </a:t>
            </a:r>
            <a:r>
              <a:rPr lang="en-US" sz="1100" dirty="0" err="1" smtClean="0">
                <a:solidFill>
                  <a:schemeClr val="bg1"/>
                </a:solidFill>
              </a:rPr>
              <a:t>Frome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Rajat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Monga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Marc’Aurelio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Ranzato</a:t>
            </a:r>
            <a:r>
              <a:rPr lang="en-US" sz="1100" dirty="0" smtClean="0">
                <a:solidFill>
                  <a:schemeClr val="bg1"/>
                </a:solidFill>
              </a:rPr>
              <a:t>, Paul Tucker, Kay Le             </a:t>
            </a:r>
          </a:p>
          <a:p>
            <a:pPr algn="l"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</a:t>
            </a:r>
            <a:br>
              <a:rPr lang="en-US" sz="1100" dirty="0" smtClean="0">
                <a:solidFill>
                  <a:schemeClr val="bg1"/>
                </a:solidFill>
              </a:rPr>
            </a:b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1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and feature representations</a:t>
            </a:r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grpSp>
        <p:nvGrpSpPr>
          <p:cNvPr id="4" name="Group 2"/>
          <p:cNvGrpSpPr/>
          <p:nvPr/>
        </p:nvGrpSpPr>
        <p:grpSpPr>
          <a:xfrm>
            <a:off x="2114550" y="1828800"/>
            <a:ext cx="5010658" cy="829527"/>
            <a:chOff x="2114550" y="1828800"/>
            <a:chExt cx="5010658" cy="829527"/>
          </a:xfrm>
        </p:grpSpPr>
        <p:cxnSp>
          <p:nvCxnSpPr>
            <p:cNvPr id="43" name="Straight Arrow Connector 42"/>
            <p:cNvCxnSpPr/>
            <p:nvPr/>
          </p:nvCxnSpPr>
          <p:spPr>
            <a:xfrm rot="10800000" flipV="1">
              <a:off x="2114550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4" name="Straight Arrow Connector 43"/>
            <p:cNvCxnSpPr/>
            <p:nvPr/>
          </p:nvCxnSpPr>
          <p:spPr>
            <a:xfrm rot="10800000" flipV="1">
              <a:off x="5829808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3562350" y="1828800"/>
              <a:ext cx="2057398" cy="829527"/>
            </a:xfrm>
            <a:prstGeom prst="roundRect">
              <a:avLst>
                <a:gd name="adj" fmla="val 17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1597" tIns="40798" rIns="81597" bIns="40798" anchor="ctr" anchorCtr="1"/>
            <a:lstStyle/>
            <a:p>
              <a:pPr marL="0" marR="0" lvl="0" indent="0" algn="ctr" defTabSz="407303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656292" algn="l"/>
                  <a:tab pos="1312581" algn="l"/>
                </a:tabLst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Feature representation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997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3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69"/>
          <p:cNvGrpSpPr/>
          <p:nvPr/>
        </p:nvGrpSpPr>
        <p:grpSpPr>
          <a:xfrm>
            <a:off x="501068" y="1047890"/>
            <a:ext cx="6968362" cy="1361840"/>
            <a:chOff x="270638" y="838200"/>
            <a:chExt cx="6968362" cy="1361840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838200"/>
              <a:ext cx="1215458" cy="9752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95948" y="1887961"/>
              <a:ext cx="653556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056521" y="842032"/>
              <a:ext cx="1202761" cy="9690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10497" y="1867874"/>
              <a:ext cx="1339603" cy="2779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Group 25"/>
            <p:cNvGrpSpPr/>
            <p:nvPr/>
          </p:nvGrpSpPr>
          <p:grpSpPr>
            <a:xfrm>
              <a:off x="5856443" y="838200"/>
              <a:ext cx="1382557" cy="1029906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021748" y="1833779"/>
              <a:ext cx="1123387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Detection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658360" y="1177358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351719" y="1169005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638" y="1179446"/>
              <a:ext cx="1613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Images/video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353835" y="2814520"/>
            <a:ext cx="7041200" cy="1467095"/>
            <a:chOff x="234985" y="2353660"/>
            <a:chExt cx="7041200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34985" y="2783376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68"/>
          <p:cNvGrpSpPr/>
          <p:nvPr/>
        </p:nvGrpSpPr>
        <p:grpSpPr>
          <a:xfrm>
            <a:off x="462665" y="4542745"/>
            <a:ext cx="8501205" cy="1782884"/>
            <a:chOff x="897015" y="5157225"/>
            <a:chExt cx="8501205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897015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Text</a:t>
              </a: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19360" y="5502870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Text classification, Machine translation, Information retrieval, ....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1" descr="C:\Users\ang\Desktop\edges.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95990" y="3121760"/>
            <a:ext cx="1085850" cy="561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26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317318" y="830536"/>
            <a:ext cx="4456696" cy="1224539"/>
            <a:chOff x="306685" y="1053819"/>
            <a:chExt cx="4456696" cy="1224539"/>
          </a:xfrm>
        </p:grpSpPr>
        <p:pic>
          <p:nvPicPr>
            <p:cNvPr id="3069954" name="Picture 2" descr="C:\Users\ang\Desktop\features\SIFTinterestPointLocalizati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6256" y="1053819"/>
              <a:ext cx="1727125" cy="1222765"/>
            </a:xfrm>
            <a:prstGeom prst="rect">
              <a:avLst/>
            </a:prstGeom>
            <a:noFill/>
          </p:spPr>
        </p:pic>
        <p:pic>
          <p:nvPicPr>
            <p:cNvPr id="3069955" name="Picture 3" descr="C:\Users\ang\Desktop\features\SIFTdescriptor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685" y="1054248"/>
              <a:ext cx="2734227" cy="1224110"/>
            </a:xfrm>
            <a:prstGeom prst="rect">
              <a:avLst/>
            </a:prstGeom>
            <a:noFill/>
          </p:spPr>
        </p:pic>
      </p:grpSp>
      <p:pic>
        <p:nvPicPr>
          <p:cNvPr id="3069956" name="Picture 4" descr="C:\Users\ang\Desktop\features\SPINfeatu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595" y="807357"/>
            <a:ext cx="3202837" cy="1323140"/>
          </a:xfrm>
          <a:prstGeom prst="rect">
            <a:avLst/>
          </a:prstGeom>
          <a:noFill/>
        </p:spPr>
      </p:pic>
      <p:pic>
        <p:nvPicPr>
          <p:cNvPr id="3069957" name="Picture 5" descr="C:\Users\ang\Desktop\features\RIFT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255" y="2684583"/>
            <a:ext cx="3197076" cy="1618273"/>
          </a:xfrm>
          <a:prstGeom prst="rect">
            <a:avLst/>
          </a:prstGeom>
          <a:noFill/>
        </p:spPr>
      </p:pic>
      <p:pic>
        <p:nvPicPr>
          <p:cNvPr id="3069958" name="Picture 6" descr="C:\Users\ang\Desktop\features\HOGdescriptor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431" y="2668126"/>
            <a:ext cx="4743341" cy="1610555"/>
          </a:xfrm>
          <a:prstGeom prst="rect">
            <a:avLst/>
          </a:prstGeom>
          <a:noFill/>
        </p:spPr>
      </p:pic>
      <p:pic>
        <p:nvPicPr>
          <p:cNvPr id="3069959" name="Picture 7" descr="C:\Users\ang\Desktop\features\GLOHdescrip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5278" y="5041111"/>
            <a:ext cx="3681524" cy="1104501"/>
          </a:xfrm>
          <a:prstGeom prst="rect">
            <a:avLst/>
          </a:prstGeom>
          <a:noFill/>
        </p:spPr>
      </p:pic>
      <p:pic>
        <p:nvPicPr>
          <p:cNvPr id="3069961" name="Picture 9" descr="C:\Users\ang\Desktop\features\TextonsSchmidSe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912" y="5084646"/>
            <a:ext cx="1887722" cy="56256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30818" y="21158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SIFT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952" y="21619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Spin 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5496" y="435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HoG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2426" y="43593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RIFT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69962" name="Picture 10" descr="C:\Users\ang\Desktop\features\TextonsLeungMalik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95304" y="5082357"/>
            <a:ext cx="1679150" cy="587154"/>
          </a:xfrm>
          <a:prstGeom prst="rect">
            <a:avLst/>
          </a:prstGeom>
          <a:noFill/>
        </p:spPr>
      </p:pic>
      <p:pic>
        <p:nvPicPr>
          <p:cNvPr id="3069963" name="Picture 11" descr="C:\Users\ang\Desktop\features\TextonsMR8se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62649" y="5635251"/>
            <a:ext cx="1691767" cy="5834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13858" y="6286641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Textons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1933" y="62263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GLOH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features</a:t>
            </a:r>
            <a:endParaRPr lang="en-US" dirty="0"/>
          </a:p>
        </p:txBody>
      </p:sp>
      <p:pic>
        <p:nvPicPr>
          <p:cNvPr id="3070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257" y="3629404"/>
            <a:ext cx="2636873" cy="19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38084" y="572031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ZCR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583" r="4414" b="6925"/>
          <a:stretch>
            <a:fillRect/>
          </a:stretch>
        </p:blipFill>
        <p:spPr bwMode="auto">
          <a:xfrm>
            <a:off x="1222744" y="848866"/>
            <a:ext cx="3214352" cy="2000660"/>
          </a:xfrm>
          <a:prstGeom prst="rect">
            <a:avLst/>
          </a:prstGeom>
          <a:noFill/>
        </p:spPr>
      </p:pic>
      <p:pic>
        <p:nvPicPr>
          <p:cNvPr id="7" name="Picture 2" descr="C:\Documents and Settings\hllee\Desktop\htkp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749" y="789996"/>
            <a:ext cx="2775097" cy="20609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19422" y="291686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Spectrogram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0176" y="28885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MFCC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79" name="Picture 3"/>
          <p:cNvPicPr>
            <a:picLocks noChangeAspect="1" noChangeArrowheads="1"/>
          </p:cNvPicPr>
          <p:nvPr/>
        </p:nvPicPr>
        <p:blipFill>
          <a:blip r:embed="rId6" cstate="print"/>
          <a:srcRect l="15751"/>
          <a:stretch>
            <a:fillRect/>
          </a:stretch>
        </p:blipFill>
        <p:spPr bwMode="auto">
          <a:xfrm>
            <a:off x="6283843" y="3561908"/>
            <a:ext cx="2477387" cy="20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95462" y="5691963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Rolloff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459" y="3615070"/>
            <a:ext cx="2928150" cy="197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04259" y="566360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Flux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features</a:t>
            </a:r>
            <a:endParaRPr lang="en-US" dirty="0"/>
          </a:p>
        </p:txBody>
      </p:sp>
      <p:pic>
        <p:nvPicPr>
          <p:cNvPr id="2058242" name="Picture 2" descr="http://www.cse.unsw.edu.au/~billw/cs9414/notes/nlp/seminterp/seminterp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0" y="855865"/>
            <a:ext cx="2765160" cy="2297523"/>
          </a:xfrm>
          <a:prstGeom prst="rect">
            <a:avLst/>
          </a:prstGeom>
          <a:noFill/>
        </p:spPr>
      </p:pic>
      <p:pic>
        <p:nvPicPr>
          <p:cNvPr id="2058244" name="Picture 4" descr="http://www.dcs.shef.ac.uk/~hamish/IE/ne.jpg"/>
          <p:cNvPicPr>
            <a:picLocks noChangeAspect="1" noChangeArrowheads="1"/>
          </p:cNvPicPr>
          <p:nvPr/>
        </p:nvPicPr>
        <p:blipFill>
          <a:blip r:embed="rId4" cstate="print"/>
          <a:srcRect l="1031" t="6250" r="19559" b="17187"/>
          <a:stretch>
            <a:fillRect/>
          </a:stretch>
        </p:blipFill>
        <p:spPr bwMode="auto">
          <a:xfrm>
            <a:off x="3227825" y="1047890"/>
            <a:ext cx="2957185" cy="1881845"/>
          </a:xfrm>
          <a:prstGeom prst="rect">
            <a:avLst/>
          </a:prstGeom>
          <a:noFill/>
        </p:spPr>
      </p:pic>
      <p:pic>
        <p:nvPicPr>
          <p:cNvPr id="2058246" name="Picture 6" descr="http://tractorfeed.com/strictlyspeaking/wp-content/uploads/2008/11/anaphora0021.jpg"/>
          <p:cNvPicPr>
            <a:picLocks noChangeAspect="1" noChangeArrowheads="1"/>
          </p:cNvPicPr>
          <p:nvPr/>
        </p:nvPicPr>
        <p:blipFill>
          <a:blip r:embed="rId5" cstate="print"/>
          <a:srcRect t="20625" r="11800" b="22150"/>
          <a:stretch>
            <a:fillRect/>
          </a:stretch>
        </p:blipFill>
        <p:spPr bwMode="auto">
          <a:xfrm>
            <a:off x="78615" y="4197100"/>
            <a:ext cx="3341235" cy="1625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3525" y="3198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Parser features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8363" y="305283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Named entity recognition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48" name="Picture 8" descr="http://snowball.tartarus.org/algorithms/lovins/port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034" y="790574"/>
            <a:ext cx="2766965" cy="22031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68325" y="308335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Stemming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50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71330" y="2238445"/>
            <a:ext cx="2381250" cy="1628776"/>
          </a:xfrm>
          <a:prstGeom prst="rect">
            <a:avLst/>
          </a:prstGeom>
          <a:noFill/>
        </p:spPr>
      </p:pic>
      <p:pic>
        <p:nvPicPr>
          <p:cNvPr id="2058252" name="Picture 12" descr="http://www.cs.cmu.edu/~tom/10601_sp08/hw/hmm.png"/>
          <p:cNvPicPr>
            <a:picLocks noChangeAspect="1" noChangeArrowheads="1"/>
          </p:cNvPicPr>
          <p:nvPr/>
        </p:nvPicPr>
        <p:blipFill>
          <a:blip r:embed="rId8" cstate="print"/>
          <a:srcRect t="10101" b="15152"/>
          <a:stretch>
            <a:fillRect/>
          </a:stretch>
        </p:blipFill>
        <p:spPr bwMode="auto">
          <a:xfrm>
            <a:off x="3611875" y="4197100"/>
            <a:ext cx="2534730" cy="14209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49545" y="57333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Part of speech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3955" y="58485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Anaphora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6530655" y="3889860"/>
            <a:ext cx="2527094" cy="2481607"/>
            <a:chOff x="6607465" y="3889860"/>
            <a:chExt cx="2527094" cy="2481607"/>
          </a:xfrm>
        </p:grpSpPr>
        <p:pic>
          <p:nvPicPr>
            <p:cNvPr id="2058254" name="Picture 14" descr="http://www.cs.princeton.edu/courses/archive/spr07/cos226/assignments/wordnet-fi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07465" y="3889860"/>
              <a:ext cx="2441118" cy="207387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722680" y="6002135"/>
              <a:ext cx="2411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Ontologies (WordNet)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9600" y="3275380"/>
            <a:ext cx="6221610" cy="1938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Coming up with features is difficult, time-consuming, requires experts. 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“Applied machine learning” is basically feature engineering.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91338" y="6184245"/>
            <a:ext cx="1210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[Roe et al., 1992]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27" name="Picture 1" descr="C:\Users\ang\Desktop\Brodmann_41_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8509" y="1846973"/>
            <a:ext cx="3336132" cy="229788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166865" y="4455159"/>
            <a:ext cx="375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Auditory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22" y="3642249"/>
            <a:ext cx="2086902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Auditory Cortex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3094074" y="3295672"/>
            <a:ext cx="2637144" cy="39382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46"/>
          <p:cNvGrpSpPr>
            <a:grpSpLocks/>
          </p:cNvGrpSpPr>
          <p:nvPr/>
        </p:nvGrpSpPr>
        <p:grpSpPr bwMode="auto">
          <a:xfrm>
            <a:off x="4473763" y="3347985"/>
            <a:ext cx="276222" cy="276222"/>
            <a:chOff x="0" y="2153"/>
            <a:chExt cx="571" cy="574"/>
          </a:xfrm>
        </p:grpSpPr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35395" y="1908535"/>
            <a:ext cx="4295823" cy="1208596"/>
            <a:chOff x="1435395" y="1908535"/>
            <a:chExt cx="4295823" cy="1208596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>
              <a:off x="3424238" y="2574925"/>
              <a:ext cx="2306980" cy="542206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6" name="Picture 35" descr="Ey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pic>
        <p:nvPicPr>
          <p:cNvPr id="37" name="Picture 36" descr="E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6086" y="3244519"/>
            <a:ext cx="963108" cy="15763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68520" y="6184245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</a:t>
            </a:r>
            <a:r>
              <a:rPr lang="en-US" sz="1050" dirty="0" err="1" smtClean="0">
                <a:solidFill>
                  <a:srgbClr val="53D8FF"/>
                </a:solidFill>
                <a:latin typeface="Arial" pitchFamily="34" charset="0"/>
              </a:rPr>
              <a:t>Metin</a:t>
            </a: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 &amp; Frost, 1989]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49" name="Picture 2" descr="http://pubpages.unh.edu/~cjy67/Images/han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8167" y="3243049"/>
            <a:ext cx="1424763" cy="1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upload.wikimedia.org/wikipedia/commons/6/66/Postcentral_gy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78" y="1850063"/>
            <a:ext cx="3340660" cy="22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 flipV="1">
            <a:off x="3094074" y="2691442"/>
            <a:ext cx="2497634" cy="99805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3677747" y="4455159"/>
            <a:ext cx="43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Somatosensory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4197541" y="3052359"/>
            <a:ext cx="276222" cy="276222"/>
            <a:chOff x="0" y="2153"/>
            <a:chExt cx="571" cy="574"/>
          </a:xfrm>
        </p:grpSpPr>
        <p:sp>
          <p:nvSpPr>
            <p:cNvPr id="54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6" name="Group 24"/>
          <p:cNvGrpSpPr/>
          <p:nvPr/>
        </p:nvGrpSpPr>
        <p:grpSpPr>
          <a:xfrm>
            <a:off x="1435395" y="1908535"/>
            <a:ext cx="4156313" cy="985756"/>
            <a:chOff x="1435395" y="1908535"/>
            <a:chExt cx="4156313" cy="985756"/>
          </a:xfrm>
        </p:grpSpPr>
        <p:cxnSp>
          <p:nvCxnSpPr>
            <p:cNvPr id="57" name="Straight Arrow Connector 56"/>
            <p:cNvCxnSpPr/>
            <p:nvPr/>
          </p:nvCxnSpPr>
          <p:spPr bwMode="auto">
            <a:xfrm>
              <a:off x="3424238" y="2574925"/>
              <a:ext cx="2167470" cy="116517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8" name="Picture 57" descr="Ey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004022" y="3088730"/>
            <a:ext cx="2561344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Somatosensory Cortex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feature vector to represent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9335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>
              <a:spcBef>
                <a:spcPct val="0"/>
              </a:spcBef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 descr="Education_Scale.ai"/>
          <p:cNvPicPr>
            <a:picLocks noChangeAspect="1"/>
          </p:cNvPicPr>
          <p:nvPr/>
        </p:nvPicPr>
        <p:blipFill>
          <a:blip r:embed="rId4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400Students.ai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leftArrow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30185" y="2874977"/>
            <a:ext cx="1111843" cy="784830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4800" b="1" dirty="0" smtClean="0">
                <a:solidFill>
                  <a:srgbClr val="6FD8B9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ckwell"/>
                <a:cs typeface="Rockwell"/>
              </a:rPr>
              <a:t>400</a:t>
            </a:r>
            <a:endParaRPr lang="en-US" sz="4800" b="1" dirty="0">
              <a:solidFill>
                <a:srgbClr val="6FD8B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Rockwell"/>
              <a:cs typeface="Rockwel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41327" y="3039124"/>
            <a:ext cx="2348059" cy="637097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Rockwell"/>
                <a:cs typeface="Rockwell"/>
              </a:rPr>
              <a:t>100,000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074651"/>
      </p:ext>
    </p:extLst>
  </p:cSld>
  <p:clrMapOvr>
    <a:masterClrMapping/>
  </p:clrMapOvr>
  <p:transition advTm="28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731500" y="932675"/>
            <a:ext cx="7104925" cy="7268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V1 is the first stage of visual processing in the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Neurons in V1 typically modeled as edge detectors: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3" cstate="print"/>
          <a:srcRect l="76357" t="59109" r="6061" b="25496"/>
          <a:stretch>
            <a:fillRect/>
          </a:stretch>
        </p:blipFill>
        <p:spPr bwMode="auto">
          <a:xfrm>
            <a:off x="4956050" y="2200040"/>
            <a:ext cx="2754917" cy="28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3" cstate="print"/>
          <a:srcRect l="65688" t="72035" r="22855" b="17506"/>
          <a:stretch>
            <a:fillRect/>
          </a:stretch>
        </p:blipFill>
        <p:spPr bwMode="auto">
          <a:xfrm>
            <a:off x="1538005" y="2200040"/>
            <a:ext cx="2623314" cy="2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3827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#1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472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#2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1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Use to represent 14x14 image patch succinctly, as [a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7</a:t>
            </a:r>
            <a:r>
              <a:rPr lang="en-US" sz="2800" b="0" dirty="0" smtClean="0">
                <a:solidFill>
                  <a:schemeClr val="bg1"/>
                </a:solidFill>
              </a:rPr>
              <a:t>=0.8,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36</a:t>
            </a:r>
            <a:r>
              <a:rPr lang="en-US" sz="2800" b="0" dirty="0" smtClean="0">
                <a:solidFill>
                  <a:schemeClr val="bg1"/>
                </a:solidFill>
              </a:rPr>
              <a:t>=0.3,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41</a:t>
            </a:r>
            <a:r>
              <a:rPr lang="en-US" sz="2800" b="0" dirty="0" smtClean="0">
                <a:solidFill>
                  <a:schemeClr val="bg1"/>
                </a:solidFill>
              </a:rPr>
              <a:t> = 0.5].  I.e., this indicates which “basic edges” make up the image.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4849180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54840" y="425095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4696366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8028450" y="6501400"/>
            <a:ext cx="1997060" cy="126736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illustration</a:t>
            </a:r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8200" y="838200"/>
            <a:ext cx="281940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   Natural Images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725620" y="893485"/>
            <a:ext cx="5376701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Learned bases (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1 , …,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64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): 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“Edges”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90783" y="1371996"/>
            <a:ext cx="2514236" cy="2361899"/>
            <a:chOff x="1254" y="1900"/>
            <a:chExt cx="3576" cy="3361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254" y="1901"/>
              <a:ext cx="3576" cy="3362"/>
              <a:chOff x="929" y="5643"/>
              <a:chExt cx="7625" cy="5658"/>
            </a:xfrm>
          </p:grpSpPr>
          <p:pic>
            <p:nvPicPr>
              <p:cNvPr id="12" name="Picture 7" descr="img4_picture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208" t="6490" r="9792" b="11691"/>
              <a:stretch>
                <a:fillRect/>
              </a:stretch>
            </p:blipFill>
            <p:spPr bwMode="auto">
              <a:xfrm>
                <a:off x="929" y="5643"/>
                <a:ext cx="396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3" name="Picture 8" descr="img4_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495" t="12363" r="16322" b="13461"/>
              <a:stretch>
                <a:fillRect/>
              </a:stretch>
            </p:blipFill>
            <p:spPr bwMode="auto">
              <a:xfrm>
                <a:off x="2782" y="6843"/>
                <a:ext cx="3957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4" name="Picture 9" descr="img4_picture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536" t="7771" r="9883" b="10622"/>
              <a:stretch>
                <a:fillRect/>
              </a:stretch>
            </p:blipFill>
            <p:spPr bwMode="auto">
              <a:xfrm>
                <a:off x="4594" y="8103"/>
                <a:ext cx="3960" cy="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79" y="2225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21" y="2876"/>
              <a:ext cx="326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759" y="3507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110" y="4485"/>
              <a:ext cx="325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4114800" y="2133598"/>
            <a:ext cx="609600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100580" y="4426801"/>
            <a:ext cx="6370320" cy="907199"/>
            <a:chOff x="1905000" y="3352800"/>
            <a:chExt cx="6794500" cy="1081088"/>
          </a:xfrm>
        </p:grpSpPr>
        <p:pic>
          <p:nvPicPr>
            <p:cNvPr id="17" name="Picture 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3352800"/>
              <a:ext cx="10826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492"/>
            <p:cNvSpPr>
              <a:spLocks noChangeArrowheads="1"/>
            </p:cNvSpPr>
            <p:nvPr/>
          </p:nvSpPr>
          <p:spPr bwMode="auto">
            <a:xfrm>
              <a:off x="1905000" y="3657601"/>
              <a:ext cx="5876725" cy="550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9" name="Picture 4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00675" y="3352800"/>
              <a:ext cx="10763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9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0" y="3352800"/>
              <a:ext cx="10795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Rectangle 495"/>
          <p:cNvSpPr>
            <a:spLocks noChangeArrowheads="1"/>
          </p:cNvSpPr>
          <p:nvPr/>
        </p:nvSpPr>
        <p:spPr bwMode="auto">
          <a:xfrm>
            <a:off x="914400" y="5334000"/>
            <a:ext cx="8001000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Perpetua" pitchFamily="18" charset="0"/>
              </a:rPr>
              <a:t>     </a:t>
            </a:r>
            <a:r>
              <a:rPr lang="en-US" sz="2400" i="1" dirty="0">
                <a:solidFill>
                  <a:schemeClr val="bg1"/>
                </a:solidFill>
                <a:latin typeface="Cambria" pitchFamily="18" charset="0"/>
              </a:rPr>
              <a:t>x</a:t>
            </a:r>
            <a:r>
              <a:rPr lang="en-US" sz="2400" i="1" dirty="0">
                <a:solidFill>
                  <a:schemeClr val="bg1"/>
                </a:solidFill>
                <a:latin typeface="Perpetua" pitchFamily="18" charset="0"/>
              </a:rPr>
              <a:t> 	 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0.8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50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36</a:t>
            </a:r>
            <a:r>
              <a:rPr lang="en-US" sz="2400" baseline="-25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0.3 *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42</a:t>
            </a:r>
            <a:r>
              <a:rPr lang="en-US" sz="2400" baseline="-50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+ 0.5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</a:rPr>
              <a:t>63</a:t>
            </a:r>
            <a:endParaRPr lang="en-US" sz="2400" baseline="-25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Rectangle 495"/>
          <p:cNvSpPr>
            <a:spLocks noChangeArrowheads="1"/>
          </p:cNvSpPr>
          <p:nvPr/>
        </p:nvSpPr>
        <p:spPr bwMode="auto">
          <a:xfrm>
            <a:off x="693095" y="5810110"/>
            <a:ext cx="6720875" cy="8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[a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1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, …, 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64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] = 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[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0, …, 0,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0.8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0.3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0.5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, 0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] 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(feature representation) </a:t>
            </a:r>
            <a:endParaRPr lang="en-US" sz="2400" baseline="-250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6" name="Group 33"/>
          <p:cNvGrpSpPr/>
          <p:nvPr/>
        </p:nvGrpSpPr>
        <p:grpSpPr>
          <a:xfrm>
            <a:off x="5486400" y="1371598"/>
            <a:ext cx="2590800" cy="2590800"/>
            <a:chOff x="5257800" y="1524000"/>
            <a:chExt cx="2590800" cy="25908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57800" y="1524000"/>
              <a:ext cx="2590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00704" y="3150407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3637" y="2828926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10422" y="3795711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5791200" y="2960509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433089" y="2644420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7412400" y="3612442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pic>
        <p:nvPicPr>
          <p:cNvPr id="31" name="Picture 49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3300" y="4426803"/>
            <a:ext cx="1036320" cy="9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Straight Arrow Connector 31"/>
          <p:cNvCxnSpPr/>
          <p:nvPr/>
        </p:nvCxnSpPr>
        <p:spPr>
          <a:xfrm rot="10800000" flipV="1">
            <a:off x="3628646" y="3276598"/>
            <a:ext cx="2162556" cy="115020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529865" y="3333227"/>
            <a:ext cx="1447877" cy="73927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2"/>
          </p:cNvCxnSpPr>
          <p:nvPr/>
        </p:nvCxnSpPr>
        <p:spPr>
          <a:xfrm rot="16200000" flipH="1">
            <a:off x="7577143" y="3987702"/>
            <a:ext cx="454359" cy="42384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3400" y="3957934"/>
            <a:ext cx="1805837" cy="461645"/>
          </a:xfrm>
          <a:prstGeom prst="rect">
            <a:avLst/>
          </a:prstGeom>
          <a:noFill/>
        </p:spPr>
        <p:txBody>
          <a:bodyPr wrap="none" lIns="91419" tIns="45710" rIns="91419" bIns="45710" rtlCol="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smtClean="0">
                <a:solidFill>
                  <a:schemeClr val="bg1"/>
                </a:solidFill>
                <a:latin typeface="Calibri"/>
              </a:rPr>
              <a:t>Test example</a:t>
            </a:r>
            <a:endParaRPr lang="ko-KR" alt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295402" y="2362200"/>
            <a:ext cx="229206" cy="2283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19" tIns="45710" rIns="91419" bIns="45710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  <a:latin typeface="Calibri"/>
              <a:ea typeface="굴림" charset="-127"/>
            </a:endParaRPr>
          </a:p>
        </p:txBody>
      </p:sp>
      <p:sp>
        <p:nvSpPr>
          <p:cNvPr id="37" name="Rectangle 495"/>
          <p:cNvSpPr>
            <a:spLocks noChangeArrowheads="1"/>
          </p:cNvSpPr>
          <p:nvPr/>
        </p:nvSpPr>
        <p:spPr bwMode="auto">
          <a:xfrm>
            <a:off x="6363640" y="6262290"/>
            <a:ext cx="312420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More succinct, higher-level, representation.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8" grpId="0" animBg="1"/>
      <p:bldP spid="29" grpId="0" animBg="1"/>
      <p:bldP spid="30" grpId="0" animBg="1"/>
      <p:bldP spid="35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More examples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79055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</a:rPr>
              <a:t>=0.6, a</a:t>
            </a:r>
            <a:r>
              <a:rPr lang="en-US" sz="1800" baseline="-25000" dirty="0" smtClean="0">
                <a:solidFill>
                  <a:schemeClr val="bg1"/>
                </a:solidFill>
              </a:rPr>
              <a:t>28</a:t>
            </a:r>
            <a:r>
              <a:rPr lang="en-US" sz="1800" dirty="0" smtClean="0">
                <a:solidFill>
                  <a:schemeClr val="bg1"/>
                </a:solidFill>
              </a:rPr>
              <a:t>=0.8, a</a:t>
            </a:r>
            <a:r>
              <a:rPr lang="en-US" sz="1800" baseline="-25000" dirty="0" smtClean="0">
                <a:solidFill>
                  <a:schemeClr val="bg1"/>
                </a:solidFill>
              </a:rPr>
              <a:t>37</a:t>
            </a:r>
            <a:r>
              <a:rPr lang="en-US" sz="1800" dirty="0" smtClean="0">
                <a:solidFill>
                  <a:schemeClr val="bg1"/>
                </a:solidFill>
              </a:rPr>
              <a:t> = 0.4].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/>
              <a:t>5</a:t>
            </a:r>
            <a:r>
              <a:rPr lang="en-US" sz="1800" dirty="0" smtClean="0">
                <a:solidFill>
                  <a:schemeClr val="bg1"/>
                </a:solidFill>
              </a:rPr>
              <a:t>=1.3, a</a:t>
            </a:r>
            <a:r>
              <a:rPr lang="en-US" sz="1800" baseline="-25000" dirty="0" smtClean="0"/>
              <a:t>1</a:t>
            </a:r>
            <a:r>
              <a:rPr lang="en-US" sz="1800" baseline="-25000" dirty="0" smtClean="0">
                <a:solidFill>
                  <a:schemeClr val="bg1"/>
                </a:solidFill>
              </a:rPr>
              <a:t>8</a:t>
            </a:r>
            <a:r>
              <a:rPr lang="en-US" sz="1800" dirty="0" smtClean="0">
                <a:solidFill>
                  <a:schemeClr val="bg1"/>
                </a:solidFill>
              </a:rPr>
              <a:t>=0.9, a</a:t>
            </a:r>
            <a:r>
              <a:rPr lang="en-US" sz="1800" baseline="-25000" dirty="0" smtClean="0"/>
              <a:t>2</a:t>
            </a:r>
            <a:r>
              <a:rPr lang="en-US" sz="1800" baseline="-25000" dirty="0" smtClean="0">
                <a:solidFill>
                  <a:schemeClr val="bg1"/>
                </a:solidFill>
              </a:rPr>
              <a:t>9</a:t>
            </a:r>
            <a:r>
              <a:rPr lang="en-US" sz="1800" dirty="0" smtClean="0">
                <a:solidFill>
                  <a:schemeClr val="bg1"/>
                </a:solidFill>
              </a:rPr>
              <a:t> = 0.3].</a:t>
            </a: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5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063" y="883830"/>
            <a:ext cx="8643937" cy="1404938"/>
            <a:chOff x="315" y="828"/>
            <a:chExt cx="5445" cy="885"/>
          </a:xfrm>
        </p:grpSpPr>
        <p:pic>
          <p:nvPicPr>
            <p:cNvPr id="665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16" y="834"/>
              <a:ext cx="687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8" y="82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7" name="Rectangle 9"/>
            <p:cNvSpPr>
              <a:spLocks noChangeArrowheads="1"/>
            </p:cNvSpPr>
            <p:nvPr/>
          </p:nvSpPr>
          <p:spPr bwMode="auto">
            <a:xfrm>
              <a:off x="998" y="1046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0.6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+ 0.8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+ 0.4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8" name="Rectangle 10"/>
            <p:cNvSpPr>
              <a:spLocks noChangeArrowheads="1"/>
            </p:cNvSpPr>
            <p:nvPr/>
          </p:nvSpPr>
          <p:spPr bwMode="auto">
            <a:xfrm>
              <a:off x="720" y="14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</a:t>
              </a: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28  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1963" y="3006319"/>
            <a:ext cx="8823325" cy="1420813"/>
            <a:chOff x="298" y="2218"/>
            <a:chExt cx="5558" cy="895"/>
          </a:xfrm>
        </p:grpSpPr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8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0" y="2218"/>
              <a:ext cx="68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8" y="221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0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Rectangle 16"/>
            <p:cNvSpPr>
              <a:spLocks noChangeArrowheads="1"/>
            </p:cNvSpPr>
            <p:nvPr/>
          </p:nvSpPr>
          <p:spPr bwMode="auto">
            <a:xfrm>
              <a:off x="1018" y="2418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1.3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+ 0.9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2" name="Rectangle 17"/>
            <p:cNvSpPr>
              <a:spLocks noChangeArrowheads="1"/>
            </p:cNvSpPr>
            <p:nvPr/>
          </p:nvSpPr>
          <p:spPr bwMode="auto">
            <a:xfrm>
              <a:off x="816" y="28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9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66566" name="Text Box 20"/>
          <p:cNvSpPr txBox="1">
            <a:spLocks noChangeArrowheads="1"/>
          </p:cNvSpPr>
          <p:nvPr/>
        </p:nvSpPr>
        <p:spPr bwMode="auto">
          <a:xfrm>
            <a:off x="385763" y="4985802"/>
            <a:ext cx="82565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Method “invents” edge detection.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Automatically learns to represent an image in terms of the edges that appear in it.  Gives a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more succinct, higher-level representation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than the raw pixels. 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Quantitatively similar to primary visual cortex (area V1) in brain.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1408417"/>
            <a:ext cx="254318" cy="165735"/>
          </a:xfrm>
          <a:prstGeom prst="rect">
            <a:avLst/>
          </a:prstGeom>
        </p:spPr>
      </p:pic>
      <p:pic>
        <p:nvPicPr>
          <p:cNvPr id="20" name="Picture 1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3466630"/>
            <a:ext cx="254318" cy="165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[Evan Smith &amp; Mike </a:t>
            </a:r>
            <a:r>
              <a:rPr lang="en-US" dirty="0" err="1">
                <a:solidFill>
                  <a:srgbClr val="FFFFFF"/>
                </a:solidFill>
                <a:latin typeface="Helvetica" pitchFamily="34" charset="0"/>
              </a:rPr>
              <a:t>Lewicki</a:t>
            </a: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, 2006]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 smtClean="0"/>
              <a:t>feature hierarchies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700213"/>
            <a:ext cx="50704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991225" y="4619625"/>
            <a:ext cx="2195513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 (pixels)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029325" y="3198813"/>
            <a:ext cx="1816202" cy="6437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“Sparse coding”</a:t>
            </a:r>
          </a:p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(edges; cf. V1)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6087409" y="1892300"/>
            <a:ext cx="2747546" cy="103156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(Combinations of edges; 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cf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V2)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76200" y="1508125"/>
            <a:ext cx="914400" cy="9144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60438" y="1547813"/>
            <a:ext cx="4378325" cy="1841500"/>
            <a:chOff x="969" y="975"/>
            <a:chExt cx="2758" cy="1160"/>
          </a:xfrm>
          <a:solidFill>
            <a:schemeClr val="tx1"/>
          </a:solidFill>
        </p:grpSpPr>
        <p:sp>
          <p:nvSpPr>
            <p:cNvPr id="96267" name="Rectangle 9"/>
            <p:cNvSpPr>
              <a:spLocks noChangeArrowheads="1"/>
            </p:cNvSpPr>
            <p:nvPr/>
          </p:nvSpPr>
          <p:spPr bwMode="auto">
            <a:xfrm>
              <a:off x="969" y="975"/>
              <a:ext cx="2758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8" name="Rectangle 10"/>
            <p:cNvSpPr>
              <a:spLocks noChangeArrowheads="1"/>
            </p:cNvSpPr>
            <p:nvPr/>
          </p:nvSpPr>
          <p:spPr bwMode="auto">
            <a:xfrm>
              <a:off x="1646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1767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1695" y="1168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1" name="Rectangle 13"/>
            <p:cNvSpPr>
              <a:spLocks noChangeArrowheads="1"/>
            </p:cNvSpPr>
            <p:nvPr/>
          </p:nvSpPr>
          <p:spPr bwMode="auto">
            <a:xfrm>
              <a:off x="2541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2" name="Rectangle 14"/>
            <p:cNvSpPr>
              <a:spLocks noChangeArrowheads="1"/>
            </p:cNvSpPr>
            <p:nvPr/>
          </p:nvSpPr>
          <p:spPr bwMode="auto">
            <a:xfrm>
              <a:off x="2614" y="1120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3" name="Rectangle 15"/>
            <p:cNvSpPr>
              <a:spLocks noChangeArrowheads="1"/>
            </p:cNvSpPr>
            <p:nvPr/>
          </p:nvSpPr>
          <p:spPr bwMode="auto">
            <a:xfrm>
              <a:off x="2668" y="1059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56240" y="3198570"/>
            <a:ext cx="4733645" cy="1844245"/>
            <a:chOff x="856240" y="3198570"/>
            <a:chExt cx="4733645" cy="1844245"/>
          </a:xfrm>
        </p:grpSpPr>
        <p:sp>
          <p:nvSpPr>
            <p:cNvPr id="19" name="TextBox 18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feature hierarchies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953125" y="5448300"/>
            <a:ext cx="13747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991225" y="4027488"/>
            <a:ext cx="11461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Model V1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946775" y="2720975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V2?)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38100" y="1136021"/>
            <a:ext cx="5719763" cy="4931404"/>
            <a:chOff x="757237" y="1540833"/>
            <a:chExt cx="5719763" cy="4931404"/>
          </a:xfrm>
        </p:grpSpPr>
        <p:grpSp>
          <p:nvGrpSpPr>
            <p:cNvPr id="3" name="Group 19"/>
            <p:cNvGrpSpPr/>
            <p:nvPr/>
          </p:nvGrpSpPr>
          <p:grpSpPr>
            <a:xfrm>
              <a:off x="1096274" y="1540833"/>
              <a:ext cx="5380726" cy="4228061"/>
              <a:chOff x="1104900" y="1540833"/>
              <a:chExt cx="5380726" cy="422806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41297" y="1540833"/>
                <a:ext cx="5070475" cy="353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104900" y="3186136"/>
                <a:ext cx="5380726" cy="2582758"/>
              </a:xfrm>
              <a:prstGeom prst="rect">
                <a:avLst/>
              </a:prstGeom>
              <a:solidFill>
                <a:schemeClr val="tx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500" y="2933700"/>
              <a:ext cx="5070475" cy="353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757237" y="2741612"/>
              <a:ext cx="914400" cy="9144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48363" y="1225550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V3?)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7835" y="4033150"/>
            <a:ext cx="4733645" cy="1844245"/>
            <a:chOff x="856240" y="3198570"/>
            <a:chExt cx="4733645" cy="1844245"/>
          </a:xfrm>
        </p:grpSpPr>
        <p:sp>
          <p:nvSpPr>
            <p:cNvPr id="17" name="TextBox 16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" y="215900"/>
            <a:ext cx="9178795" cy="304800"/>
          </a:xfrm>
        </p:spPr>
        <p:txBody>
          <a:bodyPr/>
          <a:lstStyle/>
          <a:p>
            <a:r>
              <a:rPr lang="en-US" dirty="0" smtClean="0"/>
              <a:t>Hierarchical Sparse coding (Sparse DBN): Trained on face images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4624994" y="4122263"/>
          <a:ext cx="1752006" cy="11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548" name="Acrobat Document" r:id="rId4" imgW="5728680" imgH="3856320" progId="AcroExch.Document.7">
                  <p:embed/>
                </p:oleObj>
              </mc:Choice>
              <mc:Fallback>
                <p:oleObj name="Acrobat Document" r:id="rId4" imgW="5728680" imgH="3856320" progId="AcroExch.Document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994" y="4122263"/>
                        <a:ext cx="1752006" cy="11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8965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76750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8740" y="1431940"/>
            <a:ext cx="1920250" cy="209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556698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5257160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4527732" y="2324780"/>
            <a:ext cx="2011362" cy="1379665"/>
            <a:chOff x="2313296" y="1969937"/>
            <a:chExt cx="2011362" cy="1379665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49" name="Acrobat Document" r:id="rId8" imgW="5728680" imgH="3843720" progId="AcroExch.Document.7">
                    <p:embed/>
                  </p:oleObj>
                </mc:Choice>
                <mc:Fallback>
                  <p:oleObj name="Acrobat Document" r:id="rId8" imgW="5728680" imgH="3843720" progId="AcroExch.Document.7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119" y="1990702"/>
                          <a:ext cx="1962150" cy="1358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313296" y="1969937"/>
              <a:ext cx="2011362" cy="36576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4462332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50" name="Acrobat Document" r:id="rId10" imgW="5728680" imgH="4071960" progId="AcroExch.Document.7">
                    <p:embed/>
                  </p:oleObj>
                </mc:Choice>
                <mc:Fallback>
                  <p:oleObj name="Acrobat Document" r:id="rId10" imgW="5728680" imgH="4071960" progId="AcroExch.Document.7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614" y="838604"/>
                          <a:ext cx="19621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5294618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5234411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95448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84075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31164" y="6519446"/>
            <a:ext cx="144943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[Honglak Lee]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5120" y="3736240"/>
            <a:ext cx="22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Training set: Aligned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images of faces.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Machine learning applications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802"/>
            <a:ext cx="6019800" cy="6019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" y="6039740"/>
            <a:ext cx="9203267" cy="818261"/>
          </a:xfrm>
          <a:prstGeom prst="rect">
            <a:avLst/>
          </a:prstGeom>
          <a:solidFill>
            <a:srgbClr val="1933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>
              <a:spcBef>
                <a:spcPct val="0"/>
              </a:spcBef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035" y="6131306"/>
            <a:ext cx="7421985" cy="415498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1" dirty="0" smtClean="0">
                <a:solidFill>
                  <a:prstClr val="white"/>
                </a:solidFill>
                <a:cs typeface="Rockwell"/>
              </a:rPr>
              <a:t>Coursera: Courses </a:t>
            </a:r>
            <a:r>
              <a:rPr lang="en-US" sz="2400" b="1" dirty="0">
                <a:solidFill>
                  <a:prstClr val="white"/>
                </a:solidFill>
                <a:cs typeface="Rockwell"/>
              </a:rPr>
              <a:t>from Top Universities</a:t>
            </a:r>
          </a:p>
        </p:txBody>
      </p:sp>
    </p:spTree>
    <p:extLst>
      <p:ext uri="{BB962C8B-B14F-4D97-AF65-F5344CB8AC3E}">
        <p14:creationId xmlns:p14="http://schemas.microsoft.com/office/powerpoint/2010/main" val="1654791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616285" y="3544215"/>
            <a:ext cx="5486400" cy="3017520"/>
            <a:chOff x="616285" y="3544215"/>
            <a:chExt cx="5486400" cy="3017520"/>
          </a:xfrm>
        </p:grpSpPr>
        <p:grpSp>
          <p:nvGrpSpPr>
            <p:cNvPr id="5" name="Group 38"/>
            <p:cNvGrpSpPr/>
            <p:nvPr/>
          </p:nvGrpSpPr>
          <p:grpSpPr>
            <a:xfrm>
              <a:off x="616285" y="3544215"/>
              <a:ext cx="5486400" cy="3017520"/>
              <a:chOff x="660205" y="3505810"/>
              <a:chExt cx="5486400" cy="3017520"/>
            </a:xfrm>
          </p:grpSpPr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660205" y="3505810"/>
                <a:ext cx="5486400" cy="3017520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986450" y="3709937"/>
                <a:ext cx="1050820" cy="588459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573470" y="3709937"/>
                <a:ext cx="849183" cy="63540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836758" y="4524454"/>
                <a:ext cx="897147" cy="67129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986450" y="5354402"/>
                <a:ext cx="1012416" cy="7626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27" name="Text Box 10"/>
              <p:cNvSpPr txBox="1">
                <a:spLocks noChangeArrowheads="1"/>
              </p:cNvSpPr>
              <p:nvPr/>
            </p:nvSpPr>
            <p:spPr bwMode="auto">
              <a:xfrm>
                <a:off x="2344510" y="6117350"/>
                <a:ext cx="2146742" cy="36933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Unlabeled images</a:t>
                </a:r>
                <a:endParaRPr lang="en-US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28" name="Picture 1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997716" y="4485933"/>
                <a:ext cx="1001150" cy="74833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2356464" y="3729780"/>
                <a:ext cx="785780" cy="544129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</p:pic>
          <p:pic>
            <p:nvPicPr>
              <p:cNvPr id="2327554" name="Picture 2" descr="C:\Users\ang\Desktop\imgres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967" y="4485934"/>
                <a:ext cx="986981" cy="671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6" name="Picture 4" descr="C:\Users\ang\Desktop\Giant-Anteater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1046" y="5344360"/>
                <a:ext cx="1115832" cy="7431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7" name="Picture 5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2074" y="3709937"/>
                <a:ext cx="1166515" cy="68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9" name="Picture 7" descr="C:\Users\ang\Desktop\imgres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7301" y="5316077"/>
                <a:ext cx="961670" cy="794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837538" y="4931173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6600" dirty="0" smtClean="0">
                    <a:solidFill>
                      <a:schemeClr val="tx2"/>
                    </a:solidFill>
                  </a:rPr>
                  <a:t>…</a:t>
                </a:r>
              </a:p>
            </p:txBody>
          </p:sp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2006; Raina, Lee, Battle, Packer &amp; Ng,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18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20" y="215900"/>
            <a:ext cx="7348140" cy="304800"/>
          </a:xfrm>
        </p:spPr>
        <p:txBody>
          <a:bodyPr/>
          <a:lstStyle/>
          <a:p>
            <a:r>
              <a:rPr lang="en-US" dirty="0" smtClean="0"/>
              <a:t>Video Activity recognition (Hollywood 2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2699305"/>
          <a:ext cx="7796215" cy="2966720"/>
        </p:xfrm>
        <a:graphic>
          <a:graphicData uri="http://schemas.openxmlformats.org/drawingml/2006/table">
            <a:tbl>
              <a:tblPr firstRow="1" bandRow="1"/>
              <a:tblGrid>
                <a:gridCol w="6619428"/>
                <a:gridCol w="1176787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ESURF [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38%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Harris3D</a:t>
                      </a:r>
                      <a:r>
                        <a:rPr lang="en-US" b="0" baseline="0" dirty="0" smtClean="0"/>
                        <a:t> + HOG/HOF [Laptev et al 2003,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HOG/HOF  [Dollar et al 2005,</a:t>
                      </a:r>
                      <a:r>
                        <a:rPr lang="en-US" b="0" baseline="0" dirty="0" smtClean="0"/>
                        <a:t> Laptev 2004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HOG/HOF [Laptev 2004,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baseline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Dense + HOG / HOF [Laptev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47%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HOG3D [</a:t>
                      </a:r>
                      <a:r>
                        <a:rPr lang="en-US" b="0" dirty="0" err="1" smtClean="0"/>
                        <a:t>Klaser</a:t>
                      </a:r>
                      <a:r>
                        <a:rPr lang="en-US" b="0" baseline="0" dirty="0" smtClean="0"/>
                        <a:t> 2008,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Dollar et al 2005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52%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84851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pic>
        <p:nvPicPr>
          <p:cNvPr id="2136067" name="Picture 3" descr="C:\Users\ang\Desktop\Hollywoo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930" y="817460"/>
            <a:ext cx="7335355" cy="1627407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8489310" y="546446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237430" y="6550223"/>
            <a:ext cx="19351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[Le, Zhou &amp; Ng, 2011]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01070" y="5470236"/>
            <a:ext cx="4187737" cy="129999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4318" y="1708899"/>
            <a:ext cx="8305800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6250" y="272642"/>
            <a:ext cx="8305800" cy="134094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48032"/>
              </p:ext>
            </p:extLst>
          </p:nvPr>
        </p:nvGraphicFramePr>
        <p:xfrm>
          <a:off x="683646" y="592801"/>
          <a:ext cx="3811544" cy="915212"/>
        </p:xfrm>
        <a:graphic>
          <a:graphicData uri="http://schemas.openxmlformats.org/drawingml/2006/table">
            <a:tbl>
              <a:tblPr firstRow="1" bandRow="1"/>
              <a:tblGrid>
                <a:gridCol w="2652332"/>
                <a:gridCol w="1159212"/>
              </a:tblGrid>
              <a:tr h="2564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Phone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056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(Clarkson et al.,1999)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79.6%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054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80.3%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7624"/>
              </p:ext>
            </p:extLst>
          </p:nvPr>
        </p:nvGraphicFramePr>
        <p:xfrm>
          <a:off x="4840835" y="592801"/>
          <a:ext cx="3783265" cy="914400"/>
        </p:xfrm>
        <a:graphic>
          <a:graphicData uri="http://schemas.openxmlformats.org/drawingml/2006/table">
            <a:tbl>
              <a:tblPr firstRow="1" bandRow="1"/>
              <a:tblGrid>
                <a:gridCol w="2758474"/>
                <a:gridCol w="1024791"/>
              </a:tblGrid>
              <a:tr h="1690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Speaker identification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221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(Reynolds, 1995)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99.7%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245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100.0%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6285" y="27264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Audio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71" y="1700774"/>
            <a:ext cx="132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Images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282" y="5467120"/>
            <a:ext cx="2417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Multimodal (audio/video)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953260"/>
              </p:ext>
            </p:extLst>
          </p:nvPr>
        </p:nvGraphicFramePr>
        <p:xfrm>
          <a:off x="683645" y="204019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CIFAR 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(Ciresan et al., 2011)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80.5%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82.0%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004526"/>
              </p:ext>
            </p:extLst>
          </p:nvPr>
        </p:nvGraphicFramePr>
        <p:xfrm>
          <a:off x="4844135" y="2040192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NORB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(Scherer</a:t>
                      </a:r>
                      <a:r>
                        <a:rPr lang="en-US" sz="1200" baseline="0" dirty="0" smtClean="0"/>
                        <a:t> et al., 2010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94.4%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78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95.0%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771241"/>
              </p:ext>
            </p:extLst>
          </p:nvPr>
        </p:nvGraphicFramePr>
        <p:xfrm>
          <a:off x="697987" y="5778433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19825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AVLetters Lip reading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90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(Zhao et al.,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58.9%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63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</a:t>
                      </a:r>
                      <a:r>
                        <a:rPr lang="en-US" sz="1200" baseline="0" dirty="0" smtClean="0"/>
                        <a:t> 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65.8%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88240" y="311703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Galaxy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4093" y="3180736"/>
            <a:ext cx="8350862" cy="220691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81385"/>
              </p:ext>
            </p:extLst>
          </p:nvPr>
        </p:nvGraphicFramePr>
        <p:xfrm>
          <a:off x="68364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Hollywood2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(Laptev et</a:t>
                      </a:r>
                      <a:r>
                        <a:rPr lang="en-US" sz="1200" baseline="0" dirty="0" smtClean="0"/>
                        <a:t> al.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2004)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48%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53%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3351"/>
              </p:ext>
            </p:extLst>
          </p:nvPr>
        </p:nvGraphicFramePr>
        <p:xfrm>
          <a:off x="68364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1977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KTH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380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92.1%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78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93.9%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474445"/>
              </p:ext>
            </p:extLst>
          </p:nvPr>
        </p:nvGraphicFramePr>
        <p:xfrm>
          <a:off x="484413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036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UCF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2932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85.6%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3176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86.5%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18324"/>
              </p:ext>
            </p:extLst>
          </p:nvPr>
        </p:nvGraphicFramePr>
        <p:xfrm>
          <a:off x="484413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883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YouTube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601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(Liu et al.,</a:t>
                      </a:r>
                      <a:r>
                        <a:rPr lang="en-US" sz="1200" baseline="0" dirty="0" smtClean="0"/>
                        <a:t>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71.2%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05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04933" y="3184120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</a:rPr>
              <a:t>Video</a:t>
            </a:r>
            <a:endParaRPr lang="en-US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17" y="5472589"/>
            <a:ext cx="8263827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1570" y="5464464"/>
            <a:ext cx="376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Text/NLP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56690"/>
              </p:ext>
            </p:extLst>
          </p:nvPr>
        </p:nvGraphicFramePr>
        <p:xfrm>
          <a:off x="683645" y="580388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Paraphrase detection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(Das &amp; Smith, 2009)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76.1%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76.4%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676822"/>
              </p:ext>
            </p:extLst>
          </p:nvPr>
        </p:nvGraphicFramePr>
        <p:xfrm>
          <a:off x="4764025" y="5810110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65160"/>
                <a:gridCol w="1014805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Sentiment (MR/MPQA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data)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(Nakagawa et al., 2010)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77.3%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77.7%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57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How do you build a high accuracy learning system?</a:t>
            </a:r>
            <a:endParaRPr lang="en-US" sz="6000" b="1" kern="1200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9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Learning: Labeled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Banko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&amp; Brill, 2001]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66333" y="4503552"/>
              <a:ext cx="2142452" cy="205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Training set size (millions)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     Accuracy   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30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[Adam Coates]</a:t>
            </a:r>
          </a:p>
        </p:txBody>
      </p:sp>
    </p:spTree>
    <p:extLst>
      <p:ext uri="{BB962C8B-B14F-4D97-AF65-F5344CB8AC3E}">
        <p14:creationId xmlns:p14="http://schemas.microsoft.com/office/powerpoint/2010/main" val="27544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411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000000"/>
                </a:solidFill>
                <a:latin typeface="Pristina" pitchFamily="66" charset="0"/>
              </a:rPr>
              <a:t>Learning from Labeled data</a:t>
            </a:r>
            <a:endParaRPr lang="en-US" sz="6000" b="1" dirty="0">
              <a:solidFill>
                <a:srgbClr val="000000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17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19458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19459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0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1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2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3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4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5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6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7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8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9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0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71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19472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3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4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5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6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7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8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9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0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1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2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3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4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5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6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7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8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9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90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19491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2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3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4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5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6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7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8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9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0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1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2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3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4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5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6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7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8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09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19510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1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2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3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4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5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6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7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8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9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0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1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2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3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4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5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6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7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28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19529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0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1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2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3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4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5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6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37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19538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9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0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1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2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3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44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19545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6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7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8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9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0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1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2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53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19554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5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6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7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8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9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60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19561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2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3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4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9565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19566" name="Rectangle 110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19568" name="Group 112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19569" name="Group 113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19570" name="Oval 114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1" name="Rectangle 115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2" name="Oval 116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3" name="Line 117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4" name="Line 118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19575" name="Line 119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19576" name="Rectangle 120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78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20482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20483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5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8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1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2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495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8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0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2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3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4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5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6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7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8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9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0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1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2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3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14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20515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6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7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8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9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0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1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2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3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4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5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6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7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8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9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0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1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2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33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20534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5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6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7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8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9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0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1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2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3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4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5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6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7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8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9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0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1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52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20553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4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5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6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7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8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9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0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1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20562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3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4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5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6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7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8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20569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0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1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2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3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4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5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6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77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20578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9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0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1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2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3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84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20585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6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7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8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0589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20590" name="AutoShape 110"/>
          <p:cNvSpPr>
            <a:spLocks/>
          </p:cNvSpPr>
          <p:nvPr/>
        </p:nvSpPr>
        <p:spPr bwMode="auto">
          <a:xfrm>
            <a:off x="857250" y="1625203"/>
            <a:ext cx="1250156" cy="1035844"/>
          </a:xfrm>
          <a:prstGeom prst="roundRect">
            <a:avLst>
              <a:gd name="adj" fmla="val 12931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1" name="AutoShape 111"/>
          <p:cNvSpPr>
            <a:spLocks/>
          </p:cNvSpPr>
          <p:nvPr/>
        </p:nvSpPr>
        <p:spPr bwMode="auto">
          <a:xfrm>
            <a:off x="2171031" y="1640830"/>
            <a:ext cx="1211089" cy="1003474"/>
          </a:xfrm>
          <a:prstGeom prst="roundRect">
            <a:avLst>
              <a:gd name="adj" fmla="val 13347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2" name="AutoShape 112"/>
          <p:cNvSpPr>
            <a:spLocks/>
          </p:cNvSpPr>
          <p:nvPr/>
        </p:nvSpPr>
        <p:spPr bwMode="auto">
          <a:xfrm>
            <a:off x="857250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3" name="AutoShape 113"/>
          <p:cNvSpPr>
            <a:spLocks/>
          </p:cNvSpPr>
          <p:nvPr/>
        </p:nvSpPr>
        <p:spPr bwMode="auto">
          <a:xfrm>
            <a:off x="2169914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4" name="Rectangle 114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0597" name="Group 117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0598" name="Group 118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0599" name="Oval 119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0" name="Rectangle 120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1" name="Oval 121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2" name="Line 122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3" name="Line 123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0604" name="Line 124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5" name="Rectangle 125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grpSp>
        <p:nvGrpSpPr>
          <p:cNvPr id="20606" name="Group 126"/>
          <p:cNvGrpSpPr>
            <a:grpSpLocks/>
          </p:cNvGrpSpPr>
          <p:nvPr/>
        </p:nvGrpSpPr>
        <p:grpSpPr bwMode="auto">
          <a:xfrm>
            <a:off x="4309691" y="5089922"/>
            <a:ext cx="4330899" cy="446484"/>
            <a:chOff x="0" y="0"/>
            <a:chExt cx="3880" cy="400"/>
          </a:xfrm>
        </p:grpSpPr>
        <p:sp>
          <p:nvSpPr>
            <p:cNvPr id="20607" name="AutoShape 127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8" name="Rectangle 128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939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 b="6529"/>
          <a:stretch/>
        </p:blipFill>
        <p:spPr>
          <a:xfrm>
            <a:off x="1600200" y="755784"/>
            <a:ext cx="5938392" cy="5283957"/>
          </a:xfrm>
          <a:prstGeom prst="rect">
            <a:avLst/>
          </a:prstGeom>
        </p:spPr>
      </p:pic>
      <p:sp>
        <p:nvSpPr>
          <p:cNvPr id="4" name="Shape 233"/>
          <p:cNvSpPr txBox="1"/>
          <p:nvPr/>
        </p:nvSpPr>
        <p:spPr>
          <a:xfrm>
            <a:off x="134914" y="-55277"/>
            <a:ext cx="8904156" cy="811056"/>
          </a:xfrm>
          <a:prstGeom prst="rect">
            <a:avLst/>
          </a:prstGeom>
          <a:solidFill>
            <a:srgbClr val="CFE2F3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8360" tIns="78360" rIns="78360" bIns="78360" anchor="t" anchorCtr="0">
            <a:noAutofit/>
          </a:bodyPr>
          <a:lstStyle/>
          <a:p>
            <a:pPr marL="293900" indent="-293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" sz="1700" b="1" dirty="0">
                <a:solidFill>
                  <a:prstClr val="black"/>
                </a:solidFill>
                <a:latin typeface="Helvetica"/>
                <a:ea typeface="Helvetica"/>
                <a:cs typeface="Helvetica"/>
                <a:sym typeface="Times New Roman"/>
              </a:rPr>
              <a:t>30 of the top 60 universities worldwide </a:t>
            </a:r>
            <a:r>
              <a:rPr lang="en-US" sz="1700" dirty="0" smtClean="0">
                <a:solidFill>
                  <a:prstClr val="black"/>
                </a:solidFill>
                <a:latin typeface="Helvetica"/>
                <a:ea typeface="Helvetica"/>
                <a:cs typeface="Helvetica"/>
                <a:sym typeface="Times New Roman"/>
              </a:rPr>
              <a:t>(</a:t>
            </a:r>
            <a:r>
              <a:rPr lang="en" sz="1700" dirty="0" smtClean="0">
                <a:solidFill>
                  <a:prstClr val="black"/>
                </a:solidFill>
                <a:latin typeface="Helvetica"/>
                <a:ea typeface="Helvetica"/>
                <a:cs typeface="Helvetica"/>
                <a:sym typeface="Times New Roman"/>
              </a:rPr>
              <a:t>Academic </a:t>
            </a:r>
            <a:r>
              <a:rPr lang="en" sz="1700" dirty="0">
                <a:solidFill>
                  <a:prstClr val="black"/>
                </a:solidFill>
                <a:latin typeface="Helvetica"/>
                <a:ea typeface="Helvetica"/>
                <a:cs typeface="Helvetica"/>
                <a:sym typeface="Times New Roman"/>
              </a:rPr>
              <a:t>Ranking of World </a:t>
            </a:r>
            <a:r>
              <a:rPr lang="en" sz="1700" dirty="0" smtClean="0">
                <a:solidFill>
                  <a:prstClr val="black"/>
                </a:solidFill>
                <a:latin typeface="Helvetica"/>
                <a:ea typeface="Helvetica"/>
                <a:cs typeface="Helvetica"/>
                <a:sym typeface="Times New Roman"/>
              </a:rPr>
              <a:t>Universities</a:t>
            </a:r>
            <a:r>
              <a:rPr lang="en-US" sz="1700" dirty="0" smtClean="0">
                <a:solidFill>
                  <a:prstClr val="black"/>
                </a:solidFill>
                <a:latin typeface="Helvetica"/>
                <a:ea typeface="Helvetica"/>
                <a:cs typeface="Helvetica"/>
                <a:sym typeface="Times New Roman"/>
              </a:rPr>
              <a:t>)</a:t>
            </a:r>
            <a:endParaRPr lang="en" sz="1700" dirty="0">
              <a:solidFill>
                <a:prstClr val="black"/>
              </a:solidFill>
              <a:latin typeface="Helvetica"/>
              <a:ea typeface="Helvetica"/>
              <a:cs typeface="Helvetica"/>
              <a:sym typeface="Times New Roman"/>
            </a:endParaRPr>
          </a:p>
          <a:p>
            <a:pPr marL="293900" indent="-293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prstClr val="black"/>
                </a:solidFill>
                <a:latin typeface="Helvetica"/>
                <a:ea typeface="Helvetica"/>
                <a:cs typeface="Helvetica"/>
                <a:sym typeface="Times New Roman"/>
              </a:rPr>
              <a:t>T</a:t>
            </a:r>
            <a:r>
              <a:rPr lang="en" sz="1700" b="1" dirty="0" smtClean="0">
                <a:solidFill>
                  <a:prstClr val="black"/>
                </a:solidFill>
                <a:latin typeface="Helvetica"/>
                <a:ea typeface="Helvetica"/>
                <a:cs typeface="Helvetica"/>
                <a:sym typeface="Times New Roman"/>
              </a:rPr>
              <a:t>he </a:t>
            </a:r>
            <a:r>
              <a:rPr lang="en" sz="1700" b="1" dirty="0">
                <a:solidFill>
                  <a:prstClr val="black"/>
                </a:solidFill>
                <a:latin typeface="Helvetica"/>
                <a:ea typeface="Helvetica"/>
                <a:cs typeface="Helvetica"/>
                <a:sym typeface="Times New Roman"/>
              </a:rPr>
              <a:t>#1 or #2 ranked university in 14  countries.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6" y="6039740"/>
            <a:ext cx="9203267" cy="818261"/>
          </a:xfrm>
          <a:prstGeom prst="rect">
            <a:avLst/>
          </a:prstGeom>
          <a:solidFill>
            <a:srgbClr val="1933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>
              <a:spcBef>
                <a:spcPct val="0"/>
              </a:spcBef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035" y="6131306"/>
            <a:ext cx="7537200" cy="415498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1" dirty="0" smtClean="0">
                <a:solidFill>
                  <a:prstClr val="white"/>
                </a:solidFill>
                <a:cs typeface="Rockwell"/>
              </a:rPr>
              <a:t>Coursera: Courses </a:t>
            </a:r>
            <a:r>
              <a:rPr lang="en-US" sz="2400" b="1" dirty="0">
                <a:solidFill>
                  <a:prstClr val="white"/>
                </a:solidFill>
                <a:cs typeface="Rockwell"/>
              </a:rPr>
              <a:t>from Top Universities</a:t>
            </a:r>
          </a:p>
        </p:txBody>
      </p:sp>
    </p:spTree>
    <p:extLst>
      <p:ext uri="{BB962C8B-B14F-4D97-AF65-F5344CB8AC3E}">
        <p14:creationId xmlns:p14="http://schemas.microsoft.com/office/powerpoint/2010/main" val="42074646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303734" y="1910954"/>
            <a:ext cx="1651992" cy="1803797"/>
            <a:chOff x="0" y="0"/>
            <a:chExt cx="1480" cy="1616"/>
          </a:xfrm>
        </p:grpSpPr>
        <p:sp>
          <p:nvSpPr>
            <p:cNvPr id="21507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8" name="AutoShape 4"/>
            <p:cNvSpPr>
              <a:spLocks/>
            </p:cNvSpPr>
            <p:nvPr/>
          </p:nvSpPr>
          <p:spPr bwMode="auto">
            <a:xfrm>
              <a:off x="96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9" name="AutoShape 5"/>
            <p:cNvSpPr>
              <a:spLocks/>
            </p:cNvSpPr>
            <p:nvPr/>
          </p:nvSpPr>
          <p:spPr bwMode="auto">
            <a:xfrm>
              <a:off x="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0" name="AutoShape 6"/>
            <p:cNvSpPr>
              <a:spLocks/>
            </p:cNvSpPr>
            <p:nvPr/>
          </p:nvSpPr>
          <p:spPr bwMode="auto">
            <a:xfrm>
              <a:off x="96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1598415" y="2205634"/>
            <a:ext cx="1071563" cy="1223367"/>
            <a:chOff x="0" y="0"/>
            <a:chExt cx="960" cy="1096"/>
          </a:xfrm>
        </p:grpSpPr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flipH="1">
              <a:off x="0" y="277"/>
              <a:ext cx="0" cy="523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960" y="280"/>
              <a:ext cx="0" cy="522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rot="10800000" flipH="1">
              <a:off x="271" y="0"/>
              <a:ext cx="409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272" y="1096"/>
              <a:ext cx="408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 flipH="1"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4179094" y="5232797"/>
            <a:ext cx="4330899" cy="446484"/>
            <a:chOff x="0" y="0"/>
            <a:chExt cx="3880" cy="400"/>
          </a:xfrm>
        </p:grpSpPr>
        <p:sp>
          <p:nvSpPr>
            <p:cNvPr id="21519" name="AutoShape 15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20" name="Rectangle 16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  <p:grpSp>
        <p:nvGrpSpPr>
          <p:cNvPr id="21521" name="Group 17"/>
          <p:cNvGrpSpPr>
            <a:grpSpLocks/>
          </p:cNvGrpSpPr>
          <p:nvPr/>
        </p:nvGrpSpPr>
        <p:grpSpPr bwMode="auto">
          <a:xfrm>
            <a:off x="1393032" y="2000250"/>
            <a:ext cx="4167932" cy="4111005"/>
            <a:chOff x="0" y="0"/>
            <a:chExt cx="3734" cy="3683"/>
          </a:xfrm>
        </p:grpSpPr>
        <p:grpSp>
          <p:nvGrpSpPr>
            <p:cNvPr id="21522" name="Group 18"/>
            <p:cNvGrpSpPr>
              <a:grpSpLocks/>
            </p:cNvGrpSpPr>
            <p:nvPr/>
          </p:nvGrpSpPr>
          <p:grpSpPr bwMode="auto">
            <a:xfrm>
              <a:off x="0" y="0"/>
              <a:ext cx="1320" cy="1456"/>
              <a:chOff x="0" y="0"/>
              <a:chExt cx="1320" cy="1456"/>
            </a:xfrm>
          </p:grpSpPr>
          <p:grpSp>
            <p:nvGrpSpPr>
              <p:cNvPr id="21523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360" cy="360"/>
                <a:chOff x="0" y="0"/>
                <a:chExt cx="360" cy="360"/>
              </a:xfrm>
            </p:grpSpPr>
            <p:sp>
              <p:nvSpPr>
                <p:cNvPr id="21524" name="Rectangle 2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5" name="Rectangle 2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6" name="Rectangle 2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7" name="Rectangle 2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28" name="Group 24"/>
              <p:cNvGrpSpPr>
                <a:grpSpLocks/>
              </p:cNvGrpSpPr>
              <p:nvPr/>
            </p:nvGrpSpPr>
            <p:grpSpPr bwMode="auto">
              <a:xfrm>
                <a:off x="960" y="0"/>
                <a:ext cx="360" cy="360"/>
                <a:chOff x="0" y="0"/>
                <a:chExt cx="360" cy="360"/>
              </a:xfrm>
            </p:grpSpPr>
            <p:sp>
              <p:nvSpPr>
                <p:cNvPr id="21529" name="Rectangle 2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0" name="Rectangle 2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1" name="Rectangle 2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2" name="Rectangle 2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3" name="Group 29"/>
              <p:cNvGrpSpPr>
                <a:grpSpLocks/>
              </p:cNvGrpSpPr>
              <p:nvPr/>
            </p:nvGrpSpPr>
            <p:grpSpPr bwMode="auto">
              <a:xfrm>
                <a:off x="0" y="1096"/>
                <a:ext cx="360" cy="360"/>
                <a:chOff x="0" y="0"/>
                <a:chExt cx="360" cy="360"/>
              </a:xfrm>
            </p:grpSpPr>
            <p:sp>
              <p:nvSpPr>
                <p:cNvPr id="21534" name="Rectangle 3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5" name="Rectangle 3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6" name="Rectangle 3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7" name="Rectangle 3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8" name="Group 34"/>
              <p:cNvGrpSpPr>
                <a:grpSpLocks/>
              </p:cNvGrpSpPr>
              <p:nvPr/>
            </p:nvGrpSpPr>
            <p:grpSpPr bwMode="auto">
              <a:xfrm>
                <a:off x="960" y="1096"/>
                <a:ext cx="360" cy="360"/>
                <a:chOff x="0" y="0"/>
                <a:chExt cx="360" cy="360"/>
              </a:xfrm>
            </p:grpSpPr>
            <p:sp>
              <p:nvSpPr>
                <p:cNvPr id="21539" name="Rectangle 3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0" name="Rectangle 3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1" name="Rectangle 3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2" name="Rectangle 3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1543" name="Group 39"/>
            <p:cNvGrpSpPr>
              <a:grpSpLocks/>
            </p:cNvGrpSpPr>
            <p:nvPr/>
          </p:nvGrpSpPr>
          <p:grpSpPr bwMode="auto">
            <a:xfrm>
              <a:off x="2616" y="3334"/>
              <a:ext cx="1118" cy="349"/>
              <a:chOff x="0" y="22"/>
              <a:chExt cx="1118" cy="349"/>
            </a:xfrm>
          </p:grpSpPr>
          <p:sp>
            <p:nvSpPr>
              <p:cNvPr id="21544" name="Rectangle 40"/>
              <p:cNvSpPr>
                <a:spLocks/>
              </p:cNvSpPr>
              <p:nvPr/>
            </p:nvSpPr>
            <p:spPr bwMode="auto">
              <a:xfrm>
                <a:off x="0" y="12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45" name="Rectangle 41"/>
              <p:cNvSpPr>
                <a:spLocks/>
              </p:cNvSpPr>
              <p:nvPr/>
            </p:nvSpPr>
            <p:spPr bwMode="auto">
              <a:xfrm>
                <a:off x="488" y="22"/>
                <a:ext cx="630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5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Core</a:t>
                </a:r>
              </a:p>
            </p:txBody>
          </p:sp>
        </p:grpSp>
      </p:grpSp>
      <p:sp>
        <p:nvSpPr>
          <p:cNvPr id="21546" name="Rectangle 42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1549" name="Group 45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1550" name="Group 46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1551" name="Oval 47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2" name="Rectangle 48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3" name="Oval 49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4" name="Line 50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5" name="Line 51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1556" name="Line 52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57" name="Rectangle 53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894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2531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2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33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4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5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6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2538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9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0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1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2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3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2545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46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7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8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9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0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2552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53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54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5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6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7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2558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2559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2560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2561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2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3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4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5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2566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2567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2568" name="Rectangle 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6367" y="1410891"/>
            <a:ext cx="6715125" cy="23395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/>
              <a:t>Unsupervised or Supervised Objective</a:t>
            </a:r>
          </a:p>
          <a:p>
            <a:pPr>
              <a:spcBef>
                <a:spcPts val="844"/>
              </a:spcBef>
            </a:pPr>
            <a:r>
              <a:rPr lang="en-US" sz="2500"/>
              <a:t>Minibatch Stochastic Gradient Descent (SGD)</a:t>
            </a:r>
          </a:p>
          <a:p>
            <a:pPr>
              <a:spcBef>
                <a:spcPts val="844"/>
              </a:spcBef>
            </a:pPr>
            <a:r>
              <a:rPr lang="en-US" sz="2500"/>
              <a:t>Model parameters sharded by partition</a:t>
            </a:r>
          </a:p>
          <a:p>
            <a:pPr>
              <a:spcBef>
                <a:spcPts val="844"/>
              </a:spcBef>
            </a:pPr>
            <a:r>
              <a:rPr lang="en-US" sz="2500"/>
              <a:t>10s, 100s, or 1000s of cores per model</a:t>
            </a:r>
            <a:br>
              <a:rPr lang="en-US" sz="2500"/>
            </a:br>
            <a:endParaRPr lang="en-US" sz="2500"/>
          </a:p>
        </p:txBody>
      </p:sp>
      <p:sp>
        <p:nvSpPr>
          <p:cNvPr id="22569" name="Rectangle 41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</p:spTree>
    <p:extLst>
      <p:ext uri="{BB962C8B-B14F-4D97-AF65-F5344CB8AC3E}">
        <p14:creationId xmlns:p14="http://schemas.microsoft.com/office/powerpoint/2010/main" val="52713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8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3555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56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57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8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9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0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3562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63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64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5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6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7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3569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0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1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2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3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4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3576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7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8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9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0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1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3582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3583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3584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3585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6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7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8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9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3590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3591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3592" name="Rectangle 40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  <p:sp>
        <p:nvSpPr>
          <p:cNvPr id="23594" name="Rectangle 42"/>
          <p:cNvSpPr>
            <a:spLocks/>
          </p:cNvSpPr>
          <p:nvPr/>
        </p:nvSpPr>
        <p:spPr bwMode="auto">
          <a:xfrm>
            <a:off x="3321707" y="1095576"/>
            <a:ext cx="5206008" cy="46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Parallelize across ~100 machines (~1600 cores).  Stochastic gradient descent.  </a:t>
            </a:r>
          </a:p>
          <a:p>
            <a:pPr algn="l">
              <a:spcBef>
                <a:spcPct val="0"/>
              </a:spcBef>
            </a:pPr>
            <a:endParaRPr lang="en-US" sz="2500" dirty="0" smtClean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But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training is still slow with large data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sets.</a:t>
            </a: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Add another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dimension of parallelism, and have multiple model instances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 parallel. </a:t>
            </a: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04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02" name="Line 2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03" name="Rectangle 3"/>
            <p:cNvSpPr>
              <a:spLocks/>
            </p:cNvSpPr>
            <p:nvPr/>
          </p:nvSpPr>
          <p:spPr bwMode="auto">
            <a:xfrm>
              <a:off x="176" y="252"/>
              <a:ext cx="664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5606" name="AutoShape 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07" name="Group 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08" name="Rectangle 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09" name="Rectangle 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0" name="Rectangle 1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1" name="Rectangle 1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2" name="Group 12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5613" name="AutoShape 1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14" name="Group 1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15" name="Rectangle 1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6" name="Rectangle 1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7" name="Rectangle 1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8" name="Rectangle 1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9" name="Group 19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5620" name="AutoShape 2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1" name="Group 2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2" name="Rectangle 2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3" name="Rectangle 2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4" name="Rectangle 2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5" name="Rectangle 2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26" name="Group 26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5627" name="AutoShape 2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8" name="Group 2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9" name="Rectangle 2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0" name="Rectangle 3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1" name="Rectangle 3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2" name="Rectangle 3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5633" name="Rectangle 33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5634" name="Group 34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5635" name="Group 35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5636" name="Oval 36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7" name="Rectangle 37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8" name="Oval 38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4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5641" name="Line 41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5642" name="Rectangle 42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5643" name="Rectangle 43"/>
          <p:cNvSpPr>
            <a:spLocks/>
          </p:cNvSpPr>
          <p:nvPr/>
        </p:nvSpPr>
        <p:spPr bwMode="auto">
          <a:xfrm>
            <a:off x="823799" y="5222779"/>
            <a:ext cx="685285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grpSp>
        <p:nvGrpSpPr>
          <p:cNvPr id="25644" name="Group 44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45" name="Line 45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6" name="Rectangle 46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47" name="Group 47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48" name="Line 48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9" name="Rectangle 49"/>
            <p:cNvSpPr>
              <a:spLocks/>
            </p:cNvSpPr>
            <p:nvPr/>
          </p:nvSpPr>
          <p:spPr bwMode="auto">
            <a:xfrm>
              <a:off x="176" y="248"/>
              <a:ext cx="664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1F67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>
                  <a:solidFill>
                    <a:srgbClr val="001F67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50" name="Rectangle 50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5651" name="Rectangle 5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  <p:grpSp>
        <p:nvGrpSpPr>
          <p:cNvPr id="25652" name="Group 52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5653" name="AutoShape 53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4" name="Rectangle 54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5" name="AutoShape 55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6" name="AutoShape 56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7" name="AutoShape 57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8" name="AutoShape 58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9" name="AutoShape 59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0" name="AutoShape 60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5661" name="Rectangle 61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grpSp>
        <p:nvGrpSpPr>
          <p:cNvPr id="25662" name="Group 62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63" name="Line 63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4" name="Rectangle 64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 i="1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65" name="Rectangle 65"/>
          <p:cNvSpPr>
            <a:spLocks/>
          </p:cNvSpPr>
          <p:nvPr/>
        </p:nvSpPr>
        <p:spPr bwMode="auto">
          <a:xfrm>
            <a:off x="4670227" y="982266"/>
            <a:ext cx="301257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 dirty="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dirty="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 i="1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06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0" grpId="0" autoUpdateAnimBg="0"/>
      <p:bldP spid="25650" grpId="1" autoUpdateAnimBg="0"/>
      <p:bldP spid="25665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6626" name="Group 2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27" name="AutoShape 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28" name="Group 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29" name="Rectangle 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0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1" name="Rectangle 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2" name="Rectangle 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33" name="Group 9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34" name="AutoShape 1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35" name="Group 1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36" name="Rectangle 1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7" name="Rectangle 1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8" name="Rectangle 1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9" name="Rectangle 1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0" name="Group 16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41" name="AutoShape 1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2" name="Group 1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43" name="Rectangle 1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4" name="Rectangle 2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5" name="Rectangle 2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6" name="Rectangle 2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7" name="Group 23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48" name="AutoShape 24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9" name="Group 25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50" name="Rectangle 26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1" name="Rectangle 27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2" name="Rectangle 28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3" name="Rectangle 29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54" name="Rectangle 30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55" name="Group 31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56" name="Group 32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57" name="Oval 33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8" name="Rectangle 34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9" name="Oval 35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1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662" name="Line 38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663" name="Group 39"/>
          <p:cNvGrpSpPr>
            <a:grpSpLocks/>
          </p:cNvGrpSpPr>
          <p:nvPr/>
        </p:nvGrpSpPr>
        <p:grpSpPr bwMode="auto">
          <a:xfrm>
            <a:off x="3857625" y="3446860"/>
            <a:ext cx="1428750" cy="2536031"/>
            <a:chOff x="0" y="0"/>
            <a:chExt cx="1280" cy="2272"/>
          </a:xfrm>
        </p:grpSpPr>
        <p:grpSp>
          <p:nvGrpSpPr>
            <p:cNvPr id="26664" name="Group 40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65" name="AutoShape 41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66" name="Group 42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67" name="Rectangle 43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8" name="Rectangle 44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9" name="Rectangle 45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0" name="Rectangle 46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1" name="Group 47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72" name="AutoShape 48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73" name="Group 49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74" name="Rectangle 5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5" name="Rectangle 5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6" name="Rectangle 5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7" name="Rectangle 5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8" name="Group 54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79" name="AutoShape 55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0" name="Group 56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1" name="Rectangle 57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2" name="Rectangle 58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3" name="Rectangle 59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4" name="Rectangle 60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85" name="Group 61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86" name="AutoShape 62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7" name="Group 63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8" name="Rectangle 64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9" name="Rectangle 65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0" name="Rectangle 66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1" name="Rectangle 67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92" name="Rectangle 68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93" name="Group 69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94" name="Group 70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95" name="Oval 71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6" name="Rectangle 72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7" name="Oval 73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9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00" name="Line 76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01" name="Group 77"/>
          <p:cNvGrpSpPr>
            <a:grpSpLocks/>
          </p:cNvGrpSpPr>
          <p:nvPr/>
        </p:nvGrpSpPr>
        <p:grpSpPr bwMode="auto">
          <a:xfrm>
            <a:off x="5973961" y="3446860"/>
            <a:ext cx="1428750" cy="2536031"/>
            <a:chOff x="0" y="0"/>
            <a:chExt cx="1280" cy="2272"/>
          </a:xfrm>
        </p:grpSpPr>
        <p:grpSp>
          <p:nvGrpSpPr>
            <p:cNvPr id="26702" name="Group 78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703" name="AutoShape 79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04" name="Group 80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05" name="Rectangle 81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6" name="Rectangle 82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7" name="Rectangle 83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8" name="Rectangle 84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09" name="Group 85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710" name="AutoShape 8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1" name="Group 8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2" name="Rectangle 8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3" name="Rectangle 8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4" name="Rectangle 9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5" name="Rectangle 9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16" name="Group 92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717" name="AutoShape 9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8" name="Group 9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9" name="Rectangle 9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0" name="Rectangle 9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1" name="Rectangle 9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2" name="Rectangle 9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23" name="Group 99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724" name="AutoShape 10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25" name="Group 10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26" name="Rectangle 10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7" name="Rectangle 10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8" name="Rectangle 10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9" name="Rectangle 10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730" name="Rectangle 106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731" name="Group 107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732" name="Group 108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733" name="Oval 109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4" name="Rectangle 110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5" name="Oval 111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6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7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38" name="Line 114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39" name="Group 115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6740" name="AutoShape 116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1" name="Rectangle 117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2" name="AutoShape 118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3" name="AutoShape 119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4" name="AutoShape 120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5" name="AutoShape 121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6" name="AutoShape 122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7" name="AutoShape 123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6748" name="Rectangle 124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sp>
        <p:nvSpPr>
          <p:cNvPr id="26749" name="Rectangle 125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Workers</a:t>
            </a:r>
          </a:p>
        </p:txBody>
      </p:sp>
      <p:sp>
        <p:nvSpPr>
          <p:cNvPr id="26750" name="Rectangle 126"/>
          <p:cNvSpPr>
            <a:spLocks/>
          </p:cNvSpPr>
          <p:nvPr/>
        </p:nvSpPr>
        <p:spPr bwMode="auto">
          <a:xfrm>
            <a:off x="652477" y="5222779"/>
            <a:ext cx="1027927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Shards</a:t>
            </a:r>
          </a:p>
        </p:txBody>
      </p:sp>
      <p:sp>
        <p:nvSpPr>
          <p:cNvPr id="26751" name="Line 127"/>
          <p:cNvSpPr>
            <a:spLocks noChangeShapeType="1"/>
          </p:cNvSpPr>
          <p:nvPr/>
        </p:nvSpPr>
        <p:spPr bwMode="auto">
          <a:xfrm flipH="1">
            <a:off x="2312789" y="2348508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2" name="Line 128"/>
          <p:cNvSpPr>
            <a:spLocks noChangeShapeType="1"/>
          </p:cNvSpPr>
          <p:nvPr/>
        </p:nvSpPr>
        <p:spPr bwMode="auto">
          <a:xfrm flipH="1">
            <a:off x="2580681" y="2348508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3" name="Line 129"/>
          <p:cNvSpPr>
            <a:spLocks noChangeShapeType="1"/>
          </p:cNvSpPr>
          <p:nvPr/>
        </p:nvSpPr>
        <p:spPr bwMode="auto">
          <a:xfrm>
            <a:off x="6134696" y="2357437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4" name="Line 130"/>
          <p:cNvSpPr>
            <a:spLocks noChangeShapeType="1"/>
          </p:cNvSpPr>
          <p:nvPr/>
        </p:nvSpPr>
        <p:spPr bwMode="auto">
          <a:xfrm>
            <a:off x="6402586" y="2357437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5" name="Line 131"/>
          <p:cNvSpPr>
            <a:spLocks noChangeShapeType="1"/>
          </p:cNvSpPr>
          <p:nvPr/>
        </p:nvSpPr>
        <p:spPr bwMode="auto">
          <a:xfrm>
            <a:off x="4455914" y="2338462"/>
            <a:ext cx="0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6" name="Line 132"/>
          <p:cNvSpPr>
            <a:spLocks noChangeShapeType="1"/>
          </p:cNvSpPr>
          <p:nvPr/>
        </p:nvSpPr>
        <p:spPr bwMode="auto">
          <a:xfrm>
            <a:off x="4679156" y="2339578"/>
            <a:ext cx="0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7" name="Rectangle 133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8" name="Rectangle 134"/>
          <p:cNvSpPr>
            <a:spLocks/>
          </p:cNvSpPr>
          <p:nvPr/>
        </p:nvSpPr>
        <p:spPr bwMode="auto">
          <a:xfrm>
            <a:off x="1777008" y="2625328"/>
            <a:ext cx="74116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9" name="Rectangle 135"/>
          <p:cNvSpPr>
            <a:spLocks/>
          </p:cNvSpPr>
          <p:nvPr/>
        </p:nvSpPr>
        <p:spPr bwMode="auto">
          <a:xfrm>
            <a:off x="2777133" y="2625328"/>
            <a:ext cx="741164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>
              <a:solidFill>
                <a:srgbClr val="001F67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6760" name="Rectangle 136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1682895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730983" y="922383"/>
            <a:ext cx="4301877" cy="3389932"/>
            <a:chOff x="0" y="27"/>
            <a:chExt cx="3854" cy="3037"/>
          </a:xfrm>
        </p:grpSpPr>
        <p:grpSp>
          <p:nvGrpSpPr>
            <p:cNvPr id="27651" name="Group 3"/>
            <p:cNvGrpSpPr>
              <a:grpSpLocks/>
            </p:cNvGrpSpPr>
            <p:nvPr/>
          </p:nvGrpSpPr>
          <p:grpSpPr bwMode="auto">
            <a:xfrm>
              <a:off x="136" y="2051"/>
              <a:ext cx="471" cy="713"/>
              <a:chOff x="0" y="0"/>
              <a:chExt cx="471" cy="712"/>
            </a:xfrm>
          </p:grpSpPr>
          <p:grpSp>
            <p:nvGrpSpPr>
              <p:cNvPr id="27652" name="Group 4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53" name="Oval 5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4" name="Rectangle 6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5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58" name="Line 10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59" name="Rectangle 11"/>
            <p:cNvSpPr>
              <a:spLocks/>
            </p:cNvSpPr>
            <p:nvPr/>
          </p:nvSpPr>
          <p:spPr bwMode="auto">
            <a:xfrm>
              <a:off x="770" y="27"/>
              <a:ext cx="15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Parameter Server</a:t>
              </a:r>
            </a:p>
          </p:txBody>
        </p:sp>
        <p:sp>
          <p:nvSpPr>
            <p:cNvPr id="27660" name="Rectangle 12"/>
            <p:cNvSpPr>
              <a:spLocks/>
            </p:cNvSpPr>
            <p:nvPr/>
          </p:nvSpPr>
          <p:spPr bwMode="auto">
            <a:xfrm>
              <a:off x="3022" y="1352"/>
              <a:ext cx="83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Slave</a:t>
              </a:r>
              <a:r>
                <a:rPr lang="en-US" sz="17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 </a:t>
              </a: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models</a:t>
              </a:r>
              <a:endParaRPr lang="en-US" sz="17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7661" name="Rectangle 13"/>
            <p:cNvSpPr>
              <a:spLocks/>
            </p:cNvSpPr>
            <p:nvPr/>
          </p:nvSpPr>
          <p:spPr bwMode="auto">
            <a:xfrm>
              <a:off x="850" y="2776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Data Shards</a:t>
              </a:r>
            </a:p>
          </p:txBody>
        </p:sp>
        <p:grpSp>
          <p:nvGrpSpPr>
            <p:cNvPr id="27662" name="Group 14"/>
            <p:cNvGrpSpPr>
              <a:grpSpLocks/>
            </p:cNvGrpSpPr>
            <p:nvPr/>
          </p:nvGrpSpPr>
          <p:grpSpPr bwMode="auto">
            <a:xfrm>
              <a:off x="0" y="1235"/>
              <a:ext cx="753" cy="753"/>
              <a:chOff x="0" y="0"/>
              <a:chExt cx="753" cy="752"/>
            </a:xfrm>
          </p:grpSpPr>
          <p:sp>
            <p:nvSpPr>
              <p:cNvPr id="27663" name="AutoShape 15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4" name="AutoShape 16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5" name="AutoShape 17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6" name="AutoShape 18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7" name="Rectangle 19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68" name="Group 20"/>
            <p:cNvGrpSpPr>
              <a:grpSpLocks/>
            </p:cNvGrpSpPr>
            <p:nvPr/>
          </p:nvGrpSpPr>
          <p:grpSpPr bwMode="auto">
            <a:xfrm>
              <a:off x="1115" y="1235"/>
              <a:ext cx="753" cy="753"/>
              <a:chOff x="0" y="0"/>
              <a:chExt cx="753" cy="752"/>
            </a:xfrm>
          </p:grpSpPr>
          <p:sp>
            <p:nvSpPr>
              <p:cNvPr id="27669" name="AutoShape 21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0" name="AutoShape 22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1" name="AutoShape 23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2" name="AutoShape 24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3" name="Rectangle 25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74" name="Group 26"/>
            <p:cNvGrpSpPr>
              <a:grpSpLocks/>
            </p:cNvGrpSpPr>
            <p:nvPr/>
          </p:nvGrpSpPr>
          <p:grpSpPr bwMode="auto">
            <a:xfrm>
              <a:off x="2230" y="1235"/>
              <a:ext cx="753" cy="753"/>
              <a:chOff x="0" y="0"/>
              <a:chExt cx="753" cy="752"/>
            </a:xfrm>
          </p:grpSpPr>
          <p:sp>
            <p:nvSpPr>
              <p:cNvPr id="27675" name="AutoShape 27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6" name="AutoShape 28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7" name="AutoShape 29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8" name="AutoShape 30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9" name="Rectangle 31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80" name="Group 32"/>
            <p:cNvGrpSpPr>
              <a:grpSpLocks/>
            </p:cNvGrpSpPr>
            <p:nvPr/>
          </p:nvGrpSpPr>
          <p:grpSpPr bwMode="auto">
            <a:xfrm>
              <a:off x="230" y="308"/>
              <a:ext cx="2518" cy="399"/>
              <a:chOff x="0" y="0"/>
              <a:chExt cx="2518" cy="399"/>
            </a:xfrm>
          </p:grpSpPr>
          <p:sp>
            <p:nvSpPr>
              <p:cNvPr id="27681" name="AutoShape 33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2" name="Rectangle 34"/>
              <p:cNvSpPr>
                <a:spLocks/>
              </p:cNvSpPr>
              <p:nvPr/>
            </p:nvSpPr>
            <p:spPr bwMode="auto">
              <a:xfrm>
                <a:off x="0" y="0"/>
                <a:ext cx="2518" cy="399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3" name="AutoShape 35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4" name="AutoShape 36"/>
              <p:cNvSpPr>
                <a:spLocks/>
              </p:cNvSpPr>
              <p:nvPr/>
            </p:nvSpPr>
            <p:spPr bwMode="auto">
              <a:xfrm>
                <a:off x="753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5" name="AutoShape 37"/>
              <p:cNvSpPr>
                <a:spLocks/>
              </p:cNvSpPr>
              <p:nvPr/>
            </p:nvSpPr>
            <p:spPr bwMode="auto">
              <a:xfrm>
                <a:off x="1106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6" name="AutoShape 38"/>
              <p:cNvSpPr>
                <a:spLocks/>
              </p:cNvSpPr>
              <p:nvPr/>
            </p:nvSpPr>
            <p:spPr bwMode="auto">
              <a:xfrm>
                <a:off x="1459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7" name="AutoShape 39"/>
              <p:cNvSpPr>
                <a:spLocks/>
              </p:cNvSpPr>
              <p:nvPr/>
            </p:nvSpPr>
            <p:spPr bwMode="auto">
              <a:xfrm>
                <a:off x="1812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8" name="AutoShape 40"/>
              <p:cNvSpPr>
                <a:spLocks/>
              </p:cNvSpPr>
              <p:nvPr/>
            </p:nvSpPr>
            <p:spPr bwMode="auto">
              <a:xfrm>
                <a:off x="2165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89" name="Line 41"/>
            <p:cNvSpPr>
              <a:spLocks noChangeShapeType="1"/>
            </p:cNvSpPr>
            <p:nvPr/>
          </p:nvSpPr>
          <p:spPr bwMode="auto">
            <a:xfrm flipH="1">
              <a:off x="367" y="750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0" name="Line 42"/>
            <p:cNvSpPr>
              <a:spLocks noChangeShapeType="1"/>
            </p:cNvSpPr>
            <p:nvPr/>
          </p:nvSpPr>
          <p:spPr bwMode="auto">
            <a:xfrm>
              <a:off x="2380" y="754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1" name="Line 43"/>
            <p:cNvSpPr>
              <a:spLocks noChangeShapeType="1"/>
            </p:cNvSpPr>
            <p:nvPr/>
          </p:nvSpPr>
          <p:spPr bwMode="auto">
            <a:xfrm>
              <a:off x="1488" y="746"/>
              <a:ext cx="0" cy="44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7692" name="Group 44"/>
            <p:cNvGrpSpPr>
              <a:grpSpLocks/>
            </p:cNvGrpSpPr>
            <p:nvPr/>
          </p:nvGrpSpPr>
          <p:grpSpPr bwMode="auto">
            <a:xfrm>
              <a:off x="1256" y="2052"/>
              <a:ext cx="471" cy="712"/>
              <a:chOff x="0" y="0"/>
              <a:chExt cx="471" cy="712"/>
            </a:xfrm>
          </p:grpSpPr>
          <p:grpSp>
            <p:nvGrpSpPr>
              <p:cNvPr id="27693" name="Group 45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94" name="Oval 46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5" name="Rectangle 47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6" name="Oval 48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7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8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99" name="Line 51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700" name="Group 52"/>
            <p:cNvGrpSpPr>
              <a:grpSpLocks/>
            </p:cNvGrpSpPr>
            <p:nvPr/>
          </p:nvGrpSpPr>
          <p:grpSpPr bwMode="auto">
            <a:xfrm>
              <a:off x="2376" y="2052"/>
              <a:ext cx="471" cy="712"/>
              <a:chOff x="0" y="0"/>
              <a:chExt cx="471" cy="712"/>
            </a:xfrm>
          </p:grpSpPr>
          <p:grpSp>
            <p:nvGrpSpPr>
              <p:cNvPr id="27701" name="Group 53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702" name="Oval 54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3" name="Rectangle 55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4" name="Oval 56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5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6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707" name="Line 59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7708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0430" y="5188149"/>
            <a:ext cx="8286750" cy="14823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 dirty="0" smtClean="0"/>
              <a:t>Better </a:t>
            </a:r>
            <a:r>
              <a:rPr lang="en-US" sz="2500" dirty="0"/>
              <a:t>robustness to individual slow machines</a:t>
            </a:r>
          </a:p>
          <a:p>
            <a:pPr>
              <a:spcBef>
                <a:spcPts val="844"/>
              </a:spcBef>
            </a:pPr>
            <a:r>
              <a:rPr lang="en-US" sz="2500" dirty="0"/>
              <a:t>Makes forward progress even during evictions/restarts</a:t>
            </a:r>
          </a:p>
        </p:txBody>
      </p:sp>
      <p:sp>
        <p:nvSpPr>
          <p:cNvPr id="27709" name="Rectangle 61"/>
          <p:cNvSpPr>
            <a:spLocks/>
          </p:cNvSpPr>
          <p:nvPr/>
        </p:nvSpPr>
        <p:spPr bwMode="auto">
          <a:xfrm>
            <a:off x="285751" y="4420195"/>
            <a:ext cx="8143875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From an engineering standpoint,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superior to a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single model with the same number of total machines:</a:t>
            </a:r>
            <a:b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</a:b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73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64740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u="sng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Acoustic Modeling for Speech Recognition</a:t>
            </a: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129481" y="933152"/>
            <a:ext cx="4616648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 dirty="0" err="1">
                <a:solidFill>
                  <a:srgbClr val="000000"/>
                </a:solidFill>
                <a:ea typeface="ＭＳ Ｐゴシック" charset="0"/>
                <a:cs typeface="Gill Sans" charset="0"/>
              </a:rPr>
              <a:t>Async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SGD and </a:t>
            </a:r>
            <a:r>
              <a:rPr lang="en-US" sz="25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L-BFGS can 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both speed up model training.</a:t>
            </a: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5109670" y="1821656"/>
            <a:ext cx="3759398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To reach the same model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quality </a:t>
            </a:r>
            <a:r>
              <a:rPr lang="en-US" sz="2100" dirty="0" err="1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DistBelief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reached in 4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days took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55 days using a GPU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.... 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5109670" y="3352190"/>
            <a:ext cx="3839766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 err="1">
                <a:solidFill>
                  <a:srgbClr val="000000"/>
                </a:solidFill>
                <a:ea typeface="ＭＳ Ｐゴシック" charset="0"/>
                <a:cs typeface="Gill Sans" charset="0"/>
              </a:rPr>
              <a:t>DistBelief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can support much larger models than a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GPU (useful for unsupervised learning). 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" y="1821656"/>
            <a:ext cx="4661297" cy="38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70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utoUpdateAnimBg="0"/>
      <p:bldP spid="3379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808310" y="356600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99480" y="5931184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on Android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" y="932675"/>
            <a:ext cx="8379416" cy="5069460"/>
          </a:xfrm>
        </p:spPr>
      </p:pic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1071" y="4120290"/>
            <a:ext cx="4224550" cy="12673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Google </a:t>
            </a:r>
            <a:r>
              <a:rPr lang="en-US" dirty="0" err="1" smtClean="0"/>
              <a:t>Streetview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7" y="1124700"/>
            <a:ext cx="7309453" cy="487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20" y="6400903"/>
            <a:ext cx="338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[with Yuval </a:t>
            </a:r>
            <a:r>
              <a:rPr lang="en-US" dirty="0" err="1" smtClean="0">
                <a:solidFill>
                  <a:srgbClr val="FFFFFF"/>
                </a:solidFill>
              </a:rPr>
              <a:t>Netzer</a:t>
            </a:r>
            <a:r>
              <a:rPr lang="en-US" dirty="0" smtClean="0">
                <a:solidFill>
                  <a:srgbClr val="FFFFFF"/>
                </a:solidFill>
              </a:rPr>
              <a:t>, Julian </a:t>
            </a:r>
            <a:r>
              <a:rPr lang="en-US" dirty="0" err="1" smtClean="0">
                <a:solidFill>
                  <a:srgbClr val="FFFFFF"/>
                </a:solidFill>
              </a:rPr>
              <a:t>Ibarz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talk: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932675"/>
            <a:ext cx="822960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Using brain simulations: 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learning algorithms much better and easier to use.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revolutionary advances in machine learning and AI. </a:t>
            </a:r>
          </a:p>
          <a:p>
            <a:pPr>
              <a:spcBef>
                <a:spcPts val="600"/>
              </a:spcBef>
              <a:buNone/>
            </a:pPr>
            <a:endParaRPr lang="en-US" sz="2000" b="0" dirty="0" smtClean="0"/>
          </a:p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Vision shared with many researchers:  </a:t>
            </a:r>
          </a:p>
          <a:p>
            <a:pPr>
              <a:buNone/>
            </a:pPr>
            <a:r>
              <a:rPr lang="en-US" sz="2000" b="0" dirty="0" smtClean="0"/>
              <a:t>E.g., </a:t>
            </a:r>
            <a:r>
              <a:rPr lang="en-US" sz="2000" b="0" dirty="0"/>
              <a:t>Samy Bengio, Yoshua </a:t>
            </a:r>
            <a:r>
              <a:rPr lang="en-US" sz="2000" b="0" dirty="0" smtClean="0"/>
              <a:t>Bengio, Tom Dean, Jeff Dean, Nando de Freitas, Jeff Hawkins, Geoff Hinton, Quoc Le, Yann LeCun, Honglak Lee, Tommy Poggio, </a:t>
            </a:r>
            <a:r>
              <a:rPr lang="en-US" sz="2000" b="0" dirty="0" err="1" smtClean="0"/>
              <a:t>Marc’Aurelio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Ranzato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Ruslan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Salakhutdinov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Yoram</a:t>
            </a:r>
            <a:r>
              <a:rPr lang="en-US" sz="2000" b="0" dirty="0" smtClean="0"/>
              <a:t> Singer, Josh Tenenbaum, Kai Yu, </a:t>
            </a:r>
            <a:r>
              <a:rPr lang="en-US" sz="2000" b="0" dirty="0"/>
              <a:t>Jason Weston, …. </a:t>
            </a: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I believe this is our best shot at progress towards real AI. </a:t>
            </a:r>
          </a:p>
        </p:txBody>
      </p:sp>
      <p:pic>
        <p:nvPicPr>
          <p:cNvPr id="5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220" y="4427530"/>
            <a:ext cx="1903005" cy="1897521"/>
          </a:xfrm>
          <a:prstGeom prst="rect">
            <a:avLst/>
          </a:prstGeom>
          <a:noFill/>
        </p:spPr>
      </p:pic>
      <p:pic>
        <p:nvPicPr>
          <p:cNvPr id="6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110" y="4680923"/>
            <a:ext cx="2171840" cy="2165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13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Learning from Unlabeled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9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[Adam Coates]</a:t>
            </a:r>
          </a:p>
        </p:txBody>
      </p:sp>
    </p:spTree>
    <p:extLst>
      <p:ext uri="{BB962C8B-B14F-4D97-AF65-F5344CB8AC3E}">
        <p14:creationId xmlns:p14="http://schemas.microsoft.com/office/powerpoint/2010/main" val="40736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80" y="297729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(training: 50,000 32x32 images)</a:t>
            </a:r>
            <a:endParaRPr lang="en-US" sz="40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917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10 million parameters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80" y="2977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(training: 10,000,000 200x200 images)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917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 billion parameters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1259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Training procedure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73" y="1239915"/>
            <a:ext cx="8229600" cy="4570412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What features can we learn if we train a massive model on a massive amount of data.  Can we learn a “grandmother cell”?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Train on 10 million images (YouTube)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1000 machines (16,000 cores) for 1 week. 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Test on novel images</a:t>
            </a:r>
            <a:endParaRPr lang="en-US" sz="2000" b="0" dirty="0"/>
          </a:p>
        </p:txBody>
      </p:sp>
      <p:pic>
        <p:nvPicPr>
          <p:cNvPr id="2672642" name="Picture 2" descr="C:\Users\ang\Desktop\Nona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85" y="3313785"/>
            <a:ext cx="3463446" cy="2880375"/>
          </a:xfrm>
          <a:prstGeom prst="rect">
            <a:avLst/>
          </a:prstGeom>
          <a:noFill/>
        </p:spPr>
      </p:pic>
      <p:pic>
        <p:nvPicPr>
          <p:cNvPr id="2672643" name="Picture 3" descr="C:\Users\ang\Desktop\Noname.png"/>
          <p:cNvPicPr>
            <a:picLocks noChangeAspect="1" noChangeArrowheads="1"/>
          </p:cNvPicPr>
          <p:nvPr/>
        </p:nvPicPr>
        <p:blipFill>
          <a:blip r:embed="rId3" cstate="print"/>
          <a:srcRect r="40164" b="43821"/>
          <a:stretch>
            <a:fillRect/>
          </a:stretch>
        </p:blipFill>
        <p:spPr bwMode="auto">
          <a:xfrm>
            <a:off x="4687215" y="3275379"/>
            <a:ext cx="3945758" cy="29187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550" y="6309375"/>
            <a:ext cx="707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Training set (YouTube)                           Test set (FITW + ImageNet)</a:t>
            </a:r>
          </a:p>
        </p:txBody>
      </p:sp>
    </p:spTree>
    <p:extLst>
      <p:ext uri="{BB962C8B-B14F-4D97-AF65-F5344CB8AC3E}">
        <p14:creationId xmlns:p14="http://schemas.microsoft.com/office/powerpoint/2010/main" val="12325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averaged_f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31" y="1880632"/>
            <a:ext cx="4127500" cy="3256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  <a14:imgEffect>
                      <a14:brightnessContrast bright="-3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0" y="1916063"/>
            <a:ext cx="4254435" cy="3190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063" y="5189090"/>
            <a:ext cx="284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3176" y="5189090"/>
            <a:ext cx="263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7397" y="238076"/>
            <a:ext cx="256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The face neuron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3708" y="5930392"/>
            <a:ext cx="146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value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77996" y="1269998"/>
            <a:ext cx="5567082" cy="4419234"/>
            <a:chOff x="1777996" y="1269998"/>
            <a:chExt cx="5567082" cy="4419234"/>
          </a:xfrm>
        </p:grpSpPr>
        <p:pic>
          <p:nvPicPr>
            <p:cNvPr id="7" name="Picture 6" descr="balanced_histograms_black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2" t="8104" r="9608" b="11022"/>
            <a:stretch/>
          </p:blipFill>
          <p:spPr>
            <a:xfrm>
              <a:off x="1777996" y="1269998"/>
              <a:ext cx="5567082" cy="4419231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2051696" y="1269998"/>
              <a:ext cx="4906665" cy="4419234"/>
              <a:chOff x="2051696" y="1269998"/>
              <a:chExt cx="4906665" cy="441923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525059" y="1526241"/>
                <a:ext cx="2021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white"/>
                    </a:solidFill>
                    <a:latin typeface="Calibri"/>
                  </a:rPr>
                  <a:t>Random distractors</a:t>
                </a: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367510" y="2256117"/>
                <a:ext cx="704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white"/>
                    </a:solidFill>
                    <a:latin typeface="Calibri"/>
                  </a:rPr>
                  <a:t>Faces</a:t>
                </a: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flipV="1">
                <a:off x="2051696" y="1269998"/>
                <a:ext cx="0" cy="4419232"/>
              </a:xfrm>
              <a:prstGeom prst="line">
                <a:avLst/>
              </a:prstGeom>
              <a:ln w="349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051696" y="5689231"/>
                <a:ext cx="4906665" cy="1"/>
              </a:xfrm>
              <a:prstGeom prst="line">
                <a:avLst/>
              </a:prstGeom>
              <a:ln w="349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2051696" y="1269998"/>
                <a:ext cx="2209382" cy="44192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7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7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7000"/>
                    </a:schemeClr>
                  </a:gs>
                </a:gsLst>
                <a:lin ang="0" scaled="0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261078" y="1269998"/>
                <a:ext cx="2371930" cy="4419234"/>
              </a:xfrm>
              <a:prstGeom prst="rect">
                <a:avLst/>
              </a:prstGeom>
              <a:gradFill flip="none" rotWithShape="1">
                <a:gsLst>
                  <a:gs pos="0">
                    <a:srgbClr val="FB6663">
                      <a:alpha val="50000"/>
                    </a:srgbClr>
                  </a:gs>
                  <a:gs pos="100000">
                    <a:srgbClr val="FFFFFF">
                      <a:alpha val="50000"/>
                    </a:srgbClr>
                  </a:gs>
                </a:gsLst>
                <a:lin ang="10800000" scaled="0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rgbClr val="FFFFFF"/>
                    </a:gs>
                  </a:gsLst>
                  <a:lin ang="10800000" scaled="0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4865" y="3435530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Frequency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4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2275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4319" y="30055"/>
            <a:ext cx="329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Invariance properties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translation_invariance_horizontal_blac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8215" r="11457" b="20222"/>
          <a:stretch/>
        </p:blipFill>
        <p:spPr>
          <a:xfrm>
            <a:off x="567765" y="1105818"/>
            <a:ext cx="2685767" cy="19722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7765" y="3078055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5695" y="789066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602669" y="178116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4701" y="312167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Horizontal shifts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49" y="1057183"/>
            <a:ext cx="2702049" cy="20644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368200" y="3066103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68200" y="789066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63670" y="312466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Vertical shifts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121727" y="1781162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9" y="3902812"/>
            <a:ext cx="2855279" cy="21262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67765" y="6029084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7765" y="3740095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88276" y="6041608"/>
            <a:ext cx="181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3D rotation angle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121728" y="4712587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8654" y="557401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90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63565" y="26505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4164" y="5387866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>
          <a:xfrm>
            <a:off x="5319051" y="3711603"/>
            <a:ext cx="2928981" cy="228620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368200" y="6057621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368200" y="3768632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-602668" y="476040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7195" y="6089423"/>
            <a:ext cx="12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Scale factor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38858" y="567142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1.6x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38454" y="268980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7927" y="270245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2197" y="26505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5695" y="564891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4158" y="5494132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35703" y="563916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81459" y="563916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0.4x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6855" y="1499349"/>
            <a:ext cx="348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Average of top stimuli from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4" y="2000306"/>
            <a:ext cx="3958839" cy="2969129"/>
          </a:xfrm>
          <a:prstGeom prst="rect">
            <a:avLst/>
          </a:prstGeom>
        </p:spPr>
      </p:pic>
      <p:pic>
        <p:nvPicPr>
          <p:cNvPr id="15" name="Picture 14" descr="averaged_catface2.png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98" y="2123230"/>
            <a:ext cx="3862642" cy="3041276"/>
          </a:xfrm>
          <a:prstGeom prst="rect">
            <a:avLst/>
          </a:prstGeom>
        </p:spPr>
      </p:pic>
      <p:pic>
        <p:nvPicPr>
          <p:cNvPr id="2325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35" y="1931205"/>
            <a:ext cx="3687410" cy="3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097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110" y="2065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" name="Picture 150" descr="concep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2" y="4112462"/>
            <a:ext cx="6858000" cy="812800"/>
          </a:xfrm>
          <a:prstGeom prst="rect">
            <a:avLst/>
          </a:prstGeom>
        </p:spPr>
      </p:pic>
      <p:pic>
        <p:nvPicPr>
          <p:cNvPr id="152" name="Picture 151" descr="concept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/>
          <a:stretch/>
        </p:blipFill>
        <p:spPr>
          <a:xfrm>
            <a:off x="1599232" y="5141876"/>
            <a:ext cx="6858000" cy="846343"/>
          </a:xfrm>
          <a:prstGeom prst="rect">
            <a:avLst/>
          </a:prstGeom>
        </p:spPr>
      </p:pic>
      <p:pic>
        <p:nvPicPr>
          <p:cNvPr id="153" name="Picture 152" descr="concept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5548"/>
          <a:stretch/>
        </p:blipFill>
        <p:spPr>
          <a:xfrm>
            <a:off x="1584945" y="3180691"/>
            <a:ext cx="6654800" cy="722354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>
            <a:off x="492231" y="2065791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492231" y="3046377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92231" y="4053534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92231" y="5036604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24831" y="1564907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30556" y="2502015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27925" y="3461872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24831" y="449618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27925" y="5410148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3" name="Picture 172" descr="concept1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82" y="1252991"/>
            <a:ext cx="6883400" cy="812800"/>
          </a:xfrm>
          <a:prstGeom prst="rect">
            <a:avLst/>
          </a:prstGeom>
        </p:spPr>
      </p:pic>
      <p:pic>
        <p:nvPicPr>
          <p:cNvPr id="150" name="Picture 149" descr="concept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"/>
          <a:stretch/>
        </p:blipFill>
        <p:spPr>
          <a:xfrm>
            <a:off x="1599232" y="2112013"/>
            <a:ext cx="6960302" cy="8255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0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115922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536482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705647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6062" y="1274085"/>
            <a:ext cx="8233858" cy="4018620"/>
            <a:chOff x="316062" y="1274085"/>
            <a:chExt cx="8233858" cy="4018620"/>
          </a:xfrm>
        </p:grpSpPr>
        <p:sp>
          <p:nvSpPr>
            <p:cNvPr id="4" name="TextBox 3"/>
            <p:cNvSpPr txBox="1"/>
            <p:nvPr/>
          </p:nvSpPr>
          <p:spPr>
            <a:xfrm>
              <a:off x="573156" y="268511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concept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649" y="2356714"/>
              <a:ext cx="6858000" cy="774700"/>
            </a:xfrm>
            <a:prstGeom prst="rect">
              <a:avLst/>
            </a:prstGeom>
          </p:spPr>
        </p:pic>
        <p:pic>
          <p:nvPicPr>
            <p:cNvPr id="3" name="Picture 2" descr="concept1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5"/>
            <a:stretch/>
          </p:blipFill>
          <p:spPr>
            <a:xfrm>
              <a:off x="1583649" y="3352716"/>
              <a:ext cx="6858000" cy="818425"/>
            </a:xfrm>
            <a:prstGeom prst="rect">
              <a:avLst/>
            </a:prstGeom>
          </p:spPr>
        </p:pic>
        <p:cxnSp>
          <p:nvCxnSpPr>
            <p:cNvPr id="148" name="Straight Connector 147"/>
            <p:cNvCxnSpPr/>
            <p:nvPr/>
          </p:nvCxnSpPr>
          <p:spPr>
            <a:xfrm>
              <a:off x="408960" y="3234221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19156" y="2563419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7 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19156" y="363375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8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07840" y="4310214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408960" y="2279746"/>
              <a:ext cx="81216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19156" y="1549612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6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3" name="Picture 142" descr="concept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412" y="1274085"/>
              <a:ext cx="6692900" cy="812800"/>
            </a:xfrm>
            <a:prstGeom prst="rect">
              <a:avLst/>
            </a:prstGeom>
          </p:spPr>
        </p:pic>
        <p:pic>
          <p:nvPicPr>
            <p:cNvPr id="144" name="Picture 143" descr="concept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9" r="630" b="-1"/>
            <a:stretch/>
          </p:blipFill>
          <p:spPr>
            <a:xfrm>
              <a:off x="1583649" y="4420204"/>
              <a:ext cx="6966271" cy="872501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316062" y="4742028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</a:t>
              </a:r>
              <a:r>
                <a:rPr lang="en-US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1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156" y="2685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71" y="2356714"/>
            <a:ext cx="6572845" cy="774700"/>
          </a:xfrm>
          <a:prstGeom prst="rect">
            <a:avLst/>
          </a:prstGeom>
        </p:spPr>
      </p:pic>
      <p:cxnSp>
        <p:nvCxnSpPr>
          <p:cNvPr id="148" name="Straight Connector 147"/>
          <p:cNvCxnSpPr/>
          <p:nvPr/>
        </p:nvCxnSpPr>
        <p:spPr>
          <a:xfrm>
            <a:off x="408960" y="3234221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319156" y="2563419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11 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>
            <a:off x="408960" y="2279746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19156" y="1549612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5" y="1274084"/>
            <a:ext cx="6474311" cy="846549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319156" y="3613327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" name="Picture 152" descr="concept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627189" y="3363557"/>
            <a:ext cx="6515100" cy="828666"/>
          </a:xfrm>
          <a:prstGeom prst="rect">
            <a:avLst/>
          </a:prstGeom>
        </p:spPr>
      </p:pic>
      <p:cxnSp>
        <p:nvCxnSpPr>
          <p:cNvPr id="154" name="Straight Connector 153"/>
          <p:cNvCxnSpPr/>
          <p:nvPr/>
        </p:nvCxnSpPr>
        <p:spPr>
          <a:xfrm>
            <a:off x="408960" y="4320790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pizza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9" y="4425752"/>
            <a:ext cx="6832600" cy="812800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319156" y="4686130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keyboard2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73" y="2356714"/>
            <a:ext cx="765143" cy="765143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8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1647" y="358149"/>
            <a:ext cx="3555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208" y="1385389"/>
            <a:ext cx="43883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22,000 categories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14,000,000 images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Hand-engineered features (SIFT, HOG, LBP),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Spatial pyramid, 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SparseCoding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/Compression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</a:p>
        </p:txBody>
      </p:sp>
    </p:spTree>
    <p:extLst>
      <p:ext uri="{BB962C8B-B14F-4D97-AF65-F5344CB8AC3E}">
        <p14:creationId xmlns:p14="http://schemas.microsoft.com/office/powerpoint/2010/main" val="1222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30030" y="358149"/>
            <a:ext cx="581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classification: 22,000 classes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048" y="1024831"/>
            <a:ext cx="4226688" cy="590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American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smooth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canis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Florida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norrisi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reef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Triaenodon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obseus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acanthias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Pacific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suckleyi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hammerhead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hammerhead shark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smooth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zygaena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smalleye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tudes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shovelhead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bonnethead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bonnet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tiburo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angel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angelfish,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monkfish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electric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crampfish,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numbfish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torpedo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smalltooth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sawfish,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Pristis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pectinatus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g</a:t>
            </a:r>
            <a:r>
              <a:rPr lang="is-IS" sz="1400" dirty="0" smtClean="0">
                <a:solidFill>
                  <a:prstClr val="white"/>
                </a:solidFill>
                <a:latin typeface="Calibri"/>
              </a:rPr>
              <a:t>uitarfish</a:t>
            </a:r>
            <a:endParaRPr lang="is-I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roughtail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stingray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Dasyatis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centroura</a:t>
            </a:r>
            <a:endParaRPr lang="tr-TR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butterfly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eagle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spotted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eagle ray, spotted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Aetobatus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narinari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cownose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cow-nosed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Rhinoptera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bonasus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manta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manta ray, devilfish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manta, Manta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birostris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devil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Mobula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hypostoma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grey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gray skate, Raja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batis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little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Raja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erinacea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122605522_190633b0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07" y="2475743"/>
            <a:ext cx="1316975" cy="987731"/>
          </a:xfrm>
          <a:prstGeom prst="rect">
            <a:avLst/>
          </a:prstGeom>
        </p:spPr>
      </p:pic>
      <p:pic>
        <p:nvPicPr>
          <p:cNvPr id="20" name="Picture 19" descr="182057624_070cb8f3a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84" y="2475743"/>
            <a:ext cx="1279444" cy="987731"/>
          </a:xfrm>
          <a:prstGeom prst="rect">
            <a:avLst/>
          </a:prstGeom>
        </p:spPr>
      </p:pic>
      <p:pic>
        <p:nvPicPr>
          <p:cNvPr id="21" name="Picture 20" descr="2144442372_6f59b15fc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57" y="2475743"/>
            <a:ext cx="1316975" cy="987731"/>
          </a:xfrm>
          <a:prstGeom prst="rect">
            <a:avLst/>
          </a:prstGeom>
        </p:spPr>
      </p:pic>
      <p:pic>
        <p:nvPicPr>
          <p:cNvPr id="23" name="Picture 22" descr="1338400888_595cb269f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3960111"/>
            <a:ext cx="1266615" cy="978547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692773" y="4271620"/>
            <a:ext cx="2835252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692772" y="5514372"/>
            <a:ext cx="2424719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70807" y="2167878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Stingray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0807" y="3599403"/>
            <a:ext cx="10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Mantaray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6" t="23190" r="946" b="7767"/>
          <a:stretch/>
        </p:blipFill>
        <p:spPr bwMode="auto">
          <a:xfrm>
            <a:off x="5170807" y="3968735"/>
            <a:ext cx="1309911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8647" r="34080" b="14851"/>
          <a:stretch/>
        </p:blipFill>
        <p:spPr bwMode="auto">
          <a:xfrm>
            <a:off x="7802857" y="3968734"/>
            <a:ext cx="1316975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0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6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5080" y="3645020"/>
            <a:ext cx="1181100" cy="885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rgbClr val="FFFFFF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327555" name="Picture 3" descr="C:\Users\ang\Desktop\imgre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345" y="4981632"/>
            <a:ext cx="867745" cy="8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-1067480" y="3198570"/>
            <a:ext cx="7170165" cy="3363165"/>
            <a:chOff x="-1067480" y="3198570"/>
            <a:chExt cx="7170165" cy="3363165"/>
          </a:xfrm>
        </p:grpSpPr>
        <p:grpSp>
          <p:nvGrpSpPr>
            <p:cNvPr id="4" name="Group 39"/>
            <p:cNvGrpSpPr/>
            <p:nvPr/>
          </p:nvGrpSpPr>
          <p:grpSpPr>
            <a:xfrm>
              <a:off x="-1067480" y="3198570"/>
              <a:ext cx="7170165" cy="3363165"/>
              <a:chOff x="-1067480" y="3198570"/>
              <a:chExt cx="7170165" cy="3363165"/>
            </a:xfrm>
          </p:grpSpPr>
          <p:grpSp>
            <p:nvGrpSpPr>
              <p:cNvPr id="5" name="Group 38"/>
              <p:cNvGrpSpPr/>
              <p:nvPr/>
            </p:nvGrpSpPr>
            <p:grpSpPr>
              <a:xfrm>
                <a:off x="-996725" y="3544215"/>
                <a:ext cx="7099410" cy="3017520"/>
                <a:chOff x="-952805" y="3505810"/>
                <a:chExt cx="7099410" cy="3017520"/>
              </a:xfrm>
            </p:grpSpPr>
            <p:sp>
              <p:nvSpPr>
                <p:cNvPr id="22" name="Rectangle 4"/>
                <p:cNvSpPr>
                  <a:spLocks noChangeArrowheads="1"/>
                </p:cNvSpPr>
                <p:nvPr/>
              </p:nvSpPr>
              <p:spPr bwMode="auto">
                <a:xfrm>
                  <a:off x="660205" y="3505810"/>
                  <a:ext cx="5486400" cy="3017520"/>
                </a:xfrm>
                <a:prstGeom prst="rect">
                  <a:avLst/>
                </a:prstGeom>
                <a:solidFill>
                  <a:srgbClr val="FFCC00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3" name="Picture 5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986450" y="3709937"/>
                  <a:ext cx="1050820" cy="588459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6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573470" y="3709937"/>
                  <a:ext cx="849183" cy="63540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836758" y="4524454"/>
                  <a:ext cx="897147" cy="67129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9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986450" y="5354402"/>
                  <a:ext cx="1012416" cy="76268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344510" y="6117350"/>
                  <a:ext cx="2146742" cy="36933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b="1" dirty="0" smtClean="0">
                      <a:solidFill>
                        <a:srgbClr val="000000"/>
                      </a:solidFill>
                      <a:latin typeface="Arial" charset="0"/>
                    </a:rPr>
                    <a:t>Unlabeled images</a:t>
                  </a:r>
                  <a:endParaRPr lang="en-US" b="1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pic>
              <p:nvPicPr>
                <p:cNvPr id="28" name="Picture 11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997716" y="4485933"/>
                  <a:ext cx="1001150" cy="748334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3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2356464" y="3729780"/>
                  <a:ext cx="785780" cy="544129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27554" name="Picture 2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967" y="4485934"/>
                  <a:ext cx="986981" cy="6712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6" name="Picture 4" descr="C:\Users\ang\Desktop\Giant-Anteater.jp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1046" y="5344360"/>
                  <a:ext cx="1115832" cy="743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7" name="Picture 5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2074" y="3709937"/>
                  <a:ext cx="1166515" cy="68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8" name="Picture 6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52805" y="4197100"/>
                  <a:ext cx="864522" cy="77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9" name="Picture 7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7301" y="5316077"/>
                  <a:ext cx="961670" cy="794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4837538" y="4931173"/>
                  <a:ext cx="1031051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en-US" sz="6600" dirty="0" smtClean="0">
                      <a:solidFill>
                        <a:srgbClr val="000000"/>
                      </a:solidFill>
                    </a:rPr>
                    <a:t>…</a:t>
                  </a:r>
                </a:p>
              </p:txBody>
            </p:sp>
          </p:grpSp>
          <p:pic>
            <p:nvPicPr>
              <p:cNvPr id="2102273" name="Picture 1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-1067480" y="3198570"/>
                <a:ext cx="1067480" cy="648642"/>
              </a:xfrm>
              <a:prstGeom prst="rect">
                <a:avLst/>
              </a:prstGeom>
              <a:noFill/>
            </p:spPr>
          </p:pic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[Lee, Raina and Ng, 2006; Raina, Lee, Battle, Packer &amp; Ng, 2007]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8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448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0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State-of-the-art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3738" y="1713367"/>
            <a:ext cx="251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18.3%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3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HPC GPU cluster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893" y="6132068"/>
            <a:ext cx="558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HPC cluster:  GPUs with </a:t>
            </a:r>
            <a:r>
              <a:rPr lang="en-US" dirty="0" err="1" smtClean="0">
                <a:solidFill>
                  <a:srgbClr val="FFFFFF"/>
                </a:solidFill>
              </a:rPr>
              <a:t>Infiniband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Difficult to program---lots of MPI and CUDA code</a:t>
            </a:r>
            <a:r>
              <a:rPr lang="en-US" b="1" dirty="0" smtClean="0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79240" y="395005"/>
            <a:ext cx="4083169" cy="3149210"/>
            <a:chOff x="607256" y="599668"/>
            <a:chExt cx="4083169" cy="3149210"/>
          </a:xfrm>
        </p:grpSpPr>
        <p:sp>
          <p:nvSpPr>
            <p:cNvPr id="5" name="TextBox 4"/>
            <p:cNvSpPr txBox="1"/>
            <p:nvPr/>
          </p:nvSpPr>
          <p:spPr>
            <a:xfrm>
              <a:off x="1473276" y="1022123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GPUs with CUDA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256" y="3102547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 very fast node.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Limited memory;  hard to scale out.</a:t>
              </a:r>
            </a:p>
          </p:txBody>
        </p:sp>
        <p:pic>
          <p:nvPicPr>
            <p:cNvPr id="2328578" name="Picture 2" descr="http://www.geforce.com/Active/en_US/shared/images/products/geforce-gtx-titan/geforce-gtx-titan-B-1_gallery_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400000">
              <a:off x="1004571" y="1252167"/>
              <a:ext cx="3110805" cy="1805807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309045" y="779055"/>
            <a:ext cx="3942105" cy="2743888"/>
            <a:chOff x="4845535" y="953947"/>
            <a:chExt cx="3942105" cy="2743888"/>
          </a:xfrm>
        </p:grpSpPr>
        <p:sp>
          <p:nvSpPr>
            <p:cNvPr id="4" name="TextBox 3"/>
            <p:cNvSpPr txBox="1"/>
            <p:nvPr/>
          </p:nvSpPr>
          <p:spPr>
            <a:xfrm>
              <a:off x="5505801" y="953947"/>
              <a:ext cx="2351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“Cloud” infrastructure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5535" y="3051504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Many inexpensive nodes.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Comm. bottlenecks, node failures.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32125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532125" y="23536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490780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490780" y="2392065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Cloud 15"/>
            <p:cNvSpPr/>
            <p:nvPr/>
          </p:nvSpPr>
          <p:spPr bwMode="auto">
            <a:xfrm>
              <a:off x="6223415" y="1623965"/>
              <a:ext cx="1075340" cy="1190555"/>
            </a:xfrm>
            <a:prstGeom prst="cloud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8" name="Curved Connector 17"/>
            <p:cNvCxnSpPr>
              <a:stCxn id="12" idx="3"/>
            </p:cNvCxnSpPr>
            <p:nvPr/>
          </p:nvCxnSpPr>
          <p:spPr bwMode="auto">
            <a:xfrm>
              <a:off x="6031390" y="1835193"/>
              <a:ext cx="1305770" cy="787302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0" name="Curved Connector 19"/>
            <p:cNvCxnSpPr/>
            <p:nvPr/>
          </p:nvCxnSpPr>
          <p:spPr bwMode="auto">
            <a:xfrm flipV="1">
              <a:off x="6069795" y="1777586"/>
              <a:ext cx="1344175" cy="806504"/>
            </a:xfrm>
            <a:prstGeom prst="curvedConnector3">
              <a:avLst>
                <a:gd name="adj1" fmla="val 62755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598490" y="3315327"/>
            <a:ext cx="1036936" cy="1649873"/>
            <a:chOff x="3381444" y="3479534"/>
            <a:chExt cx="1036936" cy="1649873"/>
          </a:xfrm>
        </p:grpSpPr>
        <p:grpSp>
          <p:nvGrpSpPr>
            <p:cNvPr id="3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3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36" name="Rectangle 3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09519" y="4619555"/>
            <a:ext cx="1036936" cy="1649873"/>
            <a:chOff x="3381444" y="3479534"/>
            <a:chExt cx="1036936" cy="1649873"/>
          </a:xfrm>
        </p:grpSpPr>
        <p:grpSp>
          <p:nvGrpSpPr>
            <p:cNvPr id="39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0" name="Rectangle 39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7269" y="3313785"/>
            <a:ext cx="1036936" cy="1649873"/>
            <a:chOff x="3381444" y="3479534"/>
            <a:chExt cx="1036936" cy="1649873"/>
          </a:xfrm>
        </p:grpSpPr>
        <p:grpSp>
          <p:nvGrpSpPr>
            <p:cNvPr id="4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7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8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9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6" name="Rectangle 4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28296" y="4619555"/>
            <a:ext cx="1036936" cy="1649873"/>
            <a:chOff x="3381444" y="3479534"/>
            <a:chExt cx="1036936" cy="1649873"/>
          </a:xfrm>
        </p:grpSpPr>
        <p:grpSp>
          <p:nvGrpSpPr>
            <p:cNvPr id="51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5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4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5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52" name="Rectangle 51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61668" y="3928265"/>
            <a:ext cx="1651415" cy="115215"/>
            <a:chOff x="731500" y="3889860"/>
            <a:chExt cx="1036935" cy="7681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3800073" y="5464465"/>
            <a:ext cx="1651415" cy="115215"/>
            <a:chOff x="731500" y="3889860"/>
            <a:chExt cx="1036935" cy="7681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 rot="1686466">
            <a:off x="3792379" y="4718022"/>
            <a:ext cx="1759489" cy="148712"/>
            <a:chOff x="731500" y="3889860"/>
            <a:chExt cx="1036935" cy="76810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9788535">
            <a:off x="3717039" y="4719738"/>
            <a:ext cx="1651415" cy="115215"/>
            <a:chOff x="731500" y="3889860"/>
            <a:chExt cx="1036935" cy="76810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3684858" y="4619555"/>
            <a:ext cx="18050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Network fabric</a:t>
            </a:r>
          </a:p>
        </p:txBody>
      </p:sp>
    </p:spTree>
    <p:extLst>
      <p:ext uri="{BB962C8B-B14F-4D97-AF65-F5344CB8AC3E}">
        <p14:creationId xmlns:p14="http://schemas.microsoft.com/office/powerpoint/2010/main" val="36550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 GPU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649"/>
            <a:ext cx="8229600" cy="5799155"/>
          </a:xfrm>
        </p:spPr>
        <p:txBody>
          <a:bodyPr/>
          <a:lstStyle/>
          <a:p>
            <a:r>
              <a:rPr lang="en-US" sz="2400" b="0" dirty="0" smtClean="0"/>
              <a:t>Current system</a:t>
            </a:r>
          </a:p>
          <a:p>
            <a:pPr lvl="1"/>
            <a:r>
              <a:rPr lang="en-US" b="0" dirty="0" smtClean="0"/>
              <a:t>64 GPUs in 16 machines.</a:t>
            </a:r>
          </a:p>
          <a:p>
            <a:pPr lvl="1"/>
            <a:r>
              <a:rPr lang="en-US" b="0" dirty="0" smtClean="0"/>
              <a:t>Tightly optimized CUDA for Deep Learning operations.</a:t>
            </a:r>
          </a:p>
          <a:p>
            <a:pPr lvl="1"/>
            <a:r>
              <a:rPr lang="en-US" b="0" dirty="0" smtClean="0"/>
              <a:t> 47x faster than single-GPU implementation.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r>
              <a:rPr lang="en-US" b="0" dirty="0" smtClean="0"/>
              <a:t>Train 11.2 billion parameter, 9 layer neural network in &lt; 4 days.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pPr lvl="1"/>
            <a:endParaRPr lang="en-US" b="0" dirty="0" smtClean="0"/>
          </a:p>
        </p:txBody>
      </p:sp>
      <p:graphicFrame>
        <p:nvGraphicFramePr>
          <p:cNvPr id="221" name="Chart 220"/>
          <p:cNvGraphicFramePr/>
          <p:nvPr/>
        </p:nvGraphicFramePr>
        <p:xfrm>
          <a:off x="1883650" y="2161635"/>
          <a:ext cx="5453510" cy="340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8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85292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25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056904" y="239091"/>
            <a:ext cx="694444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algn="ctr" defTabSz="914210"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Computer vision is hard! </a:t>
            </a:r>
            <a:endParaRPr lang="en-US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01026" name="Picture 2" descr="C:\Users\ang\Desktop\img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310" y="855865"/>
            <a:ext cx="2265895" cy="1507850"/>
          </a:xfrm>
          <a:prstGeom prst="rect">
            <a:avLst/>
          </a:prstGeom>
          <a:noFill/>
        </p:spPr>
      </p:pic>
      <p:pic>
        <p:nvPicPr>
          <p:cNvPr id="3201027" name="Picture 3" descr="C:\Users\ang\Desktop\img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6660" y="855865"/>
            <a:ext cx="1997060" cy="1495867"/>
          </a:xfrm>
          <a:prstGeom prst="rect">
            <a:avLst/>
          </a:prstGeom>
          <a:noFill/>
        </p:spPr>
      </p:pic>
      <p:pic>
        <p:nvPicPr>
          <p:cNvPr id="3201028" name="Picture 4" descr="C:\Users\ang\Desktop\img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309" y="4696365"/>
            <a:ext cx="2153451" cy="1613010"/>
          </a:xfrm>
          <a:prstGeom prst="rect">
            <a:avLst/>
          </a:prstGeom>
          <a:noFill/>
        </p:spPr>
      </p:pic>
      <p:pic>
        <p:nvPicPr>
          <p:cNvPr id="3201029" name="Picture 5" descr="C:\Users\ang\Desktop\img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905" y="2584090"/>
            <a:ext cx="2286000" cy="1714500"/>
          </a:xfrm>
          <a:prstGeom prst="rect">
            <a:avLst/>
          </a:prstGeom>
          <a:noFill/>
        </p:spPr>
      </p:pic>
      <p:pic>
        <p:nvPicPr>
          <p:cNvPr id="3201030" name="Picture 6" descr="C:\Users\ang\Desktop\imgr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6660" y="2699305"/>
            <a:ext cx="1999634" cy="1497795"/>
          </a:xfrm>
          <a:prstGeom prst="rect">
            <a:avLst/>
          </a:prstGeom>
          <a:noFill/>
        </p:spPr>
      </p:pic>
      <p:pic>
        <p:nvPicPr>
          <p:cNvPr id="3201031" name="Picture 7" descr="C:\Users\ang\Desktop\imgr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2985" y="2737710"/>
            <a:ext cx="2050906" cy="1536200"/>
          </a:xfrm>
          <a:prstGeom prst="rect">
            <a:avLst/>
          </a:prstGeom>
          <a:noFill/>
        </p:spPr>
      </p:pic>
      <p:pic>
        <p:nvPicPr>
          <p:cNvPr id="3201032" name="Picture 8" descr="C:\Users\ang\Desktop\imgr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4580" y="855865"/>
            <a:ext cx="2050906" cy="1536200"/>
          </a:xfrm>
          <a:prstGeom prst="rect">
            <a:avLst/>
          </a:prstGeom>
          <a:noFill/>
        </p:spPr>
      </p:pic>
      <p:pic>
        <p:nvPicPr>
          <p:cNvPr id="3201033" name="Picture 9" descr="C:\Users\ang\Desktop\imgr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58255" y="4619555"/>
            <a:ext cx="2150680" cy="1737749"/>
          </a:xfrm>
          <a:prstGeom prst="rect">
            <a:avLst/>
          </a:prstGeom>
          <a:noFill/>
        </p:spPr>
      </p:pic>
      <p:pic>
        <p:nvPicPr>
          <p:cNvPr id="3201034" name="Picture 10" descr="C:\Users\ang\Desktop\imgr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54580" y="4619555"/>
            <a:ext cx="2316178" cy="1728225"/>
          </a:xfrm>
          <a:prstGeom prst="rect">
            <a:avLst/>
          </a:prstGeom>
          <a:noFill/>
        </p:spPr>
      </p:pic>
      <p:grpSp>
        <p:nvGrpSpPr>
          <p:cNvPr id="2" name="Group 20"/>
          <p:cNvGrpSpPr/>
          <p:nvPr/>
        </p:nvGrpSpPr>
        <p:grpSpPr>
          <a:xfrm>
            <a:off x="856545" y="932675"/>
            <a:ext cx="2064040" cy="1366114"/>
            <a:chOff x="856545" y="932675"/>
            <a:chExt cx="2064040" cy="136611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73470" y="1444747"/>
            <a:ext cx="121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63F828"/>
                </a:solidFill>
              </a:rPr>
              <a:t>Motorcycle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611876" y="1713580"/>
            <a:ext cx="1075339" cy="640080"/>
          </a:xfrm>
          <a:prstGeom prst="rect">
            <a:avLst/>
          </a:prstGeom>
          <a:noFill/>
          <a:ln w="38100" cap="flat" cmpd="sng" algn="ctr">
            <a:solidFill>
              <a:srgbClr val="63F8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5877770" y="817460"/>
            <a:ext cx="2035465" cy="1344175"/>
            <a:chOff x="856545" y="932675"/>
            <a:chExt cx="2064040" cy="1366114"/>
          </a:xfrm>
        </p:grpSpPr>
        <p:sp>
          <p:nvSpPr>
            <p:cNvPr id="23" name="Rectangle 2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1077145" y="2353965"/>
            <a:ext cx="1691040" cy="1154825"/>
            <a:chOff x="856545" y="886067"/>
            <a:chExt cx="2064040" cy="141272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6545" y="886067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6" name="Group 28"/>
          <p:cNvGrpSpPr/>
          <p:nvPr/>
        </p:nvGrpSpPr>
        <p:grpSpPr>
          <a:xfrm>
            <a:off x="3727090" y="2862755"/>
            <a:ext cx="1691040" cy="1145300"/>
            <a:chOff x="856545" y="897719"/>
            <a:chExt cx="2064040" cy="140107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6545" y="897719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7" name="Group 31"/>
          <p:cNvGrpSpPr/>
          <p:nvPr/>
        </p:nvGrpSpPr>
        <p:grpSpPr>
          <a:xfrm>
            <a:off x="6108200" y="2833875"/>
            <a:ext cx="1691040" cy="1135775"/>
            <a:chOff x="856545" y="909371"/>
            <a:chExt cx="2064040" cy="138941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6545" y="909371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8" name="Group 37"/>
          <p:cNvGrpSpPr/>
          <p:nvPr/>
        </p:nvGrpSpPr>
        <p:grpSpPr>
          <a:xfrm>
            <a:off x="6530655" y="5272440"/>
            <a:ext cx="1152149" cy="960125"/>
            <a:chOff x="1453510" y="1936870"/>
            <a:chExt cx="1989877" cy="1605463"/>
          </a:xfrm>
        </p:grpSpPr>
        <p:sp>
          <p:nvSpPr>
            <p:cNvPr id="39" name="Rectangle 38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53510" y="1936870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3938775" y="4427225"/>
            <a:ext cx="1209299" cy="922025"/>
            <a:chOff x="1354804" y="2000578"/>
            <a:chExt cx="2088583" cy="1541755"/>
          </a:xfrm>
        </p:grpSpPr>
        <p:sp>
          <p:nvSpPr>
            <p:cNvPr id="45" name="Rectangle 44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4804" y="2000578"/>
              <a:ext cx="1050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1384385" y="5080415"/>
            <a:ext cx="1613010" cy="1164953"/>
            <a:chOff x="1354016" y="2081362"/>
            <a:chExt cx="2089371" cy="1460971"/>
          </a:xfrm>
        </p:grpSpPr>
        <p:sp>
          <p:nvSpPr>
            <p:cNvPr id="48" name="Rectangle 47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54016" y="2081362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915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74940" y="561808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Human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ingenuity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2993" y="5656490"/>
            <a:ext cx="100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Data/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learning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74940" y="3621025"/>
            <a:ext cx="1190555" cy="1881845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26768" y="3948390"/>
            <a:ext cx="1190555" cy="155448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63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95925" y="5740659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Time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 bwMode="auto">
          <a:xfrm>
            <a:off x="1691625" y="5042010"/>
            <a:ext cx="914400" cy="914400"/>
          </a:xfrm>
          <a:prstGeom prst="arc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698171" y="4350720"/>
            <a:ext cx="5600584" cy="61883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Freeform 10"/>
          <p:cNvSpPr/>
          <p:nvPr/>
        </p:nvSpPr>
        <p:spPr bwMode="auto">
          <a:xfrm>
            <a:off x="1698171" y="3307278"/>
            <a:ext cx="4986104" cy="2078182"/>
          </a:xfrm>
          <a:custGeom>
            <a:avLst/>
            <a:gdLst>
              <a:gd name="connsiteX0" fmla="*/ 0 w 3253839"/>
              <a:gd name="connsiteY0" fmla="*/ 2078182 h 2078182"/>
              <a:gd name="connsiteX1" fmla="*/ 843148 w 3253839"/>
              <a:gd name="connsiteY1" fmla="*/ 2030680 h 2078182"/>
              <a:gd name="connsiteX2" fmla="*/ 1626920 w 3253839"/>
              <a:gd name="connsiteY2" fmla="*/ 1864426 h 2078182"/>
              <a:gd name="connsiteX3" fmla="*/ 2315689 w 3253839"/>
              <a:gd name="connsiteY3" fmla="*/ 1496291 h 2078182"/>
              <a:gd name="connsiteX4" fmla="*/ 2873829 w 3253839"/>
              <a:gd name="connsiteY4" fmla="*/ 866899 h 2078182"/>
              <a:gd name="connsiteX5" fmla="*/ 3253839 w 3253839"/>
              <a:gd name="connsiteY5" fmla="*/ 0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3839" h="2078182">
                <a:moveTo>
                  <a:pt x="0" y="2078182"/>
                </a:moveTo>
                <a:cubicBezTo>
                  <a:pt x="285997" y="2072244"/>
                  <a:pt x="571995" y="2066306"/>
                  <a:pt x="843148" y="2030680"/>
                </a:cubicBezTo>
                <a:cubicBezTo>
                  <a:pt x="1114301" y="1995054"/>
                  <a:pt x="1381497" y="1953491"/>
                  <a:pt x="1626920" y="1864426"/>
                </a:cubicBezTo>
                <a:cubicBezTo>
                  <a:pt x="1872343" y="1775361"/>
                  <a:pt x="2107871" y="1662545"/>
                  <a:pt x="2315689" y="1496291"/>
                </a:cubicBezTo>
                <a:cubicBezTo>
                  <a:pt x="2523507" y="1330037"/>
                  <a:pt x="2717471" y="1116281"/>
                  <a:pt x="2873829" y="866899"/>
                </a:cubicBezTo>
                <a:cubicBezTo>
                  <a:pt x="3030187" y="617517"/>
                  <a:pt x="3186546" y="146462"/>
                  <a:pt x="3253839" y="0"/>
                </a:cubicBez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93720" y="3275380"/>
            <a:ext cx="2227490" cy="211008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455315" y="5694895"/>
            <a:ext cx="0" cy="345645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170554" y="6109991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Now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7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485" y="838201"/>
            <a:ext cx="66096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Deep Learning: Lets learn our features.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Discover the fundamental computational principles that underlie perception.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Scaling up has been key to achieving good performance.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Didn’t talk about: Recursive deep learning for NLP.  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Online tutorial on deep learning: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</a:t>
            </a:r>
            <a:r>
              <a:rPr lang="en-US" sz="1600" dirty="0" smtClean="0">
                <a:solidFill>
                  <a:srgbClr val="00B0F0"/>
                </a:solidFill>
              </a:rPr>
              <a:t>http://deeplearning.stanford.edu/wiki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7884" y="1009485"/>
            <a:ext cx="1146351" cy="2339386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 bwMode="auto">
          <a:xfrm>
            <a:off x="270640" y="3697835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40"/>
          <p:cNvGrpSpPr/>
          <p:nvPr/>
        </p:nvGrpSpPr>
        <p:grpSpPr>
          <a:xfrm>
            <a:off x="5968346" y="2125481"/>
            <a:ext cx="1499600" cy="1179887"/>
            <a:chOff x="9098106" y="3178603"/>
            <a:chExt cx="1943884" cy="154979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098106" y="3229048"/>
              <a:ext cx="1943884" cy="1499353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9155624" y="3178603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39475" y="3864806"/>
            <a:ext cx="8794745" cy="1525018"/>
            <a:chOff x="-1145642" y="5186310"/>
            <a:chExt cx="10241863" cy="1775950"/>
          </a:xfrm>
        </p:grpSpPr>
        <p:grpSp>
          <p:nvGrpSpPr>
            <p:cNvPr id="50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52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54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5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3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4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7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5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3" name="Picture 2" descr="will_photo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4287261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Stanford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109" y="5593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Google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7450" y="5171541"/>
            <a:ext cx="8705441" cy="1675504"/>
            <a:chOff x="347450" y="5171541"/>
            <a:chExt cx="8705441" cy="1675504"/>
          </a:xfrm>
        </p:grpSpPr>
        <p:grpSp>
          <p:nvGrpSpPr>
            <p:cNvPr id="7" name="Group 6"/>
            <p:cNvGrpSpPr/>
            <p:nvPr/>
          </p:nvGrpSpPr>
          <p:grpSpPr>
            <a:xfrm>
              <a:off x="347450" y="5171541"/>
              <a:ext cx="8705441" cy="1675504"/>
              <a:chOff x="347450" y="5171541"/>
              <a:chExt cx="8705441" cy="167550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47450" y="6246881"/>
                <a:ext cx="8705441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Kai Chen     Greg Corrado     Jeff Dean   Matthieu Devin  Andrea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Frome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Rajat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Monga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Marc’Aurelio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  Paul Tucker      Kay Le             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                                                         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Ranzato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100" dirty="0" smtClean="0">
                    <a:solidFill>
                      <a:schemeClr val="bg1"/>
                    </a:solidFill>
                  </a:rPr>
                </a:b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809929" y="5171541"/>
                <a:ext cx="8102249" cy="1034102"/>
                <a:chOff x="1182889" y="1182155"/>
                <a:chExt cx="10531706" cy="1344177"/>
              </a:xfrm>
            </p:grpSpPr>
            <p:pic>
              <p:nvPicPr>
                <p:cNvPr id="46" name="Picture 5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71272" y="1182155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8" t="3105" r="1720" b="3726"/>
                <a:stretch>
                  <a:fillRect/>
                </a:stretch>
              </p:blipFill>
              <p:spPr bwMode="auto">
                <a:xfrm>
                  <a:off x="8329801" y="1182155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8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33" b="1349"/>
                <a:stretch>
                  <a:fillRect/>
                </a:stretch>
              </p:blipFill>
              <p:spPr bwMode="auto">
                <a:xfrm>
                  <a:off x="10634103" y="1182155"/>
                  <a:ext cx="108049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9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6660" y="1184646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10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810" y="1184646"/>
                  <a:ext cx="1090538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11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2" t="2580" r="19951" b="2567"/>
                <a:stretch>
                  <a:fillRect/>
                </a:stretch>
              </p:blipFill>
              <p:spPr bwMode="auto">
                <a:xfrm>
                  <a:off x="2344510" y="1184646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3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889" y="1184646"/>
                  <a:ext cx="1080492" cy="1336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4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1954" y="1182155"/>
                  <a:ext cx="1081610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6"/>
            <a:stretch/>
          </p:blipFill>
          <p:spPr>
            <a:xfrm>
              <a:off x="4418379" y="5176533"/>
              <a:ext cx="861351" cy="1032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045375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465935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635100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t="3876" r="37102" b="54264"/>
          <a:stretch>
            <a:fillRect/>
          </a:stretch>
        </p:blipFill>
        <p:spPr bwMode="auto">
          <a:xfrm>
            <a:off x="9718270" y="1086295"/>
            <a:ext cx="506394" cy="228787"/>
          </a:xfrm>
          <a:prstGeom prst="rect">
            <a:avLst/>
          </a:prstGeom>
          <a:noFill/>
        </p:spPr>
      </p:pic>
      <p:pic>
        <p:nvPicPr>
          <p:cNvPr id="19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59363" b="56277"/>
          <a:stretch>
            <a:fillRect/>
          </a:stretch>
        </p:blipFill>
        <p:spPr bwMode="auto">
          <a:xfrm>
            <a:off x="9372625" y="1346596"/>
            <a:ext cx="327172" cy="238964"/>
          </a:xfrm>
          <a:prstGeom prst="rect">
            <a:avLst/>
          </a:prstGeom>
          <a:noFill/>
        </p:spPr>
      </p:pic>
      <p:pic>
        <p:nvPicPr>
          <p:cNvPr id="20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49188" r="-175" b="7089"/>
          <a:stretch>
            <a:fillRect/>
          </a:stretch>
        </p:blipFill>
        <p:spPr bwMode="auto">
          <a:xfrm>
            <a:off x="9526246" y="1615431"/>
            <a:ext cx="806504" cy="238964"/>
          </a:xfrm>
          <a:prstGeom prst="rect">
            <a:avLst/>
          </a:prstGeom>
          <a:noFill/>
        </p:spPr>
      </p:pic>
      <p:pic>
        <p:nvPicPr>
          <p:cNvPr id="21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5465" r="-175" b="50812"/>
          <a:stretch>
            <a:fillRect/>
          </a:stretch>
        </p:blipFill>
        <p:spPr bwMode="auto">
          <a:xfrm>
            <a:off x="9219006" y="1922671"/>
            <a:ext cx="806504" cy="238964"/>
          </a:xfrm>
          <a:prstGeom prst="rect">
            <a:avLst/>
          </a:prstGeom>
          <a:noFill/>
        </p:spPr>
      </p:pic>
      <p:pic>
        <p:nvPicPr>
          <p:cNvPr id="22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r="-175" b="50812"/>
          <a:stretch>
            <a:fillRect/>
          </a:stretch>
        </p:blipFill>
        <p:spPr bwMode="auto">
          <a:xfrm>
            <a:off x="9833485" y="2737710"/>
            <a:ext cx="806505" cy="268835"/>
          </a:xfrm>
          <a:prstGeom prst="rect">
            <a:avLst/>
          </a:prstGeom>
          <a:noFill/>
        </p:spPr>
      </p:pic>
      <p:pic>
        <p:nvPicPr>
          <p:cNvPr id="23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4842" t="3876" r="18376" b="50812"/>
          <a:stretch>
            <a:fillRect/>
          </a:stretch>
        </p:blipFill>
        <p:spPr bwMode="auto">
          <a:xfrm>
            <a:off x="10025510" y="3066138"/>
            <a:ext cx="537670" cy="247647"/>
          </a:xfrm>
          <a:prstGeom prst="rect">
            <a:avLst/>
          </a:prstGeom>
          <a:noFill/>
        </p:spPr>
      </p:pic>
      <p:pic>
        <p:nvPicPr>
          <p:cNvPr id="24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2" t="48450" r="18376" b="7088"/>
          <a:stretch>
            <a:fillRect/>
          </a:stretch>
        </p:blipFill>
        <p:spPr bwMode="auto">
          <a:xfrm>
            <a:off x="9790813" y="3339608"/>
            <a:ext cx="657152" cy="243012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16285" y="5842337"/>
            <a:ext cx="791143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C000"/>
                </a:solidFill>
              </a:rPr>
              <a:t>Machine learning performs well on many of these problems, but is a lot of work.  What is it about machine learning that makes it so hard to use?</a:t>
            </a:r>
          </a:p>
        </p:txBody>
      </p:sp>
    </p:spTree>
    <p:extLst>
      <p:ext uri="{BB962C8B-B14F-4D97-AF65-F5344CB8AC3E}">
        <p14:creationId xmlns:p14="http://schemas.microsoft.com/office/powerpoint/2010/main" val="28648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pic>
        <p:nvPicPr>
          <p:cNvPr id="40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41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30"/>
  <p:tag name="DEFAULTHEIGHT" val="446"/>
  <p:tag name="DEFAULTDISPLAYSOURCE" val="\documentclass{article}\pagestyle{empty}&#10;\begin{document}&#10;&#10;\end{document}&#10;"/>
  <p:tag name="EMBEDFONTS" val="0"/>
  <p:tag name="PREVIOUS_ACTIVE_SLIDE" val="14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4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  <a:latin typeface="Times"/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 Blue Bullet and Title">
  <a:themeElements>
    <a:clrScheme name="ST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3D8FF"/>
      </a:accent1>
      <a:accent2>
        <a:srgbClr val="C1EA44"/>
      </a:accent2>
      <a:accent3>
        <a:srgbClr val="C52B87"/>
      </a:accent3>
      <a:accent4>
        <a:srgbClr val="FFEE7F"/>
      </a:accent4>
      <a:accent5>
        <a:srgbClr val="FF9C44"/>
      </a:accent5>
      <a:accent6>
        <a:srgbClr val="595959"/>
      </a:accent6>
      <a:hlink>
        <a:srgbClr val="C52B87"/>
      </a:hlink>
      <a:folHlink>
        <a:srgbClr val="595959"/>
      </a:folHlink>
    </a:clrScheme>
    <a:fontScheme name="STA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B8DAF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2124" tIns="41061" rIns="82124" bIns="41061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i="0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orp Blue Bullet and Titl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E82AB"/>
        </a:accent1>
        <a:accent2>
          <a:srgbClr val="C4DBDA"/>
        </a:accent2>
        <a:accent3>
          <a:srgbClr val="FFFFFF"/>
        </a:accent3>
        <a:accent4>
          <a:srgbClr val="000000"/>
        </a:accent4>
        <a:accent5>
          <a:srgbClr val="B6C1D2"/>
        </a:accent5>
        <a:accent6>
          <a:srgbClr val="B1C6C5"/>
        </a:accent6>
        <a:hlink>
          <a:srgbClr val="26578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bg1">
              <a:lumMod val="6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24973</TotalTime>
  <Words>2888</Words>
  <Application>Microsoft Office PowerPoint</Application>
  <PresentationFormat>On-screen Show (4:3)</PresentationFormat>
  <Paragraphs>730</Paragraphs>
  <Slides>72</Slides>
  <Notes>52</Notes>
  <HiddenSlides>8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4_untitled 1</vt:lpstr>
      <vt:lpstr>1_untitled 1</vt:lpstr>
      <vt:lpstr>6_untitled 1</vt:lpstr>
      <vt:lpstr>1_Office Theme</vt:lpstr>
      <vt:lpstr>Corp Blue Bullet and Title</vt:lpstr>
      <vt:lpstr> Black </vt:lpstr>
      <vt:lpstr>Blank</vt:lpstr>
      <vt:lpstr>5_untitled 1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This talk: Deep Learning</vt:lpstr>
      <vt:lpstr>What do we want computers to do with our data?</vt:lpstr>
      <vt:lpstr>PowerPoint Presentation</vt:lpstr>
      <vt:lpstr>What do we want computers to do with our data?</vt:lpstr>
      <vt:lpstr>Machine learning and feature representations</vt:lpstr>
      <vt:lpstr>Machine learning and feature representations</vt:lpstr>
      <vt:lpstr>How is computer perception done?</vt:lpstr>
      <vt:lpstr>Feature representations</vt:lpstr>
      <vt:lpstr>Computer vision features</vt:lpstr>
      <vt:lpstr>Audio features</vt:lpstr>
      <vt:lpstr>NLP features</vt:lpstr>
      <vt:lpstr>Feature representations</vt:lpstr>
      <vt:lpstr>The “one learning algorithm” hypothesis</vt:lpstr>
      <vt:lpstr>The “one learning algorithm” hypothesis</vt:lpstr>
      <vt:lpstr>Feature learning problem</vt:lpstr>
      <vt:lpstr>First stage of visual processing: V1</vt:lpstr>
      <vt:lpstr>Learning sensor representations</vt:lpstr>
      <vt:lpstr>Sparse coding illustration</vt:lpstr>
      <vt:lpstr>More examples</vt:lpstr>
      <vt:lpstr>Sparse coding applied to audio</vt:lpstr>
      <vt:lpstr>Sparse coding applied to audio</vt:lpstr>
      <vt:lpstr>Learning feature hierarchies</vt:lpstr>
      <vt:lpstr>Learning feature hierarchies</vt:lpstr>
      <vt:lpstr>Hierarchical Sparse coding (Sparse DBN): Trained on face images</vt:lpstr>
      <vt:lpstr>Machine learning applications</vt:lpstr>
      <vt:lpstr>Unsupervised feature learning (Self-taught learning)</vt:lpstr>
      <vt:lpstr>Video Activity recognition (Hollywood 2 benchmark)</vt:lpstr>
      <vt:lpstr>PowerPoint Presentation</vt:lpstr>
      <vt:lpstr>PowerPoint Presentation</vt:lpstr>
      <vt:lpstr>Supervised Learning: Labeled data</vt:lpstr>
      <vt:lpstr>Unsupervised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Speech recognition on Android</vt:lpstr>
      <vt:lpstr>Application to Google Streetview</vt:lpstr>
      <vt:lpstr>PowerPoint Presentation</vt:lpstr>
      <vt:lpstr>Unsupervised Learning</vt:lpstr>
      <vt:lpstr>(training: 50,000 32x32 images)</vt:lpstr>
      <vt:lpstr>(training: 10,000,000 200x200 images)</vt:lpstr>
      <vt:lpstr>Training procedure</vt:lpstr>
      <vt:lpstr>PowerPoint Presentation</vt:lpstr>
      <vt:lpstr>PowerPoint Presentation</vt:lpstr>
      <vt:lpstr>PowerPoint Presentation</vt:lpstr>
      <vt:lpstr>Cat neuron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Unsupervised feature learning (Self-taught learning)</vt:lpstr>
      <vt:lpstr>PowerPoint Presentation</vt:lpstr>
      <vt:lpstr>PowerPoint Presentation</vt:lpstr>
      <vt:lpstr>Scaling up with HPC GPU cluster</vt:lpstr>
      <vt:lpstr>Stanford GPU cluster</vt:lpstr>
      <vt:lpstr>PowerPoint Presentation</vt:lpstr>
      <vt:lpstr>PowerPoint Presentation</vt:lpstr>
      <vt:lpstr>PowerPoint Presentation</vt:lpstr>
      <vt:lpstr>Deep Learning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Andrew Ng</cp:lastModifiedBy>
  <cp:revision>641</cp:revision>
  <dcterms:created xsi:type="dcterms:W3CDTF">2006-04-24T00:02:39Z</dcterms:created>
  <dcterms:modified xsi:type="dcterms:W3CDTF">2013-05-28T20:15:40Z</dcterms:modified>
</cp:coreProperties>
</file>