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656" r:id="rId3"/>
    <p:sldId id="644" r:id="rId4"/>
    <p:sldId id="625" r:id="rId5"/>
    <p:sldId id="601" r:id="rId6"/>
    <p:sldId id="602" r:id="rId7"/>
    <p:sldId id="629" r:id="rId8"/>
    <p:sldId id="646" r:id="rId9"/>
    <p:sldId id="620" r:id="rId10"/>
    <p:sldId id="630" r:id="rId11"/>
    <p:sldId id="628" r:id="rId12"/>
    <p:sldId id="654" r:id="rId13"/>
    <p:sldId id="635" r:id="rId14"/>
    <p:sldId id="652" r:id="rId15"/>
    <p:sldId id="653" r:id="rId16"/>
    <p:sldId id="610" r:id="rId17"/>
    <p:sldId id="659" r:id="rId18"/>
    <p:sldId id="647" r:id="rId19"/>
    <p:sldId id="661" r:id="rId20"/>
    <p:sldId id="619" r:id="rId21"/>
    <p:sldId id="663" r:id="rId22"/>
    <p:sldId id="643" r:id="rId23"/>
    <p:sldId id="660" r:id="rId24"/>
    <p:sldId id="614" r:id="rId25"/>
    <p:sldId id="621" r:id="rId26"/>
  </p:sldIdLst>
  <p:sldSz cx="9144000" cy="6858000" type="screen4x3"/>
  <p:notesSz cx="6985000" cy="92710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2" autoAdjust="0"/>
    <p:restoredTop sz="84203" autoAdjust="0"/>
  </p:normalViewPr>
  <p:slideViewPr>
    <p:cSldViewPr>
      <p:cViewPr>
        <p:scale>
          <a:sx n="70" d="100"/>
          <a:sy n="70" d="100"/>
        </p:scale>
        <p:origin x="-834" y="-1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6081792"/>
        <c:axId val="116083712"/>
      </c:scatterChart>
      <c:valAx>
        <c:axId val="116081792"/>
        <c:scaling>
          <c:orientation val="minMax"/>
          <c:max val="100"/>
          <c:min val="0"/>
        </c:scaling>
        <c:delete val="0"/>
        <c:axPos val="b"/>
        <c:numFmt formatCode="General" sourceLinked="1"/>
        <c:majorTickMark val="out"/>
        <c:minorTickMark val="none"/>
        <c:tickLblPos val="nextTo"/>
        <c:crossAx val="116083712"/>
        <c:crosses val="autoZero"/>
        <c:crossBetween val="midCat"/>
        <c:majorUnit val="10"/>
      </c:valAx>
      <c:valAx>
        <c:axId val="116083712"/>
        <c:scaling>
          <c:orientation val="minMax"/>
          <c:max val="100"/>
          <c:min val="0"/>
        </c:scaling>
        <c:delete val="0"/>
        <c:axPos val="l"/>
        <c:numFmt formatCode="General" sourceLinked="1"/>
        <c:majorTickMark val="out"/>
        <c:minorTickMark val="none"/>
        <c:tickLblPos val="nextTo"/>
        <c:crossAx val="116081792"/>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9656594488188981"/>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85924864"/>
        <c:axId val="85938944"/>
      </c:barChart>
      <c:catAx>
        <c:axId val="85924864"/>
        <c:scaling>
          <c:orientation val="minMax"/>
        </c:scaling>
        <c:delete val="0"/>
        <c:axPos val="b"/>
        <c:majorTickMark val="out"/>
        <c:minorTickMark val="out"/>
        <c:tickLblPos val="nextTo"/>
        <c:crossAx val="85938944"/>
        <c:crosses val="autoZero"/>
        <c:auto val="1"/>
        <c:lblAlgn val="ctr"/>
        <c:lblOffset val="100"/>
        <c:noMultiLvlLbl val="0"/>
      </c:catAx>
      <c:valAx>
        <c:axId val="85938944"/>
        <c:scaling>
          <c:orientation val="minMax"/>
        </c:scaling>
        <c:delete val="0"/>
        <c:axPos val="l"/>
        <c:majorGridlines/>
        <c:numFmt formatCode="0%" sourceLinked="1"/>
        <c:majorTickMark val="out"/>
        <c:minorTickMark val="none"/>
        <c:tickLblPos val="nextTo"/>
        <c:crossAx val="85924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10/17/2012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10/17/2012</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Rather</a:t>
            </a:r>
            <a:r>
              <a:rPr lang="en-US" baseline="0" dirty="0" smtClean="0"/>
              <a:t> that posting online hour long lectures, we also encourage our instructors to take their content, and break it up into 10 minute chunks.  This enables the student to watch the content in bite sized pieces. </a:t>
            </a:r>
          </a:p>
          <a:p>
            <a:endParaRPr lang="en-US" baseline="0" dirty="0" smtClean="0"/>
          </a:p>
          <a:p>
            <a:r>
              <a:rPr lang="en-US" baseline="0" dirty="0" smtClean="0"/>
              <a:t>The instructor can also post optional prerequisite material, for students that need the extra help, and also post optional advanced material.  This format allows the student to navigate the content in their own ordering and at their own pace, thus moving us away from the one-size-fits-all model of education. </a:t>
            </a:r>
          </a:p>
          <a:p>
            <a:endParaRPr lang="en-US"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We know that students learn</a:t>
            </a:r>
            <a:r>
              <a:rPr lang="en-US" baseline="0" dirty="0" smtClean="0"/>
              <a:t> best not by passively listening, but by practicing with the material.  </a:t>
            </a:r>
          </a:p>
          <a:p>
            <a:endParaRPr lang="en-US" baseline="0" dirty="0" smtClean="0"/>
          </a:p>
          <a:p>
            <a:r>
              <a:rPr lang="en-US" baseline="0" dirty="0" smtClean="0"/>
              <a:t>In this study, which appeared in Science last year, retrieval practice---that is, being tested on the material—was what resulted in by far the best student performance, more so than just study or even repeated study.  </a:t>
            </a:r>
          </a:p>
          <a:p>
            <a:endParaRPr lang="en-US" baseline="0" dirty="0" smtClean="0"/>
          </a:p>
          <a:p>
            <a:r>
              <a:rPr lang="en-US" baseline="0" dirty="0" smtClean="0"/>
              <a:t>Because of this, we pervasively built into our courses many opportunities for students to practice with the material.  Let me show you one example, the “in-video” quiz, where right in the middle of the lecture video, the student is asked a question by the instructor.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Here’s what it looks like to a student watching a lecture</a:t>
            </a:r>
            <a:r>
              <a:rPr lang="en-US" baseline="0" dirty="0" smtClean="0"/>
              <a:t> video.</a:t>
            </a:r>
          </a:p>
          <a:p>
            <a:endParaRPr lang="en-US" baseline="0" dirty="0" smtClean="0"/>
          </a:p>
          <a:p>
            <a:r>
              <a:rPr lang="en-US" baseline="0" dirty="0" smtClean="0"/>
              <a:t>The video pauses, and the student is asked a question.  The student gets to submit an answer… it’s not quite right… so they try again, and get it right.  They can also see an optional explanation before the class moves on. </a:t>
            </a:r>
          </a:p>
          <a:p>
            <a:endParaRPr lang="en-US" baseline="0" dirty="0" smtClean="0"/>
          </a:p>
          <a:p>
            <a:r>
              <a:rPr lang="en-US" baseline="0" dirty="0" smtClean="0"/>
              <a:t>I want to contrast this with my large lecture classes.  When I asked a question in my on-campus Stanford class, usually half the students are still madly scribbling away, trying to write down the last thing I said.  I find that in my class… about 10% of the students are zoned out on </a:t>
            </a:r>
            <a:r>
              <a:rPr lang="en-US" baseline="0" dirty="0" err="1" smtClean="0"/>
              <a:t>facebook</a:t>
            </a:r>
            <a:r>
              <a:rPr lang="en-US" baseline="0" dirty="0" smtClean="0"/>
              <a:t>.  And invariably, there’s that one smarty pants, sitting on the first row, that just blurts out the answer.  Then I feel really good that </a:t>
            </a:r>
            <a:r>
              <a:rPr lang="en-US" b="1" baseline="0" dirty="0" smtClean="0"/>
              <a:t>someone</a:t>
            </a:r>
            <a:r>
              <a:rPr lang="en-US" baseline="0" dirty="0" smtClean="0"/>
              <a:t> answered my question, and the class moves on.  </a:t>
            </a:r>
          </a:p>
          <a:p>
            <a:endParaRPr lang="en-US" baseline="0" dirty="0" smtClean="0"/>
          </a:p>
          <a:p>
            <a:r>
              <a:rPr lang="en-US" baseline="0" dirty="0" smtClean="0"/>
              <a:t>So… only one student got to attempt an answer.  In contrast, in our online courses, the video pauses, the question pops up, and every students gets to attempt an answer.  Every student get instant feedback on whether or not they’re understanding the material.  I think it’s ironic that a website can therefore be actually more interactive than a large lecture class.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12</a:t>
            </a:fld>
            <a:endParaRPr lang="en-US"/>
          </a:p>
        </p:txBody>
      </p:sp>
    </p:spTree>
    <p:extLst>
      <p:ext uri="{BB962C8B-B14F-4D97-AF65-F5344CB8AC3E}">
        <p14:creationId xmlns:p14="http://schemas.microsoft.com/office/powerpoint/2010/main" val="14046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We also have Open</a:t>
            </a:r>
            <a:r>
              <a:rPr lang="en-US" baseline="0" dirty="0" smtClean="0"/>
              <a:t> APIs, that allows instructors to grade arbitrary structured data.  An example of structured data is a spreadsheet.  So, for example, in a finance class you might have an exercise where you ask the students to build a financial model.  Because the spreadsheet is a piece of structured data, we can grade it automatically for correct functionality.  And similarly, we can ask the student to build models in biology, engineering, and so on as well. </a:t>
            </a:r>
          </a:p>
          <a:p>
            <a:endParaRPr lang="en-US" baseline="0" dirty="0" smtClean="0"/>
          </a:p>
          <a:p>
            <a:r>
              <a:rPr lang="en-US" baseline="0" dirty="0" smtClean="0"/>
              <a:t>Finally, we also have auto-grading of computer programs, where we test a program or algorithm provided by the student for correctness.  Let me show you an example of that.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14</a:t>
            </a:fld>
            <a:endParaRPr lang="en-US"/>
          </a:p>
        </p:txBody>
      </p:sp>
    </p:spTree>
    <p:extLst>
      <p:ext uri="{BB962C8B-B14F-4D97-AF65-F5344CB8AC3E}">
        <p14:creationId xmlns:p14="http://schemas.microsoft.com/office/powerpoint/2010/main" val="159339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b="0" dirty="0" smtClean="0"/>
              <a:t>Peer grading has been well studied in the</a:t>
            </a:r>
            <a:r>
              <a:rPr lang="en-US" b="0" baseline="0" dirty="0" smtClean="0"/>
              <a:t> education literature, in small classes of say 50 students, where it has been shown that it gives accurate grades.  It turns out that self-grades---where students grade their own work---is also very accurate, if you set up the incentives right.  </a:t>
            </a:r>
          </a:p>
          <a:p>
            <a:endParaRPr lang="en-US" b="0" baseline="0" dirty="0" smtClean="0"/>
          </a:p>
          <a:p>
            <a:r>
              <a:rPr lang="en-US" b="0" baseline="0" dirty="0" smtClean="0"/>
              <a:t>What we did was combine the ideas of peer-grading—which had previously been done in small classes of 50 students—with the idea from computer science of crowdsourcing, and now we’ve run the largest peer-graded exercises in the history of education, with peer-grading in classes of 50,000.  </a:t>
            </a:r>
          </a:p>
          <a:p>
            <a:endParaRPr lang="en-US" b="0" baseline="0" dirty="0" smtClean="0"/>
          </a:p>
          <a:p>
            <a:r>
              <a:rPr lang="en-US" b="0" baseline="0" dirty="0" smtClean="0"/>
              <a:t>As a student in a class with peer grading, your experience would be that you’d first do the </a:t>
            </a:r>
            <a:r>
              <a:rPr lang="en-US" b="0" baseline="0" dirty="0" err="1" smtClean="0"/>
              <a:t>homewok</a:t>
            </a:r>
            <a:r>
              <a:rPr lang="en-US" b="0" baseline="0" dirty="0" smtClean="0"/>
              <a:t>--say, write a 300 word essay on some topic, or whatever.  Then, you’d be shown an instructor supplied grading rubric [grading guideline], which teaches you how to grade other students’ work.  You’d be asked to demonstrate proficiency in grading—say, by showing that you can assign accurate grades to a small number of homeworks that the instructor had also graded.  And finally, you’d be asked to grade say 5 other students’ work, and in exchange, you get feedback from 5 other students about your own work.  </a:t>
            </a:r>
          </a:p>
          <a:p>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a:t>
            </a:r>
            <a:r>
              <a:rPr lang="en-US" baseline="0" dirty="0" smtClean="0"/>
              <a:t> spanning the humanities, the social sciences, the basic sciences, engineering, computer science, business, law, finance, and other areas.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17</a:t>
            </a:fld>
            <a:endParaRPr lang="en-US"/>
          </a:p>
        </p:txBody>
      </p:sp>
    </p:spTree>
    <p:extLst>
      <p:ext uri="{BB962C8B-B14F-4D97-AF65-F5344CB8AC3E}">
        <p14:creationId xmlns:p14="http://schemas.microsoft.com/office/powerpoint/2010/main" val="1614718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Here’s</a:t>
            </a:r>
            <a:r>
              <a:rPr lang="en-US" baseline="0" dirty="0" smtClean="0"/>
              <a:t> a map showing the students in the Princeton Sociology 101 class.  It turns out that with 100,000 students in a class, it’s much easier to form a community than if you have “only” 100 students.  Having 100,000 students also means that no matter what time of day you’re awake thinking about some problem, there’ll be someone in some </a:t>
            </a:r>
            <a:r>
              <a:rPr lang="en-US" baseline="0" dirty="0" err="1" smtClean="0"/>
              <a:t>timezone</a:t>
            </a:r>
            <a:r>
              <a:rPr lang="en-US" baseline="0" dirty="0" smtClean="0"/>
              <a:t> who’s awake thinking about the same thing as you are, who can talk about it with you.  </a:t>
            </a:r>
          </a:p>
          <a:p>
            <a:endParaRPr lang="en-US" baseline="0" dirty="0" smtClean="0"/>
          </a:p>
        </p:txBody>
      </p:sp>
      <p:sp>
        <p:nvSpPr>
          <p:cNvPr id="4" name="Slide Number Placeholder 3"/>
          <p:cNvSpPr>
            <a:spLocks noGrp="1"/>
          </p:cNvSpPr>
          <p:nvPr>
            <p:ph type="sldNum" sz="quarter" idx="10"/>
          </p:nvPr>
        </p:nvSpPr>
        <p:spPr/>
        <p:txBody>
          <a:bodyPr/>
          <a:lstStyle/>
          <a:p>
            <a:fld id="{62425EF2-AEE5-49E8-912D-7A4D6183D534}" type="slidenum">
              <a:rPr lang="en-US" smtClean="0"/>
              <a:pPr/>
              <a:t>19</a:t>
            </a:fld>
            <a:endParaRPr lang="en-US"/>
          </a:p>
        </p:txBody>
      </p:sp>
    </p:spTree>
    <p:extLst>
      <p:ext uri="{BB962C8B-B14F-4D97-AF65-F5344CB8AC3E}">
        <p14:creationId xmlns:p14="http://schemas.microsoft.com/office/powerpoint/2010/main" val="282960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latin typeface="Arial"/>
              </a:rPr>
              <a:t>Working</a:t>
            </a:r>
            <a:r>
              <a:rPr lang="en-US" baseline="0" dirty="0" smtClean="0">
                <a:latin typeface="Arial"/>
              </a:rPr>
              <a:t> with such schools as Princeton, Stanford, Caltech, HKUST [Hong Kong University of Science and Technology] and Columbia, we’re taking courses from these top universities, and putting them online, free for anyone to take.  We’re using technology to offer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most of our partners are using the online courses to give their on-campus students a better education as well.  Using what’s come to be called the “flipped classroom”, they’re moving the lecture, or the content </a:t>
            </a:r>
            <a:r>
              <a:rPr lang="en-US" baseline="0" dirty="0" err="1" smtClean="0"/>
              <a:t>conveyal</a:t>
            </a:r>
            <a:r>
              <a:rPr lang="en-US" baseline="0" dirty="0" smtClean="0"/>
              <a:t> onto a website, and asking the students to watch the lectures from home the week before class.  They then come into the classroom already having watched the lecture, and the classroom time can now be used for meaningful discussion, and for the deeper professor-student and student-student interactions, which I think is the real value of attending a top university.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Pedagogical studies such as this one also show that these more active modes of interaction result in much better student outcomes.  On every dimension—attendance, engagement, learning—student improves not just by 1-2%, but by something like 30%.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we’re using this to improve the quality of education of the on-campus students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b="0" dirty="0" smtClean="0"/>
              <a:t>Over the last</a:t>
            </a:r>
            <a:r>
              <a:rPr lang="en-US" b="0" baseline="0" dirty="0" smtClean="0"/>
              <a:t> year or so, I’ve visited a lot of countries, and talked to a lot of people about education.  </a:t>
            </a:r>
          </a:p>
          <a:p>
            <a:endParaRPr lang="en-US" b="0" baseline="0" dirty="0" smtClean="0"/>
          </a:p>
          <a:p>
            <a:r>
              <a:rPr lang="en-US" b="0" baseline="0" dirty="0" smtClean="0"/>
              <a:t>I find that even today…</a:t>
            </a:r>
          </a:p>
          <a:p>
            <a:endParaRPr lang="en-US" b="0" baseline="0" dirty="0" smtClean="0"/>
          </a:p>
          <a:p>
            <a:r>
              <a:rPr lang="en-US" b="0" baseline="0" dirty="0" smtClean="0"/>
              <a:t>A lot of people say that a high quality education… is only for the elite.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lot of people say that a high quality education… is only for the </a:t>
            </a:r>
            <a:r>
              <a:rPr lang="en-US" b="0" baseline="0" dirty="0" err="1" smtClean="0"/>
              <a:t>priviledged</a:t>
            </a:r>
            <a:r>
              <a:rPr 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 say that a high quality education… is a fundamental human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With technology, we’re working to bring this to everyone.  </a:t>
            </a:r>
          </a:p>
          <a:p>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24</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share with you my story.  I normally teach a 400 student Stanford class.  Last year, I put my class online, and it reached an audience of 100,000 students.  To put that number in context, in order to reach a comparable size audience, I would otherwise have had to teach my normal Stanford class for… 250 years. </a:t>
            </a:r>
          </a:p>
          <a:p>
            <a:endParaRPr lang="en-US" baseline="0" dirty="0" smtClean="0"/>
          </a:p>
          <a:p>
            <a:r>
              <a:rPr lang="en-US" baseline="0" dirty="0" smtClean="0"/>
              <a:t>Who were the students?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b="0" dirty="0" smtClean="0"/>
              <a:t>It was students like </a:t>
            </a:r>
            <a:r>
              <a:rPr lang="en-US" b="0" dirty="0" err="1" smtClean="0"/>
              <a:t>Akash</a:t>
            </a:r>
            <a:r>
              <a:rPr lang="en-US" b="0" dirty="0" smtClean="0"/>
              <a:t>, who write to say that coming from a middle class family in India, he would otherwise never have had access</a:t>
            </a:r>
            <a:r>
              <a:rPr lang="en-US" b="0" baseline="0" dirty="0" smtClean="0"/>
              <a:t> to a Stanford class.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b="0" dirty="0" smtClean="0"/>
              <a:t>Or Jenny… 39 year old single mother </a:t>
            </a:r>
            <a:r>
              <a:rPr lang="en-US" b="0" baseline="0" dirty="0" smtClean="0"/>
              <a:t>of two, who’s been wanting to go back to college, and for whom an online class allowed here to take the first step.  </a:t>
            </a:r>
          </a:p>
          <a:p>
            <a:endParaRPr lang="en-US" b="0" dirty="0" smtClean="0"/>
          </a:p>
          <a:p>
            <a:r>
              <a:rPr lang="en-US" b="0" dirty="0" smtClean="0"/>
              <a:t>Since</a:t>
            </a:r>
            <a:r>
              <a:rPr lang="en-US" b="0" baseline="0" dirty="0" smtClean="0"/>
              <a:t> launching the first three classes a year ago, we’ve grown significantly, and now have almost 200 courses, across a range of disciplines.  Let me show you some of our classes.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baseline="0" dirty="0" smtClean="0"/>
              <a:t>To report to you our progress: We now have 33 university partners, which allows us to be a hub of innovation, where we and our partners together invent best practices in pedagogy, and quickly share ideas with each other.</a:t>
            </a:r>
          </a:p>
          <a:p>
            <a:endParaRPr lang="en-US" baseline="0" dirty="0" smtClean="0"/>
          </a:p>
          <a:p>
            <a:r>
              <a:rPr lang="en-US" baseline="0" dirty="0" smtClean="0"/>
              <a:t>We also </a:t>
            </a:r>
            <a:r>
              <a:rPr lang="en-US" baseline="0" dirty="0" smtClean="0"/>
              <a:t>reached our first million users faster than </a:t>
            </a:r>
            <a:r>
              <a:rPr lang="en-US" baseline="0" dirty="0" err="1" smtClean="0"/>
              <a:t>facebook</a:t>
            </a:r>
            <a:r>
              <a:rPr lang="en-US" baseline="0" dirty="0" smtClean="0"/>
              <a:t>. </a:t>
            </a:r>
            <a:r>
              <a:rPr lang="en-US" baseline="0" dirty="0" smtClean="0"/>
              <a:t>Today, with almost 200 </a:t>
            </a:r>
            <a:r>
              <a:rPr lang="en-US" baseline="0" dirty="0" smtClean="0"/>
              <a:t>courses, and 1.6 million </a:t>
            </a:r>
            <a:r>
              <a:rPr lang="en-US" baseline="0" dirty="0" smtClean="0"/>
              <a:t>students, </a:t>
            </a:r>
            <a:r>
              <a:rPr lang="en-US" baseline="0" dirty="0" smtClean="0"/>
              <a:t>we are </a:t>
            </a:r>
            <a:r>
              <a:rPr lang="en-US" baseline="0" dirty="0" smtClean="0"/>
              <a:t>also by </a:t>
            </a:r>
            <a:r>
              <a:rPr lang="en-US" baseline="0" dirty="0" smtClean="0"/>
              <a:t>far the largest MOOC, or Massive Open Online Courses, platform</a:t>
            </a:r>
            <a:r>
              <a:rPr lang="en-US" baseline="0" dirty="0" smtClean="0"/>
              <a:t>. </a:t>
            </a:r>
            <a:endParaRPr lang="en-US" baseline="0" dirty="0" smtClean="0"/>
          </a:p>
          <a:p>
            <a:endParaRPr lang="en-US" baseline="0" dirty="0" smtClean="0"/>
          </a:p>
          <a:p>
            <a:r>
              <a:rPr lang="en-US" baseline="0" dirty="0" smtClean="0"/>
              <a:t>So… why do all these students want to take our classes?  </a:t>
            </a:r>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normAutofit/>
          </a:bodyPr>
          <a:lstStyle/>
          <a:p>
            <a:r>
              <a:rPr lang="en-US" dirty="0" smtClean="0"/>
              <a:t>Well, I think that</a:t>
            </a:r>
            <a:r>
              <a:rPr lang="en-US" baseline="0" dirty="0" smtClean="0"/>
              <a:t> first and foremost, it’s that these are real courses.</a:t>
            </a:r>
          </a:p>
          <a:p>
            <a:endParaRPr lang="en-US" baseline="0" dirty="0" smtClean="0"/>
          </a:p>
          <a:p>
            <a:r>
              <a:rPr lang="en-US" baseline="0" dirty="0" smtClean="0"/>
              <a:t>It begins on a certain day.   And runs for a fixed period of time—10 weeks in the case of my class—with weekly lectures and homeworks.  The figure above is a plot of our web traffic over time.  This peaks in the figure---those “heartbeats”---correspond to homework deadlines.  Predictably… the 24 hours before a homework deadline, web traffic spikes… thus proving that procrastination is a global phenomenon.</a:t>
            </a:r>
          </a:p>
          <a:p>
            <a:endParaRPr lang="en-US" baseline="0" dirty="0" smtClean="0"/>
          </a:p>
          <a:p>
            <a:r>
              <a:rPr lang="en-US" baseline="0" dirty="0" smtClean="0"/>
              <a:t>Finally, at the end of the class, if the students completed the homeworks and meet our high grading bar, they also receive from us a certificate or similar, that they can put in their resume, and use to find a better job. </a:t>
            </a:r>
          </a:p>
          <a:p>
            <a:endParaRPr lang="en-US" baseline="0" dirty="0" smtClean="0"/>
          </a:p>
          <a:p>
            <a:r>
              <a:rPr lang="en-US" baseline="0" dirty="0" smtClean="0"/>
              <a:t>Let me show you what our courses look like.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Notice</a:t>
            </a:r>
            <a:r>
              <a:rPr lang="en-US" baseline="0" dirty="0" smtClean="0"/>
              <a:t> the accelerated playback—the student is watching the video at 1.5x speed. </a:t>
            </a:r>
          </a:p>
          <a:p>
            <a:endParaRPr lang="en-US" baseline="0" dirty="0" smtClean="0"/>
          </a:p>
          <a:p>
            <a:r>
              <a:rPr lang="en-US" baseline="0" dirty="0" smtClean="0"/>
              <a:t>We also have </a:t>
            </a:r>
            <a:r>
              <a:rPr lang="en-US" baseline="0" dirty="0" err="1" smtClean="0"/>
              <a:t>english</a:t>
            </a:r>
            <a:r>
              <a:rPr lang="en-US" baseline="0" dirty="0" smtClean="0"/>
              <a:t> captioning, which is useful for non-native speakers of </a:t>
            </a:r>
            <a:r>
              <a:rPr lang="en-US" baseline="0" dirty="0" err="1" smtClean="0"/>
              <a:t>english</a:t>
            </a:r>
            <a:r>
              <a:rPr lang="en-US" baseline="0" dirty="0" smtClean="0"/>
              <a:t>.</a:t>
            </a:r>
          </a:p>
          <a:p>
            <a:endParaRPr lang="en-US" baseline="0" dirty="0" smtClean="0"/>
          </a:p>
          <a:p>
            <a:r>
              <a:rPr lang="en-US" baseline="0" dirty="0" smtClean="0"/>
              <a:t>And also crowd-sourced foreign language captioning.  Only some of the courses have Chinese captions, since the captions are written by student volunteers.  </a:t>
            </a:r>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extLst>
      <p:ext uri="{BB962C8B-B14F-4D97-AF65-F5344CB8AC3E}">
        <p14:creationId xmlns:p14="http://schemas.microsoft.com/office/powerpoint/2010/main" val="153298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6" y="6591885"/>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6477000"/>
            <a:ext cx="2133600" cy="365125"/>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10/17/2012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10/17/2012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6529706"/>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emf"/><Relationship Id="rId11" Type="http://schemas.openxmlformats.org/officeDocument/2006/relationships/image" Target="../media/image14.emf"/><Relationship Id="rId5" Type="http://schemas.openxmlformats.org/officeDocument/2006/relationships/image" Target="../media/image33.emf"/><Relationship Id="rId10" Type="http://schemas.openxmlformats.org/officeDocument/2006/relationships/image" Target="../media/image13.emf"/><Relationship Id="rId4" Type="http://schemas.openxmlformats.org/officeDocument/2006/relationships/image" Target="../media/image32.emf"/><Relationship Id="rId9"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429000"/>
            <a:ext cx="9144001" cy="342900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055" y="762000"/>
            <a:ext cx="6096000" cy="3906029"/>
          </a:xfrm>
          <a:prstGeom prst="rect">
            <a:avLst/>
          </a:prstGeom>
        </p:spPr>
      </p:pic>
      <p:sp>
        <p:nvSpPr>
          <p:cNvPr id="7" name="TextBox 6"/>
          <p:cNvSpPr txBox="1"/>
          <p:nvPr/>
        </p:nvSpPr>
        <p:spPr>
          <a:xfrm>
            <a:off x="689887" y="3810000"/>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457200" y="5410200"/>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Helvetica" pitchFamily="34" charset="0"/>
                <a:cs typeface="Rockwell"/>
              </a:rPr>
              <a:t>Daphne Koller &amp; Andrew Ng</a:t>
            </a:r>
          </a:p>
          <a:p>
            <a:pPr algn="ctr"/>
            <a:r>
              <a:rPr lang="en-US" sz="1600" b="1" dirty="0">
                <a:solidFill>
                  <a:schemeClr val="bg1"/>
                </a:solidFill>
                <a:latin typeface="Helvetica" pitchFamily="34" charset="0"/>
                <a:cs typeface="Rockwell"/>
              </a:rPr>
              <a:t>Stanford University &amp; Coursera</a:t>
            </a:r>
          </a:p>
        </p:txBody>
      </p:sp>
    </p:spTree>
    <p:extLst>
      <p:ext uri="{BB962C8B-B14F-4D97-AF65-F5344CB8AC3E}">
        <p14:creationId xmlns:p14="http://schemas.microsoft.com/office/powerpoint/2010/main" val="2746121169"/>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7" y="177712"/>
            <a:ext cx="3338095" cy="6879075"/>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7"/>
              <a:ext cx="3195268" cy="711521"/>
            </a:xfrm>
            <a:prstGeom prst="rect">
              <a:avLst/>
            </a:prstGeom>
            <a:noFill/>
          </p:spPr>
          <p:txBody>
            <a:bodyPr wrap="square" rtlCol="0">
              <a:spAutoFit/>
            </a:bodyPr>
            <a:lstStyle/>
            <a:p>
              <a:pPr algn="ctr"/>
              <a:r>
                <a:rPr lang="en-US" sz="1200" dirty="0" smtClean="0">
                  <a:solidFill>
                    <a:schemeClr val="bg1"/>
                  </a:solidFill>
                  <a:latin typeface="Arial"/>
                  <a:cs typeface="Arial"/>
                </a:rPr>
                <a:t>Modern sequencing methods (</a:t>
              </a:r>
              <a:r>
                <a:rPr lang="en-US" sz="1200" dirty="0">
                  <a:solidFill>
                    <a:schemeClr val="bg1"/>
                  </a:solidFill>
                  <a:latin typeface="Arial"/>
                  <a:cs typeface="Arial"/>
                </a:rPr>
                <a:t>9</a:t>
              </a:r>
              <a:r>
                <a:rPr lang="en-US" sz="1200" dirty="0" smtClean="0">
                  <a:solidFill>
                    <a:schemeClr val="bg1"/>
                  </a:solidFill>
                  <a:latin typeface="Arial"/>
                  <a:cs typeface="Arial"/>
                </a:rPr>
                <a:t> min)</a:t>
              </a:r>
              <a:endParaRPr lang="en-US" sz="1200" dirty="0">
                <a:solidFill>
                  <a:schemeClr val="bg1"/>
                </a:solidFill>
                <a:latin typeface="Arial"/>
                <a:cs typeface="Arial"/>
              </a:endParaRPr>
            </a:p>
          </p:txBody>
        </p:sp>
        <p:sp>
          <p:nvSpPr>
            <p:cNvPr id="26" name="TextBox 25"/>
            <p:cNvSpPr txBox="1"/>
            <p:nvPr/>
          </p:nvSpPr>
          <p:spPr>
            <a:xfrm>
              <a:off x="5442441" y="5448301"/>
              <a:ext cx="2634758" cy="996129"/>
            </a:xfrm>
            <a:prstGeom prst="rect">
              <a:avLst/>
            </a:prstGeom>
            <a:noFill/>
          </p:spPr>
          <p:txBody>
            <a:bodyPr wrap="square" rtlCol="0">
              <a:spAutoFit/>
            </a:bodyPr>
            <a:lstStyle/>
            <a:p>
              <a:pPr algn="ctr"/>
              <a:r>
                <a:rPr lang="en-US" sz="1200" dirty="0" smtClean="0">
                  <a:solidFill>
                    <a:schemeClr val="bg1"/>
                  </a:solidFill>
                  <a:latin typeface="Arial"/>
                  <a:cs typeface="Arial"/>
                </a:rPr>
                <a:t>Genomic economics</a:t>
              </a:r>
            </a:p>
            <a:p>
              <a:pPr algn="ctr"/>
              <a:r>
                <a:rPr lang="en-US" sz="1200" dirty="0" smtClean="0">
                  <a:solidFill>
                    <a:schemeClr val="bg1"/>
                  </a:solidFill>
                  <a:latin typeface="Arial"/>
                  <a:cs typeface="Arial"/>
                </a:rPr>
                <a:t> (9 min)</a:t>
              </a:r>
              <a:endParaRPr lang="en-US" sz="1200" dirty="0">
                <a:solidFill>
                  <a:schemeClr val="bg1"/>
                </a:solidFill>
                <a:latin typeface="Arial"/>
                <a:cs typeface="Arial"/>
              </a:endParaRPr>
            </a:p>
          </p:txBody>
        </p:sp>
        <p:sp>
          <p:nvSpPr>
            <p:cNvPr id="27" name="TextBox 26"/>
            <p:cNvSpPr txBox="1"/>
            <p:nvPr/>
          </p:nvSpPr>
          <p:spPr>
            <a:xfrm>
              <a:off x="6569787" y="7343690"/>
              <a:ext cx="2634758" cy="711521"/>
            </a:xfrm>
            <a:prstGeom prst="rect">
              <a:avLst/>
            </a:prstGeom>
            <a:noFill/>
          </p:spPr>
          <p:txBody>
            <a:bodyPr wrap="square" rtlCol="0">
              <a:spAutoFit/>
            </a:bodyPr>
            <a:lstStyle/>
            <a:p>
              <a:pPr algn="ctr"/>
              <a:r>
                <a:rPr lang="en-US" sz="1200" dirty="0" smtClean="0">
                  <a:solidFill>
                    <a:schemeClr val="bg1"/>
                  </a:solidFill>
                  <a:latin typeface="Arial"/>
                  <a:cs typeface="Arial"/>
                </a:rPr>
                <a:t>Personalized medicine (7 min)</a:t>
              </a:r>
              <a:endParaRPr lang="en-US" sz="1200" dirty="0">
                <a:solidFill>
                  <a:schemeClr val="bg1"/>
                </a:solidFill>
                <a:latin typeface="Arial"/>
                <a:cs typeface="Arial"/>
              </a:endParaRPr>
            </a:p>
          </p:txBody>
        </p:sp>
        <p:sp>
          <p:nvSpPr>
            <p:cNvPr id="28" name="TextBox 27"/>
            <p:cNvSpPr txBox="1"/>
            <p:nvPr/>
          </p:nvSpPr>
          <p:spPr>
            <a:xfrm>
              <a:off x="8286603" y="3834863"/>
              <a:ext cx="2634758" cy="996129"/>
            </a:xfrm>
            <a:prstGeom prst="rect">
              <a:avLst/>
            </a:prstGeom>
            <a:noFill/>
          </p:spPr>
          <p:txBody>
            <a:bodyPr wrap="square" rtlCol="0">
              <a:spAutoFit/>
            </a:bodyPr>
            <a:lstStyle/>
            <a:p>
              <a:pPr algn="ctr"/>
              <a:r>
                <a:rPr lang="en-US" sz="1200" dirty="0" smtClean="0">
                  <a:solidFill>
                    <a:schemeClr val="bg1"/>
                  </a:solidFill>
                  <a:latin typeface="Arial"/>
                  <a:cs typeface="Arial"/>
                </a:rPr>
                <a:t>History: The Human Genome Project (</a:t>
              </a:r>
              <a:r>
                <a:rPr lang="en-US" sz="1200" dirty="0">
                  <a:solidFill>
                    <a:schemeClr val="bg1"/>
                  </a:solidFill>
                  <a:latin typeface="Arial"/>
                  <a:cs typeface="Arial"/>
                </a:rPr>
                <a:t>7</a:t>
              </a:r>
              <a:r>
                <a:rPr lang="en-US" sz="1200" dirty="0" smtClean="0">
                  <a:solidFill>
                    <a:schemeClr val="bg1"/>
                  </a:solidFill>
                  <a:latin typeface="Arial"/>
                  <a:cs typeface="Arial"/>
                </a:rPr>
                <a:t> min)</a:t>
              </a:r>
              <a:endParaRPr lang="en-US" sz="1200" dirty="0">
                <a:solidFill>
                  <a:schemeClr val="bg1"/>
                </a:solidFill>
                <a:latin typeface="Arial"/>
                <a:cs typeface="Arial"/>
              </a:endParaRPr>
            </a:p>
          </p:txBody>
        </p:sp>
        <p:sp>
          <p:nvSpPr>
            <p:cNvPr id="50" name="TextBox 49"/>
            <p:cNvSpPr txBox="1"/>
            <p:nvPr/>
          </p:nvSpPr>
          <p:spPr>
            <a:xfrm>
              <a:off x="5273273" y="1482959"/>
              <a:ext cx="3950442" cy="507831"/>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143843"/>
            <a:ext cx="2517318" cy="6112311"/>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711521"/>
            </a:xfrm>
            <a:prstGeom prst="rect">
              <a:avLst/>
            </a:prstGeom>
            <a:noFill/>
          </p:spPr>
          <p:txBody>
            <a:bodyPr wrap="square" rtlCol="0">
              <a:spAutoFit/>
            </a:bodyPr>
            <a:lstStyle/>
            <a:p>
              <a:pPr algn="ctr"/>
              <a:r>
                <a:rPr lang="en-US" sz="1200" dirty="0" smtClean="0">
                  <a:solidFill>
                    <a:schemeClr val="bg1"/>
                  </a:solidFill>
                  <a:latin typeface="Arial"/>
                  <a:cs typeface="Arial"/>
                </a:rPr>
                <a:t>Genes and alleles (7 min)</a:t>
              </a:r>
              <a:endParaRPr lang="en-US" sz="1200" dirty="0">
                <a:solidFill>
                  <a:schemeClr val="bg1"/>
                </a:solidFill>
                <a:latin typeface="Arial"/>
                <a:cs typeface="Arial"/>
              </a:endParaRPr>
            </a:p>
          </p:txBody>
        </p:sp>
        <p:sp>
          <p:nvSpPr>
            <p:cNvPr id="49" name="TextBox 48"/>
            <p:cNvSpPr txBox="1"/>
            <p:nvPr/>
          </p:nvSpPr>
          <p:spPr>
            <a:xfrm>
              <a:off x="498083" y="266568"/>
              <a:ext cx="4793619" cy="1246496"/>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1"/>
              <a:ext cx="3002955" cy="996129"/>
            </a:xfrm>
            <a:prstGeom prst="rect">
              <a:avLst/>
            </a:prstGeom>
          </p:spPr>
          <p:txBody>
            <a:bodyPr wrap="square">
              <a:spAutoFit/>
            </a:bodyPr>
            <a:lstStyle/>
            <a:p>
              <a:pPr algn="ctr"/>
              <a:r>
                <a:rPr lang="en-US" sz="1200" dirty="0" err="1" smtClean="0">
                  <a:solidFill>
                    <a:srgbClr val="FFFFFF"/>
                  </a:solidFill>
                  <a:latin typeface="Arial"/>
                  <a:cs typeface="Arial"/>
                </a:rPr>
                <a:t>Mendelian</a:t>
              </a:r>
              <a:r>
                <a:rPr lang="en-US" sz="1200" dirty="0" smtClean="0">
                  <a:solidFill>
                    <a:srgbClr val="FFFFFF"/>
                  </a:solidFill>
                  <a:latin typeface="Arial"/>
                  <a:cs typeface="Arial"/>
                </a:rPr>
                <a:t> </a:t>
              </a:r>
              <a:br>
                <a:rPr lang="en-US" sz="1200" dirty="0" smtClean="0">
                  <a:solidFill>
                    <a:srgbClr val="FFFFFF"/>
                  </a:solidFill>
                  <a:latin typeface="Arial"/>
                  <a:cs typeface="Arial"/>
                </a:rPr>
              </a:br>
              <a:r>
                <a:rPr lang="en-US" sz="1200" dirty="0" smtClean="0">
                  <a:solidFill>
                    <a:srgbClr val="FFFFFF"/>
                  </a:solidFill>
                  <a:latin typeface="Arial"/>
                  <a:cs typeface="Arial"/>
                </a:rPr>
                <a:t>inheritance </a:t>
              </a:r>
            </a:p>
            <a:p>
              <a:pPr algn="ctr"/>
              <a:r>
                <a:rPr lang="en-US" sz="1200" dirty="0" smtClean="0">
                  <a:solidFill>
                    <a:srgbClr val="FFFFFF"/>
                  </a:solidFill>
                  <a:latin typeface="Arial"/>
                  <a:cs typeface="Arial"/>
                </a:rPr>
                <a:t>(10 min)</a:t>
              </a:r>
              <a:endParaRPr lang="en-US" sz="1200" dirty="0">
                <a:solidFill>
                  <a:srgbClr val="FFFFFF"/>
                </a:solidFill>
                <a:latin typeface="Arial"/>
                <a:cs typeface="Arial"/>
              </a:endParaRPr>
            </a:p>
          </p:txBody>
        </p:sp>
        <p:sp>
          <p:nvSpPr>
            <p:cNvPr id="12" name="Rectangle 11"/>
            <p:cNvSpPr/>
            <p:nvPr/>
          </p:nvSpPr>
          <p:spPr>
            <a:xfrm>
              <a:off x="1197429" y="5065250"/>
              <a:ext cx="2430790" cy="711521"/>
            </a:xfrm>
            <a:prstGeom prst="rect">
              <a:avLst/>
            </a:prstGeom>
          </p:spPr>
          <p:txBody>
            <a:bodyPr wrap="square">
              <a:spAutoFit/>
            </a:bodyPr>
            <a:lstStyle/>
            <a:p>
              <a:pPr algn="ctr"/>
              <a:r>
                <a:rPr lang="en-US" sz="1200" dirty="0" smtClean="0">
                  <a:solidFill>
                    <a:schemeClr val="bg1"/>
                  </a:solidFill>
                  <a:latin typeface="Arial"/>
                  <a:cs typeface="Arial"/>
                </a:rPr>
                <a:t>What is DNA?  </a:t>
              </a:r>
            </a:p>
            <a:p>
              <a:pPr algn="ctr"/>
              <a:r>
                <a:rPr lang="en-US" sz="1200" dirty="0" smtClean="0">
                  <a:solidFill>
                    <a:schemeClr val="bg1"/>
                  </a:solidFill>
                  <a:latin typeface="Arial"/>
                  <a:cs typeface="Arial"/>
                </a:rPr>
                <a:t>(8 min)</a:t>
              </a:r>
              <a:endParaRPr lang="en-US" sz="1200" dirty="0">
                <a:solidFill>
                  <a:schemeClr val="bg1"/>
                </a:solidFill>
                <a:latin typeface="Arial"/>
                <a:cs typeface="Arial"/>
              </a:endParaRPr>
            </a:p>
          </p:txBody>
        </p:sp>
      </p:grpSp>
      <p:grpSp>
        <p:nvGrpSpPr>
          <p:cNvPr id="4" name="Group 44"/>
          <p:cNvGrpSpPr/>
          <p:nvPr/>
        </p:nvGrpSpPr>
        <p:grpSpPr>
          <a:xfrm>
            <a:off x="4700443" y="1296908"/>
            <a:ext cx="4348063" cy="6101351"/>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0"/>
              <a:ext cx="2634758" cy="996129"/>
            </a:xfrm>
            <a:prstGeom prst="rect">
              <a:avLst/>
            </a:prstGeom>
            <a:noFill/>
          </p:spPr>
          <p:txBody>
            <a:bodyPr wrap="square" rtlCol="0">
              <a:spAutoFit/>
            </a:bodyPr>
            <a:lstStyle/>
            <a:p>
              <a:pPr algn="ctr"/>
              <a:r>
                <a:rPr lang="en-US" sz="1200" dirty="0" smtClean="0">
                  <a:solidFill>
                    <a:schemeClr val="bg1"/>
                  </a:solidFill>
                  <a:latin typeface="Arial"/>
                  <a:cs typeface="Arial"/>
                </a:rPr>
                <a:t>Genetic testing </a:t>
              </a:r>
              <a:r>
                <a:rPr lang="en-US" sz="1200" dirty="0" smtClean="0">
                  <a:solidFill>
                    <a:schemeClr val="bg1"/>
                  </a:solidFill>
                  <a:latin typeface="Arial"/>
                  <a:cs typeface="Arial"/>
                </a:rPr>
                <a:t>businesses</a:t>
              </a:r>
            </a:p>
            <a:p>
              <a:pPr algn="ctr"/>
              <a:r>
                <a:rPr lang="en-US" sz="1200" dirty="0" smtClean="0">
                  <a:solidFill>
                    <a:schemeClr val="bg1"/>
                  </a:solidFill>
                  <a:latin typeface="Arial"/>
                  <a:cs typeface="Arial"/>
                </a:rPr>
                <a:t>(8 </a:t>
              </a:r>
              <a:r>
                <a:rPr lang="en-US" sz="1200" dirty="0" smtClean="0">
                  <a:solidFill>
                    <a:schemeClr val="bg1"/>
                  </a:solidFill>
                  <a:latin typeface="Arial"/>
                  <a:cs typeface="Arial"/>
                </a:rPr>
                <a:t>min)</a:t>
              </a:r>
              <a:endParaRPr lang="en-US" sz="1200" dirty="0">
                <a:solidFill>
                  <a:schemeClr val="bg1"/>
                </a:solidFill>
                <a:latin typeface="Arial"/>
                <a:cs typeface="Arial"/>
              </a:endParaRPr>
            </a:p>
          </p:txBody>
        </p:sp>
        <p:sp>
          <p:nvSpPr>
            <p:cNvPr id="36" name="TextBox 35"/>
            <p:cNvSpPr txBox="1"/>
            <p:nvPr/>
          </p:nvSpPr>
          <p:spPr>
            <a:xfrm>
              <a:off x="11678212" y="5756583"/>
              <a:ext cx="2634758" cy="711521"/>
            </a:xfrm>
            <a:prstGeom prst="rect">
              <a:avLst/>
            </a:prstGeom>
            <a:noFill/>
          </p:spPr>
          <p:txBody>
            <a:bodyPr wrap="square" rtlCol="0">
              <a:spAutoFit/>
            </a:bodyPr>
            <a:lstStyle/>
            <a:p>
              <a:pPr algn="ctr"/>
              <a:r>
                <a:rPr lang="en-US" sz="1200" dirty="0" smtClean="0">
                  <a:solidFill>
                    <a:schemeClr val="bg1"/>
                  </a:solidFill>
                  <a:latin typeface="Arial"/>
                  <a:cs typeface="Arial"/>
                </a:rPr>
                <a:t>Protecting privacy (10 min)</a:t>
              </a:r>
              <a:endParaRPr lang="en-US" sz="1200" dirty="0">
                <a:solidFill>
                  <a:schemeClr val="bg1"/>
                </a:solidFill>
                <a:latin typeface="Arial"/>
                <a:cs typeface="Arial"/>
              </a:endParaRPr>
            </a:p>
          </p:txBody>
        </p:sp>
        <p:sp>
          <p:nvSpPr>
            <p:cNvPr id="38" name="TextBox 37"/>
            <p:cNvSpPr txBox="1"/>
            <p:nvPr/>
          </p:nvSpPr>
          <p:spPr>
            <a:xfrm>
              <a:off x="10639606" y="7783221"/>
              <a:ext cx="2924424" cy="996129"/>
            </a:xfrm>
            <a:prstGeom prst="rect">
              <a:avLst/>
            </a:prstGeom>
            <a:noFill/>
          </p:spPr>
          <p:txBody>
            <a:bodyPr wrap="square" rtlCol="0">
              <a:spAutoFit/>
            </a:bodyPr>
            <a:lstStyle/>
            <a:p>
              <a:pPr algn="ctr"/>
              <a:r>
                <a:rPr lang="en-US" sz="1200" dirty="0" smtClean="0">
                  <a:solidFill>
                    <a:schemeClr val="bg1"/>
                  </a:solidFill>
                  <a:latin typeface="Arial"/>
                  <a:cs typeface="Arial"/>
                </a:rPr>
                <a:t>Case study: direct-to-consumer genetics (9 min)</a:t>
              </a:r>
              <a:endParaRPr lang="en-US" sz="1200" dirty="0">
                <a:solidFill>
                  <a:schemeClr val="bg1"/>
                </a:solidFill>
                <a:latin typeface="Arial"/>
                <a:cs typeface="Arial"/>
              </a:endParaRPr>
            </a:p>
          </p:txBody>
        </p:sp>
        <p:sp>
          <p:nvSpPr>
            <p:cNvPr id="46" name="TextBox 45"/>
            <p:cNvSpPr txBox="1"/>
            <p:nvPr/>
          </p:nvSpPr>
          <p:spPr>
            <a:xfrm>
              <a:off x="14928219" y="7851107"/>
              <a:ext cx="2634758" cy="996129"/>
            </a:xfrm>
            <a:prstGeom prst="rect">
              <a:avLst/>
            </a:prstGeom>
            <a:noFill/>
          </p:spPr>
          <p:txBody>
            <a:bodyPr wrap="square" rtlCol="0">
              <a:spAutoFit/>
            </a:bodyPr>
            <a:lstStyle/>
            <a:p>
              <a:pPr algn="ctr"/>
              <a:r>
                <a:rPr lang="en-US" sz="1200" dirty="0" smtClean="0">
                  <a:solidFill>
                    <a:schemeClr val="bg1"/>
                  </a:solidFill>
                  <a:latin typeface="Arial"/>
                  <a:cs typeface="Arial"/>
                </a:rPr>
                <a:t>Case study: family planning </a:t>
              </a:r>
            </a:p>
            <a:p>
              <a:pPr algn="ctr"/>
              <a:r>
                <a:rPr lang="en-US" sz="1200" dirty="0" smtClean="0">
                  <a:solidFill>
                    <a:schemeClr val="bg1"/>
                  </a:solidFill>
                  <a:latin typeface="Arial"/>
                  <a:cs typeface="Arial"/>
                </a:rPr>
                <a:t>(6 min)</a:t>
              </a:r>
              <a:endParaRPr lang="en-US" sz="1200" dirty="0">
                <a:solidFill>
                  <a:schemeClr val="bg1"/>
                </a:solidFill>
                <a:latin typeface="Arial"/>
                <a:cs typeface="Arial"/>
              </a:endParaRPr>
            </a:p>
          </p:txBody>
        </p:sp>
        <p:sp>
          <p:nvSpPr>
            <p:cNvPr id="51" name="TextBox 50"/>
            <p:cNvSpPr txBox="1"/>
            <p:nvPr/>
          </p:nvSpPr>
          <p:spPr>
            <a:xfrm>
              <a:off x="11165726" y="2595717"/>
              <a:ext cx="4934683" cy="877162"/>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6192140"/>
            <a:ext cx="9144001" cy="66586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6283705"/>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6283704"/>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507437"/>
            <a:ext cx="7265983" cy="323165"/>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955661"/>
            <a:ext cx="4990042" cy="323165"/>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J. Blunt</a:t>
            </a:r>
            <a:r>
              <a:rPr lang="en-US" sz="900" i="1" dirty="0">
                <a:solidFill>
                  <a:srgbClr val="1B2E45"/>
                </a:solidFill>
                <a:latin typeface="Arial"/>
                <a:cs typeface="Arial"/>
              </a:rPr>
              <a:t>.  Science</a:t>
            </a:r>
            <a:r>
              <a:rPr lang="en-US" sz="900" dirty="0">
                <a:solidFill>
                  <a:srgbClr val="1B2E45"/>
                </a:solidFill>
                <a:latin typeface="Arial"/>
                <a:cs typeface="Arial"/>
              </a:rPr>
              <a:t> (2011).</a:t>
            </a:r>
          </a:p>
        </p:txBody>
      </p:sp>
      <p:grpSp>
        <p:nvGrpSpPr>
          <p:cNvPr id="49" name="Group 48"/>
          <p:cNvGrpSpPr/>
          <p:nvPr/>
        </p:nvGrpSpPr>
        <p:grpSpPr>
          <a:xfrm>
            <a:off x="1567792" y="-281043"/>
            <a:ext cx="5967630" cy="7754471"/>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461665"/>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78483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5"/>
                  <a:ext cx="2413003" cy="78483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
        <p:nvSpPr>
          <p:cNvPr id="25" name="TextBox 24"/>
          <p:cNvSpPr txBox="1"/>
          <p:nvPr/>
        </p:nvSpPr>
        <p:spPr>
          <a:xfrm rot="16200000">
            <a:off x="716247" y="3452996"/>
            <a:ext cx="1984839" cy="307777"/>
          </a:xfrm>
          <a:prstGeom prst="rect">
            <a:avLst/>
          </a:prstGeom>
          <a:noFill/>
        </p:spPr>
        <p:txBody>
          <a:bodyPr wrap="none" lIns="91440" tIns="45720" rIns="91440" bIns="45720" rtlCol="0">
            <a:spAutoFit/>
          </a:bodyPr>
          <a:lstStyle/>
          <a:p>
            <a:r>
              <a:rPr lang="en-US" sz="1400" b="1" dirty="0" smtClean="0">
                <a:solidFill>
                  <a:srgbClr val="193353"/>
                </a:solidFill>
                <a:latin typeface="Arial"/>
                <a:cs typeface="Arial"/>
              </a:rPr>
              <a:t>Student performance</a:t>
            </a:r>
            <a:endParaRPr lang="en-US" sz="1400" b="1" dirty="0">
              <a:solidFill>
                <a:srgbClr val="193353"/>
              </a:solidFill>
              <a:latin typeface="Arial"/>
              <a:cs typeface="Arial"/>
            </a:endParaRPr>
          </a:p>
        </p:txBody>
      </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6192140"/>
            <a:ext cx="9144001" cy="66586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6283705"/>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642229"/>
            <a:ext cx="5562600" cy="1803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714"/>
          <a:stretch/>
        </p:blipFill>
        <p:spPr bwMode="auto">
          <a:xfrm>
            <a:off x="5105400" y="3524251"/>
            <a:ext cx="3809999" cy="2139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6283704"/>
            <a:ext cx="7377048"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1307809"/>
            <a:ext cx="4826603" cy="227622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1" y="3530601"/>
            <a:ext cx="4419599" cy="1762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6" y="149785"/>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302260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1" y="302260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2629" r="4627" b="7390"/>
          <a:stretch/>
        </p:blipFill>
        <p:spPr bwMode="auto">
          <a:xfrm>
            <a:off x="9818971" y="5214061"/>
            <a:ext cx="4476896" cy="1673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5469748" y="1656552"/>
            <a:ext cx="3445652" cy="2839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6283704"/>
            <a:ext cx="7377048"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1307809"/>
            <a:ext cx="4826603" cy="2276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26" y="1610493"/>
            <a:ext cx="4796953" cy="2809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1" y="1006157"/>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1052216"/>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192139"/>
            <a:ext cx="9144001"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6283704"/>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4479839"/>
            <a:ext cx="1846792" cy="323165"/>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5079562"/>
            <a:ext cx="1846792" cy="295466"/>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3505043416"/>
              </p:ext>
            </p:extLst>
          </p:nvPr>
        </p:nvGraphicFramePr>
        <p:xfrm>
          <a:off x="3167390" y="1319249"/>
          <a:ext cx="5519409" cy="4202976"/>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5577414"/>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233308" y="2560450"/>
            <a:ext cx="3351397"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4439355"/>
            <a:ext cx="270934" cy="361245"/>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2" y="5093673"/>
            <a:ext cx="236751" cy="315668"/>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7940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192140"/>
            <a:ext cx="9144001" cy="66586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628370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t>
            </a:r>
            <a:r>
              <a:rPr lang="en-US" sz="2400" b="1" dirty="0" smtClean="0">
                <a:solidFill>
                  <a:schemeClr val="bg1"/>
                </a:solidFill>
                <a:latin typeface="Helvetica" pitchFamily="34" charset="0"/>
                <a:cs typeface="Rockwell"/>
              </a:rPr>
              <a:t>Accuracy</a:t>
            </a:r>
            <a:endParaRPr lang="en-US" sz="2400" b="1" dirty="0">
              <a:solidFill>
                <a:schemeClr val="bg1"/>
              </a:solidFill>
              <a:latin typeface="Helvetica" pitchFamily="34" charset="0"/>
              <a:cs typeface="Rockwell"/>
            </a:endParaRPr>
          </a:p>
        </p:txBody>
      </p:sp>
      <p:pic>
        <p:nvPicPr>
          <p:cNvPr id="2050" name="Picture 2"/>
          <p:cNvPicPr>
            <a:picLocks noChangeAspect="1" noChangeArrowheads="1"/>
          </p:cNvPicPr>
          <p:nvPr/>
        </p:nvPicPr>
        <p:blipFill>
          <a:blip r:embed="rId4" cstate="print"/>
          <a:srcRect/>
          <a:stretch>
            <a:fillRect/>
          </a:stretch>
        </p:blipFill>
        <p:spPr bwMode="auto">
          <a:xfrm>
            <a:off x="2219327" y="395844"/>
            <a:ext cx="6086473" cy="54388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1092202"/>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1213524093"/>
      </p:ext>
    </p:extLst>
  </p:cSld>
  <p:clrMapOvr>
    <a:masterClrMapping/>
  </p:clrMapOvr>
  <p:transition advTm="31133"/>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1000" y="2"/>
            <a:ext cx="9906000" cy="23748140"/>
            <a:chOff x="0" y="0"/>
            <a:chExt cx="9144000" cy="17811105"/>
          </a:xfrm>
        </p:grpSpPr>
        <p:pic>
          <p:nvPicPr>
            <p:cNvPr id="10" name="Picture 9" descr="chunky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6192139"/>
            <a:ext cx="9203267" cy="739718"/>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6283706"/>
            <a:ext cx="9243954"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riesParticipate_Out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533400"/>
            <a:ext cx="9144000" cy="6270977"/>
          </a:xfrm>
          <a:prstGeom prst="rect">
            <a:avLst/>
          </a:prstGeom>
        </p:spPr>
      </p:pic>
      <p:sp>
        <p:nvSpPr>
          <p:cNvPr id="3" name="Rectangle 2"/>
          <p:cNvSpPr/>
          <p:nvPr/>
        </p:nvSpPr>
        <p:spPr>
          <a:xfrm>
            <a:off x="1" y="6192140"/>
            <a:ext cx="9203267" cy="66586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4" y="6283705"/>
            <a:ext cx="5475373"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Global Community</a:t>
            </a:r>
            <a:endParaRPr lang="en-US" sz="2400" b="1" dirty="0">
              <a:solidFill>
                <a:schemeClr val="bg1"/>
              </a:solidFill>
              <a:latin typeface="Rockwell"/>
              <a:cs typeface="Rockwell"/>
            </a:endParaRPr>
          </a:p>
        </p:txBody>
      </p:sp>
    </p:spTree>
    <p:extLst>
      <p:ext uri="{BB962C8B-B14F-4D97-AF65-F5344CB8AC3E}">
        <p14:creationId xmlns:p14="http://schemas.microsoft.com/office/powerpoint/2010/main" val="382290982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533400" y="152400"/>
            <a:ext cx="8077200" cy="5765316"/>
          </a:xfrm>
          <a:prstGeom prst="rect">
            <a:avLst/>
          </a:prstGeom>
          <a:noFill/>
          <a:ln w="9525">
            <a:noFill/>
            <a:miter lim="800000"/>
            <a:headEnd/>
            <a:tailEnd/>
          </a:ln>
        </p:spPr>
      </p:pic>
      <p:sp>
        <p:nvSpPr>
          <p:cNvPr id="5" name="TextBox 4"/>
          <p:cNvSpPr txBox="1"/>
          <p:nvPr/>
        </p:nvSpPr>
        <p:spPr>
          <a:xfrm>
            <a:off x="2525278" y="5150248"/>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6283704"/>
            <a:ext cx="5167687"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6283706"/>
            <a:ext cx="5167687"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a:t>
            </a:r>
            <a:r>
              <a:rPr lang="en-US" sz="2400" b="1" dirty="0" smtClean="0">
                <a:solidFill>
                  <a:schemeClr val="bg1"/>
                </a:solidFill>
                <a:latin typeface="Helvetica" pitchFamily="34" charset="0"/>
                <a:cs typeface="Rockwell"/>
              </a:rPr>
              <a:t>Universities</a:t>
            </a:r>
            <a:endParaRPr lang="en-US" sz="2400" b="1" dirty="0">
              <a:solidFill>
                <a:schemeClr val="bg1"/>
              </a:solidFill>
              <a:latin typeface="Helvetica" pitchFamily="34" charset="0"/>
              <a:cs typeface="Rockwell"/>
            </a:endParaRP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609600" y="380999"/>
            <a:ext cx="8077200" cy="5489141"/>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1" y="6051028"/>
            <a:ext cx="9203267" cy="8182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6142593"/>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Student Study Groups</a:t>
            </a:r>
            <a:endParaRPr lang="en-US" sz="2400" b="1" dirty="0">
              <a:solidFill>
                <a:schemeClr val="bg1"/>
              </a:solidFill>
              <a:latin typeface="Rockwell"/>
              <a:cs typeface="Rockwell"/>
            </a:endParaRPr>
          </a:p>
        </p:txBody>
      </p:sp>
      <p:sp>
        <p:nvSpPr>
          <p:cNvPr id="7" name="TextBox 6"/>
          <p:cNvSpPr txBox="1"/>
          <p:nvPr/>
        </p:nvSpPr>
        <p:spPr>
          <a:xfrm>
            <a:off x="768485" y="920887"/>
            <a:ext cx="4042132" cy="323165"/>
          </a:xfrm>
          <a:prstGeom prst="rect">
            <a:avLst/>
          </a:prstGeom>
          <a:noFill/>
        </p:spPr>
        <p:txBody>
          <a:bodyPr wrap="none" lIns="45720" tIns="22860" rIns="45720" bIns="22860" rtlCol="0">
            <a:spAutoFit/>
          </a:bodyPr>
          <a:lstStyle/>
          <a:p>
            <a:r>
              <a:rPr lang="en-US" dirty="0" smtClean="0">
                <a:solidFill>
                  <a:schemeClr val="bg1"/>
                </a:solidFill>
              </a:rPr>
              <a:t>San Francisco HCI-Class Study Group</a:t>
            </a:r>
            <a:endParaRPr lang="en-US" dirty="0">
              <a:solidFill>
                <a:schemeClr val="bg1"/>
              </a:solidFill>
            </a:endParaRPr>
          </a:p>
        </p:txBody>
      </p:sp>
    </p:spTree>
    <p:extLst>
      <p:ext uri="{BB962C8B-B14F-4D97-AF65-F5344CB8AC3E}">
        <p14:creationId xmlns:p14="http://schemas.microsoft.com/office/powerpoint/2010/main" val="726436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88537"/>
            <a:ext cx="9144000" cy="6858000"/>
          </a:xfrm>
          <a:prstGeom prst="rect">
            <a:avLst/>
          </a:prstGeom>
        </p:spPr>
      </p:pic>
      <p:pic>
        <p:nvPicPr>
          <p:cNvPr id="42" name="Picture 41"/>
          <p:cNvPicPr>
            <a:picLocks noChangeAspect="1"/>
          </p:cNvPicPr>
          <p:nvPr/>
        </p:nvPicPr>
        <p:blipFill>
          <a:blip r:embed="rId4"/>
          <a:stretch>
            <a:fillRect/>
          </a:stretch>
        </p:blipFill>
        <p:spPr>
          <a:xfrm>
            <a:off x="2572153" y="-288537"/>
            <a:ext cx="9144000" cy="6858000"/>
          </a:xfrm>
          <a:prstGeom prst="rect">
            <a:avLst/>
          </a:prstGeom>
        </p:spPr>
      </p:pic>
      <p:pic>
        <p:nvPicPr>
          <p:cNvPr id="35" name="Picture 34"/>
          <p:cNvPicPr>
            <a:picLocks noChangeAspect="1"/>
          </p:cNvPicPr>
          <p:nvPr/>
        </p:nvPicPr>
        <p:blipFill>
          <a:blip r:embed="rId5"/>
          <a:stretch>
            <a:fillRect/>
          </a:stretch>
        </p:blipFill>
        <p:spPr>
          <a:xfrm>
            <a:off x="2572153" y="-286599"/>
            <a:ext cx="9144000" cy="6858000"/>
          </a:xfrm>
          <a:prstGeom prst="rect">
            <a:avLst/>
          </a:prstGeom>
          <a:ln>
            <a:noFill/>
          </a:ln>
        </p:spPr>
      </p:pic>
      <p:sp>
        <p:nvSpPr>
          <p:cNvPr id="45" name="Rectangle 44"/>
          <p:cNvSpPr/>
          <p:nvPr/>
        </p:nvSpPr>
        <p:spPr>
          <a:xfrm>
            <a:off x="-1" y="6051028"/>
            <a:ext cx="9203267" cy="8182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878842"/>
            <a:ext cx="6354366" cy="4765775"/>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479589"/>
            <a:ext cx="6354366" cy="4765775"/>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1221896"/>
            <a:ext cx="6354366" cy="4765775"/>
          </a:xfrm>
          <a:prstGeom prst="rect">
            <a:avLst/>
          </a:prstGeom>
        </p:spPr>
      </p:pic>
      <p:cxnSp>
        <p:nvCxnSpPr>
          <p:cNvPr id="15" name="Straight Connector 14"/>
          <p:cNvCxnSpPr/>
          <p:nvPr/>
        </p:nvCxnSpPr>
        <p:spPr>
          <a:xfrm flipH="1" flipV="1">
            <a:off x="1315537" y="1832378"/>
            <a:ext cx="1" cy="2804245"/>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557718"/>
            <a:ext cx="1458748" cy="2350449"/>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5"/>
              <a:ext cx="1818445" cy="646331"/>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1" y="2847431"/>
            <a:ext cx="1598753" cy="2131671"/>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8"/>
              <a:ext cx="1430520" cy="392415"/>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4636622"/>
            <a:ext cx="3373442" cy="102329"/>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7" y="1315810"/>
            <a:ext cx="1948093" cy="2597457"/>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9"/>
              <a:ext cx="2850780" cy="392415"/>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4759566"/>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6142593"/>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5353395"/>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 y="-76200"/>
            <a:ext cx="9223169" cy="6994302"/>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3" y="4229725"/>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860485"/>
            <a:ext cx="7096801" cy="1874359"/>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2" y="1050087"/>
            <a:ext cx="1811363" cy="139699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4" y="2790603"/>
            <a:ext cx="1811363" cy="1396999"/>
          </a:xfrm>
          <a:prstGeom prst="rect">
            <a:avLst/>
          </a:prstGeom>
        </p:spPr>
      </p:pic>
    </p:spTree>
    <p:extLst>
      <p:ext uri="{BB962C8B-B14F-4D97-AF65-F5344CB8AC3E}">
        <p14:creationId xmlns:p14="http://schemas.microsoft.com/office/powerpoint/2010/main" val="211104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808324969"/>
              </p:ext>
            </p:extLst>
          </p:nvPr>
        </p:nvGraphicFramePr>
        <p:xfrm>
          <a:off x="2514600" y="787400"/>
          <a:ext cx="6096000" cy="5418667"/>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791633" y="4114800"/>
            <a:ext cx="2180167" cy="375998"/>
            <a:chOff x="2000235" y="6093479"/>
            <a:chExt cx="4360334" cy="642722"/>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553997"/>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791633" y="4734424"/>
            <a:ext cx="2180167" cy="518548"/>
            <a:chOff x="2000235" y="6993063"/>
            <a:chExt cx="4360334" cy="886397"/>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886397"/>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6283704"/>
            <a:ext cx="7037778"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7780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1" y="5359400"/>
            <a:ext cx="1252761" cy="323165"/>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92543" y="5359696"/>
            <a:ext cx="1508257" cy="323165"/>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672039" y="5359696"/>
            <a:ext cx="1252761" cy="323165"/>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9352430" cy="5943600"/>
          </a:xfrm>
          <a:prstGeom prst="rect">
            <a:avLst/>
          </a:prstGeom>
        </p:spPr>
      </p:pic>
      <p:sp>
        <p:nvSpPr>
          <p:cNvPr id="14" name="Rectangle 13"/>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6283705"/>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6858000"/>
          </a:xfrm>
          <a:prstGeom prst="leftArrow">
            <a:avLst/>
          </a:prstGeom>
        </p:spPr>
      </p:pic>
      <p:sp>
        <p:nvSpPr>
          <p:cNvPr id="11" name="TextBox 10"/>
          <p:cNvSpPr txBox="1"/>
          <p:nvPr/>
        </p:nvSpPr>
        <p:spPr>
          <a:xfrm>
            <a:off x="4730181" y="2874977"/>
            <a:ext cx="1111843"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3" y="3039124"/>
            <a:ext cx="2348059" cy="637097"/>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6858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3" y="2299966"/>
            <a:ext cx="6746307"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endParaRPr lang="en-US" sz="2200" b="1" dirty="0" smtClean="0">
              <a:solidFill>
                <a:schemeClr val="bg1"/>
              </a:solidFill>
              <a:latin typeface="Helvetica" pitchFamily="34" charset="0"/>
              <a:cs typeface="Rockwell"/>
            </a:endParaRPr>
          </a:p>
          <a:p>
            <a:pPr>
              <a:lnSpc>
                <a:spcPct val="110000"/>
              </a:lnSpc>
            </a:pP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762000" y="1153829"/>
            <a:ext cx="2894384" cy="1932745"/>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3581400"/>
            <a:ext cx="2506016" cy="1932745"/>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425658" y="107949"/>
            <a:ext cx="1634775" cy="2025651"/>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68580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235898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457200" y="1191455"/>
            <a:ext cx="2506016" cy="1932745"/>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096000" y="2971800"/>
            <a:ext cx="2506016" cy="1932745"/>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543799" y="76200"/>
            <a:ext cx="1524001" cy="2133600"/>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192140"/>
            <a:ext cx="9144001" cy="66586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6283705"/>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9342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2554851"/>
            <a:ext cx="8232248" cy="1892826"/>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25400"/>
            <a:ext cx="9144000" cy="754380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8" y="5041857"/>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1.6 </a:t>
            </a:r>
            <a:r>
              <a:rPr lang="en-US" sz="5800" b="1" dirty="0">
                <a:solidFill>
                  <a:schemeClr val="bg1"/>
                </a:solidFill>
                <a:latin typeface="Helvetica" pitchFamily="34" charset="0"/>
                <a:cs typeface="Rockwell"/>
              </a:rPr>
              <a:t>million 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9" y="1867485"/>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4" y="6075019"/>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3820992"/>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5</a:t>
            </a:r>
            <a:r>
              <a:rPr lang="en-US" sz="3300" b="1" dirty="0"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1" y="-1009964"/>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2554851"/>
            <a:ext cx="339484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198 courses </a:t>
            </a:r>
          </a:p>
        </p:txBody>
      </p:sp>
      <p:sp>
        <p:nvSpPr>
          <p:cNvPr id="16" name="TextBox 15"/>
          <p:cNvSpPr txBox="1"/>
          <p:nvPr/>
        </p:nvSpPr>
        <p:spPr>
          <a:xfrm>
            <a:off x="444797" y="3811606"/>
            <a:ext cx="3289004"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609600" y="886257"/>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6" y="311287"/>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6858000"/>
          </a:xfrm>
          <a:prstGeom prst="rect">
            <a:avLst/>
          </a:prstGeom>
        </p:spPr>
      </p:pic>
      <p:sp>
        <p:nvSpPr>
          <p:cNvPr id="11" name="TextBox 10"/>
          <p:cNvSpPr txBox="1"/>
          <p:nvPr/>
        </p:nvSpPr>
        <p:spPr>
          <a:xfrm>
            <a:off x="3878335" y="4313577"/>
            <a:ext cx="1297243" cy="323165"/>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6200" y="3141090"/>
            <a:ext cx="1886094"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7" y="2920599"/>
            <a:ext cx="81645" cy="129432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1" y="6192139"/>
            <a:ext cx="9203267"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6283705"/>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Rockwell" pitchFamily="18" charset="0"/>
                <a:cs typeface="Rockwell"/>
              </a:rPr>
              <a:t>Real Course</a:t>
            </a:r>
            <a:endParaRPr lang="en-US" sz="2400" b="1" dirty="0">
              <a:solidFill>
                <a:schemeClr val="bg1"/>
              </a:solidFill>
              <a:latin typeface="Rockwell" pitchFamily="18" charset="0"/>
              <a:cs typeface="Rockwell"/>
            </a:endParaRPr>
          </a:p>
        </p:txBody>
      </p:sp>
      <p:sp>
        <p:nvSpPr>
          <p:cNvPr id="20" name="TextBox 19"/>
          <p:cNvSpPr txBox="1"/>
          <p:nvPr/>
        </p:nvSpPr>
        <p:spPr>
          <a:xfrm>
            <a:off x="555607" y="2922949"/>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3318061"/>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800169"/>
            <a:ext cx="1356946" cy="3026815"/>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5" y="1371600"/>
            <a:ext cx="2500789" cy="302354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2465943"/>
            <a:ext cx="1903726"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5" y="3887601"/>
            <a:ext cx="109791" cy="12700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192139"/>
            <a:ext cx="9144001" cy="665861"/>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6283705"/>
            <a:ext cx="5167687" cy="415498"/>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9342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75067</TotalTime>
  <Words>2418</Words>
  <Application>Microsoft Office PowerPoint</Application>
  <PresentationFormat>On-screen Show (4:3)</PresentationFormat>
  <Paragraphs>198</Paragraphs>
  <Slides>24</Slides>
  <Notes>22</Notes>
  <HiddenSlides>2</HiddenSlides>
  <MMClips>3</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817</cp:revision>
  <dcterms:created xsi:type="dcterms:W3CDTF">2010-05-04T01:04:58Z</dcterms:created>
  <dcterms:modified xsi:type="dcterms:W3CDTF">2012-10-18T05:27:04Z</dcterms:modified>
</cp:coreProperties>
</file>