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charts/chart1.xml" ContentType="application/vnd.openxmlformats-officedocument.drawingml.chart+xml"/>
  <Override PartName="/ppt/tags/tag5.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tags/tag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7.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comment1.xml" ContentType="application/vnd.openxmlformats-officedocument.presentationml.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8.xml" ContentType="application/vnd.openxmlformats-officedocument.presentationml.tags+xml"/>
  <Override PartName="/ppt/notesSlides/notesSlide36.xml" ContentType="application/vnd.openxmlformats-officedocument.presentationml.notesSlide+xml"/>
  <Override PartName="/ppt/charts/chart5.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69"/>
  </p:notesMasterIdLst>
  <p:handoutMasterIdLst>
    <p:handoutMasterId r:id="rId70"/>
  </p:handoutMasterIdLst>
  <p:sldIdLst>
    <p:sldId id="657" r:id="rId4"/>
    <p:sldId id="678" r:id="rId5"/>
    <p:sldId id="679" r:id="rId6"/>
    <p:sldId id="625" r:id="rId7"/>
    <p:sldId id="601" r:id="rId8"/>
    <p:sldId id="602" r:id="rId9"/>
    <p:sldId id="629" r:id="rId10"/>
    <p:sldId id="646" r:id="rId11"/>
    <p:sldId id="620" r:id="rId12"/>
    <p:sldId id="642" r:id="rId13"/>
    <p:sldId id="630" r:id="rId14"/>
    <p:sldId id="658" r:id="rId15"/>
    <p:sldId id="628" r:id="rId16"/>
    <p:sldId id="631" r:id="rId17"/>
    <p:sldId id="638" r:id="rId18"/>
    <p:sldId id="654" r:id="rId19"/>
    <p:sldId id="635" r:id="rId20"/>
    <p:sldId id="651" r:id="rId21"/>
    <p:sldId id="652" r:id="rId22"/>
    <p:sldId id="526" r:id="rId23"/>
    <p:sldId id="653" r:id="rId24"/>
    <p:sldId id="636" r:id="rId25"/>
    <p:sldId id="650" r:id="rId26"/>
    <p:sldId id="648" r:id="rId27"/>
    <p:sldId id="659" r:id="rId28"/>
    <p:sldId id="610" r:id="rId29"/>
    <p:sldId id="632" r:id="rId30"/>
    <p:sldId id="660" r:id="rId31"/>
    <p:sldId id="661" r:id="rId32"/>
    <p:sldId id="655" r:id="rId33"/>
    <p:sldId id="647" r:id="rId34"/>
    <p:sldId id="639" r:id="rId35"/>
    <p:sldId id="662" r:id="rId36"/>
    <p:sldId id="619" r:id="rId37"/>
    <p:sldId id="574" r:id="rId38"/>
    <p:sldId id="667" r:id="rId39"/>
    <p:sldId id="575" r:id="rId40"/>
    <p:sldId id="617" r:id="rId41"/>
    <p:sldId id="641" r:id="rId42"/>
    <p:sldId id="663" r:id="rId43"/>
    <p:sldId id="583" r:id="rId44"/>
    <p:sldId id="521" r:id="rId45"/>
    <p:sldId id="612" r:id="rId46"/>
    <p:sldId id="643" r:id="rId47"/>
    <p:sldId id="680" r:id="rId48"/>
    <p:sldId id="681" r:id="rId49"/>
    <p:sldId id="682" r:id="rId50"/>
    <p:sldId id="683" r:id="rId51"/>
    <p:sldId id="684" r:id="rId52"/>
    <p:sldId id="685" r:id="rId53"/>
    <p:sldId id="686" r:id="rId54"/>
    <p:sldId id="687" r:id="rId55"/>
    <p:sldId id="672" r:id="rId56"/>
    <p:sldId id="673" r:id="rId57"/>
    <p:sldId id="674" r:id="rId58"/>
    <p:sldId id="675" r:id="rId59"/>
    <p:sldId id="676" r:id="rId60"/>
    <p:sldId id="677" r:id="rId61"/>
    <p:sldId id="656" r:id="rId62"/>
    <p:sldId id="614" r:id="rId63"/>
    <p:sldId id="496" r:id="rId64"/>
    <p:sldId id="621" r:id="rId65"/>
    <p:sldId id="668" r:id="rId66"/>
    <p:sldId id="669" r:id="rId67"/>
    <p:sldId id="670" r:id="rId68"/>
  </p:sldIdLst>
  <p:sldSz cx="9144000" cy="5143500" type="screen16x9"/>
  <p:notesSz cx="6985000" cy="9271000"/>
  <p:custDataLst>
    <p:tags r:id="rId71"/>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ng Wei Koh"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52" autoAdjust="0"/>
    <p:restoredTop sz="85990" autoAdjust="0"/>
  </p:normalViewPr>
  <p:slideViewPr>
    <p:cSldViewPr>
      <p:cViewPr>
        <p:scale>
          <a:sx n="80" d="100"/>
          <a:sy n="80" d="100"/>
        </p:scale>
        <p:origin x="-879" y="-810"/>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handoutMaster" Target="handoutMasters/handout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LydiaB:Downloads:Sadler%20and%20Good%20Grading%20Dat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vmware-host\Shared%20Folders\koller%20On%20My%20Mac\Documents\Chunks\Coursera\Talk\Images\Raw%20Data%20for%20Talk%20Visuals%20Jan%202013.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5.3014881311367112E-2"/>
          <c:y val="3.9593572339657011E-2"/>
          <c:w val="0.911758556837862"/>
          <c:h val="0.89373826214554275"/>
        </c:manualLayout>
      </c:layout>
      <c:scatterChart>
        <c:scatterStyle val="lineMarker"/>
        <c:varyColors val="0"/>
        <c:ser>
          <c:idx val="0"/>
          <c:order val="0"/>
          <c:spPr>
            <a:ln w="47625">
              <a:noFill/>
            </a:ln>
          </c:spPr>
          <c:marker>
            <c:spPr>
              <a:solidFill>
                <a:srgbClr val="1A3452"/>
              </a:solidFill>
              <a:ln>
                <a:noFill/>
              </a:ln>
              <a:scene3d>
                <a:camera prst="orthographicFront"/>
                <a:lightRig rig="threePt" dir="t"/>
              </a:scene3d>
              <a:sp3d>
                <a:bevelT/>
              </a:sp3d>
            </c:spPr>
          </c:marker>
          <c:xVal>
            <c:numRef>
              <c:f>Sheet1!$A$1:$A$178</c:f>
              <c:numCache>
                <c:formatCode>General</c:formatCode>
                <c:ptCount val="178"/>
                <c:pt idx="0">
                  <c:v>76</c:v>
                </c:pt>
                <c:pt idx="1">
                  <c:v>82</c:v>
                </c:pt>
                <c:pt idx="2">
                  <c:v>56</c:v>
                </c:pt>
                <c:pt idx="3">
                  <c:v>82</c:v>
                </c:pt>
                <c:pt idx="4">
                  <c:v>66</c:v>
                </c:pt>
                <c:pt idx="5">
                  <c:v>94</c:v>
                </c:pt>
                <c:pt idx="6">
                  <c:v>42</c:v>
                </c:pt>
                <c:pt idx="7">
                  <c:v>78</c:v>
                </c:pt>
                <c:pt idx="8">
                  <c:v>47.5</c:v>
                </c:pt>
                <c:pt idx="9">
                  <c:v>83</c:v>
                </c:pt>
                <c:pt idx="10">
                  <c:v>72</c:v>
                </c:pt>
                <c:pt idx="11">
                  <c:v>89</c:v>
                </c:pt>
                <c:pt idx="12">
                  <c:v>64</c:v>
                </c:pt>
                <c:pt idx="13">
                  <c:v>96</c:v>
                </c:pt>
                <c:pt idx="14">
                  <c:v>80</c:v>
                </c:pt>
                <c:pt idx="15">
                  <c:v>62</c:v>
                </c:pt>
                <c:pt idx="16">
                  <c:v>67</c:v>
                </c:pt>
                <c:pt idx="17">
                  <c:v>71</c:v>
                </c:pt>
                <c:pt idx="18">
                  <c:v>53</c:v>
                </c:pt>
                <c:pt idx="19">
                  <c:v>46</c:v>
                </c:pt>
                <c:pt idx="20">
                  <c:v>86</c:v>
                </c:pt>
                <c:pt idx="21">
                  <c:v>85</c:v>
                </c:pt>
                <c:pt idx="22">
                  <c:v>71</c:v>
                </c:pt>
                <c:pt idx="23">
                  <c:v>87</c:v>
                </c:pt>
                <c:pt idx="24">
                  <c:v>35</c:v>
                </c:pt>
                <c:pt idx="25">
                  <c:v>52</c:v>
                </c:pt>
                <c:pt idx="26">
                  <c:v>76</c:v>
                </c:pt>
                <c:pt idx="27">
                  <c:v>86</c:v>
                </c:pt>
                <c:pt idx="28">
                  <c:v>63</c:v>
                </c:pt>
                <c:pt idx="29">
                  <c:v>93.5</c:v>
                </c:pt>
                <c:pt idx="30">
                  <c:v>66</c:v>
                </c:pt>
                <c:pt idx="31">
                  <c:v>98</c:v>
                </c:pt>
                <c:pt idx="32">
                  <c:v>83</c:v>
                </c:pt>
                <c:pt idx="33">
                  <c:v>73</c:v>
                </c:pt>
                <c:pt idx="34">
                  <c:v>85</c:v>
                </c:pt>
                <c:pt idx="35">
                  <c:v>61</c:v>
                </c:pt>
                <c:pt idx="36">
                  <c:v>54</c:v>
                </c:pt>
                <c:pt idx="37">
                  <c:v>66</c:v>
                </c:pt>
                <c:pt idx="38">
                  <c:v>84</c:v>
                </c:pt>
                <c:pt idx="39">
                  <c:v>71</c:v>
                </c:pt>
                <c:pt idx="40">
                  <c:v>73</c:v>
                </c:pt>
                <c:pt idx="41">
                  <c:v>85</c:v>
                </c:pt>
                <c:pt idx="42">
                  <c:v>77.5</c:v>
                </c:pt>
                <c:pt idx="43">
                  <c:v>68</c:v>
                </c:pt>
                <c:pt idx="44">
                  <c:v>73</c:v>
                </c:pt>
                <c:pt idx="45">
                  <c:v>67</c:v>
                </c:pt>
                <c:pt idx="46">
                  <c:v>81.5</c:v>
                </c:pt>
                <c:pt idx="47">
                  <c:v>45</c:v>
                </c:pt>
                <c:pt idx="48">
                  <c:v>60</c:v>
                </c:pt>
                <c:pt idx="49">
                  <c:v>76</c:v>
                </c:pt>
                <c:pt idx="50">
                  <c:v>49</c:v>
                </c:pt>
                <c:pt idx="51">
                  <c:v>61</c:v>
                </c:pt>
                <c:pt idx="52">
                  <c:v>67</c:v>
                </c:pt>
                <c:pt idx="53">
                  <c:v>82</c:v>
                </c:pt>
                <c:pt idx="54">
                  <c:v>81</c:v>
                </c:pt>
                <c:pt idx="55">
                  <c:v>70</c:v>
                </c:pt>
                <c:pt idx="56">
                  <c:v>76</c:v>
                </c:pt>
                <c:pt idx="57">
                  <c:v>60</c:v>
                </c:pt>
                <c:pt idx="58">
                  <c:v>72</c:v>
                </c:pt>
                <c:pt idx="59">
                  <c:v>72</c:v>
                </c:pt>
                <c:pt idx="60">
                  <c:v>59</c:v>
                </c:pt>
                <c:pt idx="61">
                  <c:v>79</c:v>
                </c:pt>
                <c:pt idx="62">
                  <c:v>78</c:v>
                </c:pt>
                <c:pt idx="63">
                  <c:v>88</c:v>
                </c:pt>
                <c:pt idx="64">
                  <c:v>91</c:v>
                </c:pt>
                <c:pt idx="65">
                  <c:v>89</c:v>
                </c:pt>
                <c:pt idx="66">
                  <c:v>76</c:v>
                </c:pt>
                <c:pt idx="67">
                  <c:v>62</c:v>
                </c:pt>
                <c:pt idx="68">
                  <c:v>84</c:v>
                </c:pt>
                <c:pt idx="69">
                  <c:v>58</c:v>
                </c:pt>
                <c:pt idx="70">
                  <c:v>80</c:v>
                </c:pt>
                <c:pt idx="71">
                  <c:v>57</c:v>
                </c:pt>
                <c:pt idx="72">
                  <c:v>66</c:v>
                </c:pt>
                <c:pt idx="73">
                  <c:v>82</c:v>
                </c:pt>
                <c:pt idx="74">
                  <c:v>72</c:v>
                </c:pt>
                <c:pt idx="75">
                  <c:v>70</c:v>
                </c:pt>
                <c:pt idx="76">
                  <c:v>72</c:v>
                </c:pt>
                <c:pt idx="77">
                  <c:v>72</c:v>
                </c:pt>
                <c:pt idx="78">
                  <c:v>81</c:v>
                </c:pt>
                <c:pt idx="79">
                  <c:v>63</c:v>
                </c:pt>
                <c:pt idx="80">
                  <c:v>80</c:v>
                </c:pt>
                <c:pt idx="81">
                  <c:v>52</c:v>
                </c:pt>
                <c:pt idx="82">
                  <c:v>98</c:v>
                </c:pt>
                <c:pt idx="83">
                  <c:v>43</c:v>
                </c:pt>
                <c:pt idx="84">
                  <c:v>82</c:v>
                </c:pt>
                <c:pt idx="85">
                  <c:v>41</c:v>
                </c:pt>
                <c:pt idx="86">
                  <c:v>89</c:v>
                </c:pt>
                <c:pt idx="87">
                  <c:v>90</c:v>
                </c:pt>
                <c:pt idx="88">
                  <c:v>92</c:v>
                </c:pt>
                <c:pt idx="89">
                  <c:v>78</c:v>
                </c:pt>
                <c:pt idx="90">
                  <c:v>74</c:v>
                </c:pt>
                <c:pt idx="91">
                  <c:v>87</c:v>
                </c:pt>
                <c:pt idx="92">
                  <c:v>82</c:v>
                </c:pt>
                <c:pt idx="94">
                  <c:v>70</c:v>
                </c:pt>
                <c:pt idx="95">
                  <c:v>65</c:v>
                </c:pt>
                <c:pt idx="96">
                  <c:v>63</c:v>
                </c:pt>
                <c:pt idx="97">
                  <c:v>91</c:v>
                </c:pt>
                <c:pt idx="98">
                  <c:v>90</c:v>
                </c:pt>
                <c:pt idx="99">
                  <c:v>77</c:v>
                </c:pt>
                <c:pt idx="100">
                  <c:v>89</c:v>
                </c:pt>
                <c:pt idx="101">
                  <c:v>44</c:v>
                </c:pt>
                <c:pt idx="102">
                  <c:v>93</c:v>
                </c:pt>
                <c:pt idx="103">
                  <c:v>89</c:v>
                </c:pt>
                <c:pt idx="104">
                  <c:v>97</c:v>
                </c:pt>
                <c:pt idx="105">
                  <c:v>85.5</c:v>
                </c:pt>
                <c:pt idx="106">
                  <c:v>95</c:v>
                </c:pt>
                <c:pt idx="107">
                  <c:v>88</c:v>
                </c:pt>
                <c:pt idx="108">
                  <c:v>86</c:v>
                </c:pt>
                <c:pt idx="109">
                  <c:v>89</c:v>
                </c:pt>
                <c:pt idx="110">
                  <c:v>75</c:v>
                </c:pt>
                <c:pt idx="111">
                  <c:v>95</c:v>
                </c:pt>
                <c:pt idx="112">
                  <c:v>92</c:v>
                </c:pt>
                <c:pt idx="113">
                  <c:v>89</c:v>
                </c:pt>
                <c:pt idx="114">
                  <c:v>87</c:v>
                </c:pt>
                <c:pt idx="115">
                  <c:v>92</c:v>
                </c:pt>
                <c:pt idx="116">
                  <c:v>56</c:v>
                </c:pt>
                <c:pt idx="118">
                  <c:v>96</c:v>
                </c:pt>
                <c:pt idx="119">
                  <c:v>89</c:v>
                </c:pt>
                <c:pt idx="120">
                  <c:v>89</c:v>
                </c:pt>
                <c:pt idx="121">
                  <c:v>91</c:v>
                </c:pt>
                <c:pt idx="123">
                  <c:v>95</c:v>
                </c:pt>
                <c:pt idx="124">
                  <c:v>98</c:v>
                </c:pt>
                <c:pt idx="125">
                  <c:v>66</c:v>
                </c:pt>
                <c:pt idx="126">
                  <c:v>53</c:v>
                </c:pt>
                <c:pt idx="127">
                  <c:v>76</c:v>
                </c:pt>
                <c:pt idx="128">
                  <c:v>68</c:v>
                </c:pt>
                <c:pt idx="129">
                  <c:v>57</c:v>
                </c:pt>
                <c:pt idx="130">
                  <c:v>98</c:v>
                </c:pt>
                <c:pt idx="131">
                  <c:v>76</c:v>
                </c:pt>
                <c:pt idx="132">
                  <c:v>91.5</c:v>
                </c:pt>
                <c:pt idx="133">
                  <c:v>84</c:v>
                </c:pt>
                <c:pt idx="134">
                  <c:v>78</c:v>
                </c:pt>
                <c:pt idx="135">
                  <c:v>97</c:v>
                </c:pt>
                <c:pt idx="136">
                  <c:v>77</c:v>
                </c:pt>
                <c:pt idx="137">
                  <c:v>59</c:v>
                </c:pt>
                <c:pt idx="138">
                  <c:v>71</c:v>
                </c:pt>
                <c:pt idx="139">
                  <c:v>87</c:v>
                </c:pt>
                <c:pt idx="140">
                  <c:v>83</c:v>
                </c:pt>
                <c:pt idx="141">
                  <c:v>56</c:v>
                </c:pt>
                <c:pt idx="142">
                  <c:v>91</c:v>
                </c:pt>
                <c:pt idx="144">
                  <c:v>83</c:v>
                </c:pt>
                <c:pt idx="145">
                  <c:v>52</c:v>
                </c:pt>
                <c:pt idx="146">
                  <c:v>75</c:v>
                </c:pt>
                <c:pt idx="147">
                  <c:v>74</c:v>
                </c:pt>
                <c:pt idx="148">
                  <c:v>77</c:v>
                </c:pt>
                <c:pt idx="149">
                  <c:v>62</c:v>
                </c:pt>
                <c:pt idx="150">
                  <c:v>75</c:v>
                </c:pt>
                <c:pt idx="151">
                  <c:v>68</c:v>
                </c:pt>
                <c:pt idx="152">
                  <c:v>67</c:v>
                </c:pt>
                <c:pt idx="153">
                  <c:v>72</c:v>
                </c:pt>
                <c:pt idx="154">
                  <c:v>79</c:v>
                </c:pt>
                <c:pt idx="155">
                  <c:v>89</c:v>
                </c:pt>
                <c:pt idx="156">
                  <c:v>75</c:v>
                </c:pt>
                <c:pt idx="157">
                  <c:v>74</c:v>
                </c:pt>
                <c:pt idx="158">
                  <c:v>72</c:v>
                </c:pt>
                <c:pt idx="159">
                  <c:v>83</c:v>
                </c:pt>
                <c:pt idx="160">
                  <c:v>69</c:v>
                </c:pt>
                <c:pt idx="161">
                  <c:v>77</c:v>
                </c:pt>
                <c:pt idx="163">
                  <c:v>82</c:v>
                </c:pt>
                <c:pt idx="164">
                  <c:v>94</c:v>
                </c:pt>
                <c:pt idx="165">
                  <c:v>71</c:v>
                </c:pt>
                <c:pt idx="166">
                  <c:v>94</c:v>
                </c:pt>
                <c:pt idx="167">
                  <c:v>88</c:v>
                </c:pt>
                <c:pt idx="169">
                  <c:v>92</c:v>
                </c:pt>
                <c:pt idx="170">
                  <c:v>86</c:v>
                </c:pt>
                <c:pt idx="171">
                  <c:v>78</c:v>
                </c:pt>
                <c:pt idx="172">
                  <c:v>65</c:v>
                </c:pt>
                <c:pt idx="173">
                  <c:v>75</c:v>
                </c:pt>
                <c:pt idx="174">
                  <c:v>86</c:v>
                </c:pt>
                <c:pt idx="175">
                  <c:v>82</c:v>
                </c:pt>
                <c:pt idx="176">
                  <c:v>83</c:v>
                </c:pt>
                <c:pt idx="177">
                  <c:v>80</c:v>
                </c:pt>
              </c:numCache>
            </c:numRef>
          </c:xVal>
          <c:yVal>
            <c:numRef>
              <c:f>Sheet1!$B$1:$B$178</c:f>
              <c:numCache>
                <c:formatCode>General</c:formatCode>
                <c:ptCount val="178"/>
                <c:pt idx="0">
                  <c:v>74</c:v>
                </c:pt>
                <c:pt idx="1">
                  <c:v>77</c:v>
                </c:pt>
                <c:pt idx="2">
                  <c:v>56</c:v>
                </c:pt>
                <c:pt idx="3">
                  <c:v>84</c:v>
                </c:pt>
                <c:pt idx="4">
                  <c:v>64.5</c:v>
                </c:pt>
                <c:pt idx="5">
                  <c:v>92</c:v>
                </c:pt>
                <c:pt idx="6">
                  <c:v>46</c:v>
                </c:pt>
                <c:pt idx="7">
                  <c:v>78</c:v>
                </c:pt>
                <c:pt idx="8">
                  <c:v>55</c:v>
                </c:pt>
                <c:pt idx="9">
                  <c:v>73.5</c:v>
                </c:pt>
                <c:pt idx="10">
                  <c:v>65</c:v>
                </c:pt>
                <c:pt idx="11">
                  <c:v>85.5</c:v>
                </c:pt>
                <c:pt idx="12">
                  <c:v>65.5</c:v>
                </c:pt>
                <c:pt idx="13">
                  <c:v>91</c:v>
                </c:pt>
                <c:pt idx="14">
                  <c:v>75.5</c:v>
                </c:pt>
                <c:pt idx="15">
                  <c:v>53</c:v>
                </c:pt>
                <c:pt idx="16">
                  <c:v>65</c:v>
                </c:pt>
                <c:pt idx="17">
                  <c:v>73</c:v>
                </c:pt>
                <c:pt idx="18">
                  <c:v>46</c:v>
                </c:pt>
                <c:pt idx="19">
                  <c:v>38.5</c:v>
                </c:pt>
                <c:pt idx="20">
                  <c:v>88</c:v>
                </c:pt>
                <c:pt idx="21">
                  <c:v>83</c:v>
                </c:pt>
                <c:pt idx="22">
                  <c:v>73.5</c:v>
                </c:pt>
                <c:pt idx="23">
                  <c:v>88</c:v>
                </c:pt>
                <c:pt idx="24">
                  <c:v>31</c:v>
                </c:pt>
                <c:pt idx="25">
                  <c:v>50</c:v>
                </c:pt>
                <c:pt idx="26">
                  <c:v>42</c:v>
                </c:pt>
                <c:pt idx="27">
                  <c:v>85</c:v>
                </c:pt>
                <c:pt idx="28">
                  <c:v>47</c:v>
                </c:pt>
                <c:pt idx="29">
                  <c:v>80</c:v>
                </c:pt>
                <c:pt idx="30">
                  <c:v>62</c:v>
                </c:pt>
                <c:pt idx="31">
                  <c:v>98</c:v>
                </c:pt>
                <c:pt idx="32">
                  <c:v>81</c:v>
                </c:pt>
                <c:pt idx="33">
                  <c:v>72</c:v>
                </c:pt>
                <c:pt idx="34">
                  <c:v>83</c:v>
                </c:pt>
                <c:pt idx="35">
                  <c:v>64</c:v>
                </c:pt>
                <c:pt idx="36">
                  <c:v>53</c:v>
                </c:pt>
                <c:pt idx="37">
                  <c:v>69</c:v>
                </c:pt>
                <c:pt idx="38">
                  <c:v>92</c:v>
                </c:pt>
                <c:pt idx="39">
                  <c:v>74</c:v>
                </c:pt>
                <c:pt idx="40">
                  <c:v>71</c:v>
                </c:pt>
                <c:pt idx="41">
                  <c:v>77</c:v>
                </c:pt>
                <c:pt idx="42">
                  <c:v>77.5</c:v>
                </c:pt>
                <c:pt idx="43">
                  <c:v>73</c:v>
                </c:pt>
                <c:pt idx="44">
                  <c:v>62.5</c:v>
                </c:pt>
                <c:pt idx="45">
                  <c:v>65</c:v>
                </c:pt>
                <c:pt idx="46">
                  <c:v>80.5</c:v>
                </c:pt>
                <c:pt idx="47">
                  <c:v>55.5</c:v>
                </c:pt>
                <c:pt idx="48">
                  <c:v>61</c:v>
                </c:pt>
                <c:pt idx="49">
                  <c:v>78</c:v>
                </c:pt>
                <c:pt idx="50">
                  <c:v>40</c:v>
                </c:pt>
                <c:pt idx="51">
                  <c:v>63</c:v>
                </c:pt>
                <c:pt idx="52">
                  <c:v>69</c:v>
                </c:pt>
                <c:pt idx="53">
                  <c:v>82</c:v>
                </c:pt>
                <c:pt idx="54">
                  <c:v>78</c:v>
                </c:pt>
                <c:pt idx="55">
                  <c:v>73</c:v>
                </c:pt>
                <c:pt idx="56">
                  <c:v>72</c:v>
                </c:pt>
                <c:pt idx="57">
                  <c:v>61</c:v>
                </c:pt>
                <c:pt idx="58">
                  <c:v>72</c:v>
                </c:pt>
                <c:pt idx="59">
                  <c:v>58</c:v>
                </c:pt>
                <c:pt idx="60">
                  <c:v>57</c:v>
                </c:pt>
                <c:pt idx="61">
                  <c:v>67</c:v>
                </c:pt>
                <c:pt idx="62">
                  <c:v>77</c:v>
                </c:pt>
                <c:pt idx="63">
                  <c:v>80</c:v>
                </c:pt>
                <c:pt idx="64">
                  <c:v>80</c:v>
                </c:pt>
                <c:pt idx="65">
                  <c:v>88</c:v>
                </c:pt>
                <c:pt idx="66">
                  <c:v>67</c:v>
                </c:pt>
                <c:pt idx="67">
                  <c:v>65</c:v>
                </c:pt>
                <c:pt idx="68">
                  <c:v>87</c:v>
                </c:pt>
                <c:pt idx="69">
                  <c:v>62</c:v>
                </c:pt>
                <c:pt idx="70">
                  <c:v>75</c:v>
                </c:pt>
                <c:pt idx="71">
                  <c:v>55</c:v>
                </c:pt>
                <c:pt idx="72">
                  <c:v>69</c:v>
                </c:pt>
                <c:pt idx="73">
                  <c:v>85</c:v>
                </c:pt>
                <c:pt idx="74">
                  <c:v>61</c:v>
                </c:pt>
                <c:pt idx="75">
                  <c:v>58</c:v>
                </c:pt>
                <c:pt idx="76">
                  <c:v>74</c:v>
                </c:pt>
                <c:pt idx="77">
                  <c:v>66</c:v>
                </c:pt>
                <c:pt idx="78">
                  <c:v>81</c:v>
                </c:pt>
                <c:pt idx="79">
                  <c:v>59</c:v>
                </c:pt>
                <c:pt idx="80">
                  <c:v>75.5</c:v>
                </c:pt>
                <c:pt idx="81">
                  <c:v>45</c:v>
                </c:pt>
                <c:pt idx="82">
                  <c:v>95</c:v>
                </c:pt>
                <c:pt idx="83">
                  <c:v>37.5</c:v>
                </c:pt>
                <c:pt idx="84">
                  <c:v>80</c:v>
                </c:pt>
                <c:pt idx="85">
                  <c:v>47.5</c:v>
                </c:pt>
                <c:pt idx="86">
                  <c:v>79</c:v>
                </c:pt>
                <c:pt idx="87">
                  <c:v>77</c:v>
                </c:pt>
                <c:pt idx="88">
                  <c:v>92</c:v>
                </c:pt>
                <c:pt idx="89">
                  <c:v>71</c:v>
                </c:pt>
                <c:pt idx="90">
                  <c:v>73</c:v>
                </c:pt>
                <c:pt idx="91">
                  <c:v>67.5</c:v>
                </c:pt>
                <c:pt idx="92">
                  <c:v>64</c:v>
                </c:pt>
                <c:pt idx="94">
                  <c:v>64</c:v>
                </c:pt>
                <c:pt idx="95">
                  <c:v>63</c:v>
                </c:pt>
                <c:pt idx="96">
                  <c:v>58</c:v>
                </c:pt>
                <c:pt idx="97">
                  <c:v>75.5</c:v>
                </c:pt>
                <c:pt idx="98">
                  <c:v>90</c:v>
                </c:pt>
                <c:pt idx="99">
                  <c:v>78</c:v>
                </c:pt>
                <c:pt idx="100">
                  <c:v>87</c:v>
                </c:pt>
                <c:pt idx="101">
                  <c:v>39</c:v>
                </c:pt>
                <c:pt idx="102">
                  <c:v>89</c:v>
                </c:pt>
                <c:pt idx="103">
                  <c:v>91</c:v>
                </c:pt>
                <c:pt idx="104">
                  <c:v>95</c:v>
                </c:pt>
                <c:pt idx="105">
                  <c:v>81.5</c:v>
                </c:pt>
                <c:pt idx="106">
                  <c:v>92</c:v>
                </c:pt>
                <c:pt idx="107">
                  <c:v>72</c:v>
                </c:pt>
                <c:pt idx="108">
                  <c:v>81</c:v>
                </c:pt>
                <c:pt idx="109">
                  <c:v>86</c:v>
                </c:pt>
                <c:pt idx="110">
                  <c:v>68</c:v>
                </c:pt>
                <c:pt idx="111">
                  <c:v>95</c:v>
                </c:pt>
                <c:pt idx="112">
                  <c:v>91</c:v>
                </c:pt>
                <c:pt idx="113">
                  <c:v>87.5</c:v>
                </c:pt>
                <c:pt idx="114">
                  <c:v>81</c:v>
                </c:pt>
                <c:pt idx="115">
                  <c:v>86</c:v>
                </c:pt>
                <c:pt idx="116">
                  <c:v>59</c:v>
                </c:pt>
                <c:pt idx="118">
                  <c:v>96</c:v>
                </c:pt>
                <c:pt idx="119">
                  <c:v>72</c:v>
                </c:pt>
                <c:pt idx="120">
                  <c:v>83</c:v>
                </c:pt>
                <c:pt idx="121">
                  <c:v>89</c:v>
                </c:pt>
                <c:pt idx="123">
                  <c:v>95</c:v>
                </c:pt>
                <c:pt idx="124">
                  <c:v>98.5</c:v>
                </c:pt>
                <c:pt idx="125">
                  <c:v>55</c:v>
                </c:pt>
                <c:pt idx="126">
                  <c:v>49</c:v>
                </c:pt>
                <c:pt idx="127">
                  <c:v>80</c:v>
                </c:pt>
                <c:pt idx="128">
                  <c:v>69</c:v>
                </c:pt>
                <c:pt idx="129">
                  <c:v>52</c:v>
                </c:pt>
                <c:pt idx="130">
                  <c:v>97.5</c:v>
                </c:pt>
                <c:pt idx="131">
                  <c:v>72</c:v>
                </c:pt>
                <c:pt idx="132">
                  <c:v>88</c:v>
                </c:pt>
                <c:pt idx="133">
                  <c:v>83</c:v>
                </c:pt>
                <c:pt idx="134">
                  <c:v>63</c:v>
                </c:pt>
                <c:pt idx="135">
                  <c:v>94</c:v>
                </c:pt>
                <c:pt idx="136">
                  <c:v>70</c:v>
                </c:pt>
                <c:pt idx="137">
                  <c:v>57</c:v>
                </c:pt>
                <c:pt idx="138">
                  <c:v>74</c:v>
                </c:pt>
                <c:pt idx="139">
                  <c:v>89</c:v>
                </c:pt>
                <c:pt idx="140">
                  <c:v>80</c:v>
                </c:pt>
                <c:pt idx="141">
                  <c:v>51</c:v>
                </c:pt>
                <c:pt idx="142">
                  <c:v>88</c:v>
                </c:pt>
                <c:pt idx="144">
                  <c:v>80</c:v>
                </c:pt>
                <c:pt idx="145">
                  <c:v>54.5</c:v>
                </c:pt>
                <c:pt idx="146">
                  <c:v>70</c:v>
                </c:pt>
                <c:pt idx="147">
                  <c:v>70</c:v>
                </c:pt>
                <c:pt idx="148">
                  <c:v>78</c:v>
                </c:pt>
                <c:pt idx="149">
                  <c:v>60</c:v>
                </c:pt>
                <c:pt idx="150">
                  <c:v>71</c:v>
                </c:pt>
                <c:pt idx="151">
                  <c:v>61</c:v>
                </c:pt>
                <c:pt idx="152">
                  <c:v>67</c:v>
                </c:pt>
                <c:pt idx="153">
                  <c:v>65</c:v>
                </c:pt>
                <c:pt idx="154">
                  <c:v>78</c:v>
                </c:pt>
                <c:pt idx="155">
                  <c:v>83</c:v>
                </c:pt>
                <c:pt idx="156">
                  <c:v>72</c:v>
                </c:pt>
                <c:pt idx="157">
                  <c:v>69</c:v>
                </c:pt>
                <c:pt idx="158">
                  <c:v>59</c:v>
                </c:pt>
                <c:pt idx="159">
                  <c:v>81</c:v>
                </c:pt>
                <c:pt idx="160">
                  <c:v>62</c:v>
                </c:pt>
                <c:pt idx="161">
                  <c:v>71</c:v>
                </c:pt>
                <c:pt idx="163">
                  <c:v>84</c:v>
                </c:pt>
                <c:pt idx="164">
                  <c:v>90</c:v>
                </c:pt>
                <c:pt idx="165">
                  <c:v>71</c:v>
                </c:pt>
                <c:pt idx="166">
                  <c:v>82</c:v>
                </c:pt>
                <c:pt idx="167">
                  <c:v>88</c:v>
                </c:pt>
                <c:pt idx="169">
                  <c:v>90</c:v>
                </c:pt>
                <c:pt idx="170">
                  <c:v>80</c:v>
                </c:pt>
                <c:pt idx="171">
                  <c:v>73</c:v>
                </c:pt>
                <c:pt idx="172">
                  <c:v>67</c:v>
                </c:pt>
                <c:pt idx="173">
                  <c:v>73</c:v>
                </c:pt>
                <c:pt idx="174">
                  <c:v>90</c:v>
                </c:pt>
                <c:pt idx="175">
                  <c:v>82</c:v>
                </c:pt>
                <c:pt idx="176">
                  <c:v>50.5</c:v>
                </c:pt>
                <c:pt idx="177">
                  <c:v>78</c:v>
                </c:pt>
              </c:numCache>
            </c:numRef>
          </c:yVal>
          <c:smooth val="0"/>
        </c:ser>
        <c:ser>
          <c:idx val="1"/>
          <c:order val="1"/>
          <c:spPr>
            <a:ln w="47625">
              <a:noFill/>
            </a:ln>
            <a:effectLst>
              <a:outerShdw blurRad="50800" dist="38100" dir="2700000" algn="tl" rotWithShape="0">
                <a:srgbClr val="000000">
                  <a:alpha val="43000"/>
                </a:srgbClr>
              </a:outerShdw>
            </a:effectLst>
          </c:spPr>
          <c:marker>
            <c:spPr>
              <a:solidFill>
                <a:srgbClr val="DE4652"/>
              </a:solidFill>
              <a:effectLst>
                <a:outerShdw blurRad="50800" dist="38100" dir="2700000" algn="tl" rotWithShape="0">
                  <a:srgbClr val="000000">
                    <a:alpha val="43000"/>
                  </a:srgbClr>
                </a:outerShdw>
              </a:effectLst>
              <a:scene3d>
                <a:camera prst="orthographicFront"/>
                <a:lightRig rig="threePt" dir="t"/>
              </a:scene3d>
              <a:sp3d>
                <a:bevelT w="25400"/>
                <a:bevelB w="120650" h="25400" prst="cross"/>
              </a:sp3d>
            </c:spPr>
          </c:marker>
          <c:xVal>
            <c:numRef>
              <c:f>Sheet1!$D$1:$D$24</c:f>
              <c:numCache>
                <c:formatCode>General</c:formatCode>
                <c:ptCount val="24"/>
                <c:pt idx="0">
                  <c:v>90</c:v>
                </c:pt>
                <c:pt idx="1">
                  <c:v>62</c:v>
                </c:pt>
                <c:pt idx="2">
                  <c:v>67</c:v>
                </c:pt>
                <c:pt idx="3">
                  <c:v>72</c:v>
                </c:pt>
                <c:pt idx="4">
                  <c:v>92</c:v>
                </c:pt>
                <c:pt idx="5">
                  <c:v>62</c:v>
                </c:pt>
                <c:pt idx="6">
                  <c:v>83</c:v>
                </c:pt>
                <c:pt idx="7">
                  <c:v>88</c:v>
                </c:pt>
                <c:pt idx="8">
                  <c:v>37</c:v>
                </c:pt>
                <c:pt idx="9">
                  <c:v>84</c:v>
                </c:pt>
                <c:pt idx="10">
                  <c:v>66.5</c:v>
                </c:pt>
                <c:pt idx="11">
                  <c:v>57</c:v>
                </c:pt>
                <c:pt idx="12">
                  <c:v>95</c:v>
                </c:pt>
                <c:pt idx="13">
                  <c:v>81</c:v>
                </c:pt>
                <c:pt idx="14">
                  <c:v>42</c:v>
                </c:pt>
                <c:pt idx="15">
                  <c:v>91</c:v>
                </c:pt>
                <c:pt idx="16">
                  <c:v>94</c:v>
                </c:pt>
                <c:pt idx="17">
                  <c:v>87</c:v>
                </c:pt>
                <c:pt idx="18">
                  <c:v>76</c:v>
                </c:pt>
                <c:pt idx="19">
                  <c:v>91</c:v>
                </c:pt>
                <c:pt idx="20">
                  <c:v>59</c:v>
                </c:pt>
                <c:pt idx="21">
                  <c:v>89</c:v>
                </c:pt>
                <c:pt idx="22">
                  <c:v>92</c:v>
                </c:pt>
                <c:pt idx="23">
                  <c:v>63</c:v>
                </c:pt>
              </c:numCache>
            </c:numRef>
          </c:xVal>
          <c:yVal>
            <c:numRef>
              <c:f>Sheet1!$E$1:$E$24</c:f>
              <c:numCache>
                <c:formatCode>General</c:formatCode>
                <c:ptCount val="24"/>
                <c:pt idx="0">
                  <c:v>91</c:v>
                </c:pt>
                <c:pt idx="1">
                  <c:v>68</c:v>
                </c:pt>
                <c:pt idx="2">
                  <c:v>73</c:v>
                </c:pt>
                <c:pt idx="3">
                  <c:v>69</c:v>
                </c:pt>
                <c:pt idx="4">
                  <c:v>90.5</c:v>
                </c:pt>
                <c:pt idx="5">
                  <c:v>70</c:v>
                </c:pt>
                <c:pt idx="6">
                  <c:v>80</c:v>
                </c:pt>
                <c:pt idx="7">
                  <c:v>88</c:v>
                </c:pt>
                <c:pt idx="8">
                  <c:v>35</c:v>
                </c:pt>
                <c:pt idx="9">
                  <c:v>88</c:v>
                </c:pt>
                <c:pt idx="10">
                  <c:v>70</c:v>
                </c:pt>
                <c:pt idx="11">
                  <c:v>66</c:v>
                </c:pt>
                <c:pt idx="12">
                  <c:v>92</c:v>
                </c:pt>
                <c:pt idx="13">
                  <c:v>84</c:v>
                </c:pt>
                <c:pt idx="14">
                  <c:v>48</c:v>
                </c:pt>
                <c:pt idx="15">
                  <c:v>91</c:v>
                </c:pt>
                <c:pt idx="16">
                  <c:v>94</c:v>
                </c:pt>
                <c:pt idx="17">
                  <c:v>89</c:v>
                </c:pt>
                <c:pt idx="18">
                  <c:v>74</c:v>
                </c:pt>
                <c:pt idx="19">
                  <c:v>96</c:v>
                </c:pt>
                <c:pt idx="20">
                  <c:v>59</c:v>
                </c:pt>
                <c:pt idx="21">
                  <c:v>88</c:v>
                </c:pt>
                <c:pt idx="22">
                  <c:v>92</c:v>
                </c:pt>
                <c:pt idx="23">
                  <c:v>70</c:v>
                </c:pt>
              </c:numCache>
            </c:numRef>
          </c:yVal>
          <c:smooth val="0"/>
        </c:ser>
        <c:dLbls>
          <c:showLegendKey val="0"/>
          <c:showVal val="0"/>
          <c:showCatName val="0"/>
          <c:showSerName val="0"/>
          <c:showPercent val="0"/>
          <c:showBubbleSize val="0"/>
        </c:dLbls>
        <c:axId val="114098176"/>
        <c:axId val="114100096"/>
      </c:scatterChart>
      <c:valAx>
        <c:axId val="114098176"/>
        <c:scaling>
          <c:orientation val="minMax"/>
          <c:max val="100"/>
          <c:min val="0"/>
        </c:scaling>
        <c:delete val="0"/>
        <c:axPos val="b"/>
        <c:numFmt formatCode="General" sourceLinked="1"/>
        <c:majorTickMark val="out"/>
        <c:minorTickMark val="none"/>
        <c:tickLblPos val="nextTo"/>
        <c:crossAx val="114100096"/>
        <c:crosses val="autoZero"/>
        <c:crossBetween val="midCat"/>
        <c:majorUnit val="10"/>
      </c:valAx>
      <c:valAx>
        <c:axId val="114100096"/>
        <c:scaling>
          <c:orientation val="minMax"/>
          <c:max val="100"/>
          <c:min val="0"/>
        </c:scaling>
        <c:delete val="0"/>
        <c:axPos val="l"/>
        <c:numFmt formatCode="General" sourceLinked="1"/>
        <c:majorTickMark val="out"/>
        <c:minorTickMark val="none"/>
        <c:tickLblPos val="nextTo"/>
        <c:crossAx val="114098176"/>
        <c:crosses val="autoZero"/>
        <c:crossBetween val="midCat"/>
        <c:majorUnit val="10"/>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'Sociology 101 Peer Grading'!$B$1</c:f>
              <c:strCache>
                <c:ptCount val="1"/>
                <c:pt idx="0">
                  <c:v>Midterm</c:v>
                </c:pt>
              </c:strCache>
            </c:strRef>
          </c:tx>
          <c:spPr>
            <a:ln w="25400" cmpd="sng">
              <a:solidFill>
                <a:srgbClr val="4684EE"/>
              </a:solidFill>
            </a:ln>
          </c:spPr>
          <c:marker>
            <c:symbol val="none"/>
          </c:marker>
          <c:val>
            <c:numRef>
              <c:f>'Sociology 101 Peer Grading'!$B$2:$B$21</c:f>
              <c:numCache>
                <c:formatCode>General</c:formatCode>
                <c:ptCount val="20"/>
                <c:pt idx="0">
                  <c:v>0.78514300000000004</c:v>
                </c:pt>
                <c:pt idx="1">
                  <c:v>0.72883900000000046</c:v>
                </c:pt>
                <c:pt idx="2">
                  <c:v>0.69767500000000071</c:v>
                </c:pt>
                <c:pt idx="3">
                  <c:v>0.70267100000000071</c:v>
                </c:pt>
                <c:pt idx="4">
                  <c:v>0.67539000000000071</c:v>
                </c:pt>
                <c:pt idx="5">
                  <c:v>0.6663590000000007</c:v>
                </c:pt>
                <c:pt idx="6">
                  <c:v>0.63751199999999997</c:v>
                </c:pt>
                <c:pt idx="7">
                  <c:v>0.57986800000000005</c:v>
                </c:pt>
                <c:pt idx="8">
                  <c:v>0.57908599999999999</c:v>
                </c:pt>
                <c:pt idx="9">
                  <c:v>0.52502300000000002</c:v>
                </c:pt>
                <c:pt idx="10">
                  <c:v>0.5969059999999996</c:v>
                </c:pt>
                <c:pt idx="11">
                  <c:v>0.48796500000000026</c:v>
                </c:pt>
                <c:pt idx="12">
                  <c:v>0.573492</c:v>
                </c:pt>
                <c:pt idx="13">
                  <c:v>0.519478</c:v>
                </c:pt>
                <c:pt idx="14">
                  <c:v>0.54120699999999955</c:v>
                </c:pt>
                <c:pt idx="15">
                  <c:v>0.47706000000000021</c:v>
                </c:pt>
                <c:pt idx="16">
                  <c:v>0.52656599999999942</c:v>
                </c:pt>
                <c:pt idx="17">
                  <c:v>0.4336330000000001</c:v>
                </c:pt>
                <c:pt idx="18">
                  <c:v>0.464445</c:v>
                </c:pt>
                <c:pt idx="19">
                  <c:v>0.49494100000000002</c:v>
                </c:pt>
              </c:numCache>
            </c:numRef>
          </c:val>
          <c:smooth val="0"/>
        </c:ser>
        <c:ser>
          <c:idx val="1"/>
          <c:order val="1"/>
          <c:tx>
            <c:strRef>
              <c:f>'Sociology 101 Peer Grading'!$C$1</c:f>
              <c:strCache>
                <c:ptCount val="1"/>
                <c:pt idx="0">
                  <c:v>Final</c:v>
                </c:pt>
              </c:strCache>
            </c:strRef>
          </c:tx>
          <c:spPr>
            <a:ln w="25400" cmpd="sng">
              <a:solidFill>
                <a:srgbClr val="DC3912"/>
              </a:solidFill>
            </a:ln>
          </c:spPr>
          <c:marker>
            <c:symbol val="none"/>
          </c:marker>
          <c:val>
            <c:numRef>
              <c:f>'Sociology 101 Peer Grading'!$C$2:$C$21</c:f>
              <c:numCache>
                <c:formatCode>General</c:formatCode>
                <c:ptCount val="20"/>
                <c:pt idx="0">
                  <c:v>0.64510400000000045</c:v>
                </c:pt>
                <c:pt idx="1">
                  <c:v>0.588395</c:v>
                </c:pt>
                <c:pt idx="2">
                  <c:v>0.40203500000000003</c:v>
                </c:pt>
                <c:pt idx="3">
                  <c:v>0.69932099999999997</c:v>
                </c:pt>
                <c:pt idx="4">
                  <c:v>0.48085500000000025</c:v>
                </c:pt>
                <c:pt idx="5">
                  <c:v>0.49082500000000023</c:v>
                </c:pt>
                <c:pt idx="6">
                  <c:v>0.37106700000000026</c:v>
                </c:pt>
                <c:pt idx="7">
                  <c:v>0.45225900000000002</c:v>
                </c:pt>
                <c:pt idx="8">
                  <c:v>0.55927700000000002</c:v>
                </c:pt>
                <c:pt idx="9">
                  <c:v>0.31717700000000032</c:v>
                </c:pt>
                <c:pt idx="10">
                  <c:v>0.49083600000000027</c:v>
                </c:pt>
                <c:pt idx="11">
                  <c:v>0.34301400000000026</c:v>
                </c:pt>
                <c:pt idx="12">
                  <c:v>0.40202900000000008</c:v>
                </c:pt>
                <c:pt idx="13">
                  <c:v>0.586171</c:v>
                </c:pt>
                <c:pt idx="14">
                  <c:v>0.43944000000000022</c:v>
                </c:pt>
                <c:pt idx="15">
                  <c:v>0.36130900000000032</c:v>
                </c:pt>
                <c:pt idx="16">
                  <c:v>0.39772700000000022</c:v>
                </c:pt>
                <c:pt idx="17">
                  <c:v>0.37549000000000032</c:v>
                </c:pt>
                <c:pt idx="18">
                  <c:v>0.35425400000000001</c:v>
                </c:pt>
                <c:pt idx="19">
                  <c:v>0.42416500000000001</c:v>
                </c:pt>
              </c:numCache>
            </c:numRef>
          </c:val>
          <c:smooth val="0"/>
        </c:ser>
        <c:dLbls>
          <c:showLegendKey val="0"/>
          <c:showVal val="0"/>
          <c:showCatName val="0"/>
          <c:showSerName val="0"/>
          <c:showPercent val="0"/>
          <c:showBubbleSize val="0"/>
        </c:dLbls>
        <c:marker val="1"/>
        <c:smooth val="0"/>
        <c:axId val="114153728"/>
        <c:axId val="114053120"/>
      </c:lineChart>
      <c:catAx>
        <c:axId val="114153728"/>
        <c:scaling>
          <c:orientation val="minMax"/>
        </c:scaling>
        <c:delete val="1"/>
        <c:axPos val="b"/>
        <c:majorTickMark val="out"/>
        <c:minorTickMark val="none"/>
        <c:tickLblPos val="none"/>
        <c:crossAx val="114053120"/>
        <c:crosses val="autoZero"/>
        <c:auto val="0"/>
        <c:lblAlgn val="ctr"/>
        <c:lblOffset val="100"/>
        <c:noMultiLvlLbl val="0"/>
      </c:catAx>
      <c:valAx>
        <c:axId val="114053120"/>
        <c:scaling>
          <c:orientation val="minMax"/>
        </c:scaling>
        <c:delete val="0"/>
        <c:axPos val="l"/>
        <c:majorGridlines/>
        <c:numFmt formatCode="General" sourceLinked="1"/>
        <c:majorTickMark val="out"/>
        <c:minorTickMark val="none"/>
        <c:tickLblPos val="nextTo"/>
        <c:spPr>
          <a:ln w="47625">
            <a:noFill/>
          </a:ln>
        </c:spPr>
        <c:crossAx val="114153728"/>
        <c:crosses val="autoZero"/>
        <c:crossBetween val="between"/>
      </c:valAx>
      <c:spPr>
        <a:noFill/>
        <a:ln w="25400">
          <a:noFill/>
        </a:ln>
      </c:spPr>
    </c:plotArea>
    <c:legend>
      <c:legendPos val="t"/>
      <c:layout/>
      <c:overlay val="0"/>
      <c:txPr>
        <a:bodyPr/>
        <a:lstStyle/>
        <a:p>
          <a:pPr>
            <a:defRPr sz="1600"/>
          </a:pPr>
          <a:endParaRPr lang="en-US"/>
        </a:p>
      </c:txPr>
    </c:legend>
    <c:plotVisOnly val="0"/>
    <c:dispBlanksAs val="gap"/>
    <c:showDLblsOverMax val="0"/>
  </c:chart>
  <c:txPr>
    <a:bodyPr/>
    <a:lstStyle/>
    <a:p>
      <a:pPr>
        <a:defRPr sz="105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Sheet1!$B$2</c:f>
              <c:strCache>
                <c:ptCount val="1"/>
                <c:pt idx="0">
                  <c:v>11.8</c:v>
                </c:pt>
              </c:strCache>
            </c:strRef>
          </c:tx>
          <c:dLbls>
            <c:dLbl>
              <c:idx val="0"/>
              <c:layout>
                <c:manualLayout>
                  <c:x val="0.1431294628662097"/>
                  <c:y val="1.981513600003804E-2"/>
                </c:manualLayout>
              </c:layout>
              <c:tx>
                <c:rich>
                  <a:bodyPr/>
                  <a:lstStyle/>
                  <a:p>
                    <a:r>
                      <a:rPr lang="en-US" dirty="0"/>
                      <a:t>High </a:t>
                    </a:r>
                    <a:r>
                      <a:rPr lang="en-US" dirty="0" smtClean="0"/>
                      <a:t>School 11.8%</a:t>
                    </a:r>
                    <a:endParaRPr lang="en-US" dirty="0"/>
                  </a:p>
                </c:rich>
              </c:tx>
              <c:showLegendKey val="0"/>
              <c:showVal val="1"/>
              <c:showCatName val="1"/>
              <c:showSerName val="0"/>
              <c:showPercent val="0"/>
              <c:showBubbleSize val="0"/>
            </c:dLbl>
            <c:dLbl>
              <c:idx val="1"/>
              <c:layout/>
              <c:tx>
                <c:rich>
                  <a:bodyPr/>
                  <a:lstStyle/>
                  <a:p>
                    <a:r>
                      <a:rPr lang="en-US" dirty="0" smtClean="0"/>
                      <a:t>Associate 8.2%</a:t>
                    </a:r>
                    <a:endParaRPr lang="en-US" dirty="0"/>
                  </a:p>
                </c:rich>
              </c:tx>
              <c:showLegendKey val="0"/>
              <c:showVal val="1"/>
              <c:showCatName val="1"/>
              <c:showSerName val="0"/>
              <c:showPercent val="0"/>
              <c:showBubbleSize val="0"/>
            </c:dLbl>
            <c:dLbl>
              <c:idx val="2"/>
              <c:layout/>
              <c:tx>
                <c:rich>
                  <a:bodyPr/>
                  <a:lstStyle/>
                  <a:p>
                    <a:r>
                      <a:rPr lang="en-US" dirty="0" smtClean="0"/>
                      <a:t>Bachelors 42.8%</a:t>
                    </a:r>
                    <a:endParaRPr lang="en-US" dirty="0"/>
                  </a:p>
                </c:rich>
              </c:tx>
              <c:showLegendKey val="0"/>
              <c:showVal val="1"/>
              <c:showCatName val="1"/>
              <c:showSerName val="0"/>
              <c:showPercent val="0"/>
              <c:showBubbleSize val="0"/>
            </c:dLbl>
            <c:dLbl>
              <c:idx val="3"/>
              <c:layout/>
              <c:tx>
                <c:rich>
                  <a:bodyPr/>
                  <a:lstStyle/>
                  <a:p>
                    <a:r>
                      <a:rPr lang="en-US" dirty="0" smtClean="0"/>
                      <a:t>Masters</a:t>
                    </a:r>
                  </a:p>
                  <a:p>
                    <a:r>
                      <a:rPr lang="en-US" dirty="0" smtClean="0"/>
                      <a:t>36.7%</a:t>
                    </a:r>
                    <a:endParaRPr lang="en-US" dirty="0"/>
                  </a:p>
                </c:rich>
              </c:tx>
              <c:showLegendKey val="0"/>
              <c:showVal val="1"/>
              <c:showCatName val="1"/>
              <c:showSerName val="0"/>
              <c:showPercent val="0"/>
              <c:showBubbleSize val="0"/>
            </c:dLbl>
            <c:dLbl>
              <c:idx val="4"/>
              <c:layout/>
              <c:tx>
                <c:rich>
                  <a:bodyPr/>
                  <a:lstStyle/>
                  <a:p>
                    <a:r>
                      <a:rPr lang="en-US" dirty="0" smtClean="0"/>
                      <a:t>Doctoral 5.4%</a:t>
                    </a:r>
                    <a:endParaRPr lang="en-US" dirty="0"/>
                  </a:p>
                </c:rich>
              </c:tx>
              <c:showLegendKey val="0"/>
              <c:showVal val="1"/>
              <c:showCatName val="1"/>
              <c:showSerName val="0"/>
              <c:showPercent val="0"/>
              <c:showBubbleSize val="0"/>
            </c:dLbl>
            <c:showLegendKey val="0"/>
            <c:showVal val="1"/>
            <c:showCatName val="1"/>
            <c:showSerName val="0"/>
            <c:showPercent val="0"/>
            <c:showBubbleSize val="0"/>
            <c:showLeaderLines val="1"/>
          </c:dLbls>
          <c:cat>
            <c:strRef>
              <c:f>Sheet1!$A$2:$A$6</c:f>
              <c:strCache>
                <c:ptCount val="5"/>
                <c:pt idx="0">
                  <c:v>High School</c:v>
                </c:pt>
                <c:pt idx="1">
                  <c:v>Associate's</c:v>
                </c:pt>
                <c:pt idx="2">
                  <c:v>Bachelor's</c:v>
                </c:pt>
                <c:pt idx="3">
                  <c:v>Master's</c:v>
                </c:pt>
                <c:pt idx="4">
                  <c:v>Doctoral</c:v>
                </c:pt>
              </c:strCache>
            </c:strRef>
          </c:cat>
          <c:val>
            <c:numRef>
              <c:f>Sheet1!$B$2:$B$6</c:f>
              <c:numCache>
                <c:formatCode>General</c:formatCode>
                <c:ptCount val="5"/>
                <c:pt idx="0">
                  <c:v>11.8</c:v>
                </c:pt>
                <c:pt idx="1">
                  <c:v>8.2000000000000011</c:v>
                </c:pt>
                <c:pt idx="2">
                  <c:v>42.8</c:v>
                </c:pt>
                <c:pt idx="3">
                  <c:v>36.700000000000003</c:v>
                </c:pt>
                <c:pt idx="4">
                  <c:v>5.4</c:v>
                </c:pt>
              </c:numCache>
            </c:numRef>
          </c:val>
        </c:ser>
        <c:dLbls>
          <c:showLegendKey val="0"/>
          <c:showVal val="1"/>
          <c:showCatName val="1"/>
          <c:showSerName val="0"/>
          <c:showPercent val="0"/>
          <c:showBubbleSize val="0"/>
          <c:showLeaderLines val="1"/>
        </c:dLbls>
        <c:firstSliceAng val="0"/>
      </c:pieChart>
    </c:plotArea>
    <c:plotVisOnly val="1"/>
    <c:dispBlanksAs val="gap"/>
    <c:showDLblsOverMax val="0"/>
  </c:chart>
  <c:txPr>
    <a:bodyPr/>
    <a:lstStyle/>
    <a:p>
      <a:pPr>
        <a:defRPr sz="16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Sheet1!$B$2</c:f>
              <c:strCache>
                <c:ptCount val="1"/>
                <c:pt idx="0">
                  <c:v>35.20%</c:v>
                </c:pt>
              </c:strCache>
            </c:strRef>
          </c:tx>
          <c:dLbls>
            <c:dLbl>
              <c:idx val="0"/>
              <c:layout/>
              <c:tx>
                <c:rich>
                  <a:bodyPr/>
                  <a:lstStyle/>
                  <a:p>
                    <a:r>
                      <a:rPr lang="en-US" dirty="0" smtClean="0"/>
                      <a:t>North</a:t>
                    </a:r>
                    <a:r>
                      <a:rPr lang="en-US" baseline="0" dirty="0" smtClean="0"/>
                      <a:t> </a:t>
                    </a:r>
                    <a:r>
                      <a:rPr lang="en-US" dirty="0" smtClean="0"/>
                      <a:t>America</a:t>
                    </a:r>
                  </a:p>
                  <a:p>
                    <a:r>
                      <a:rPr lang="en-US" dirty="0" smtClean="0"/>
                      <a:t>35.2%</a:t>
                    </a:r>
                    <a:endParaRPr lang="en-US" dirty="0"/>
                  </a:p>
                </c:rich>
              </c:tx>
              <c:showLegendKey val="0"/>
              <c:showVal val="1"/>
              <c:showCatName val="1"/>
              <c:showSerName val="0"/>
              <c:showPercent val="0"/>
              <c:showBubbleSize val="0"/>
            </c:dLbl>
            <c:dLbl>
              <c:idx val="1"/>
              <c:layout/>
              <c:tx>
                <c:rich>
                  <a:bodyPr/>
                  <a:lstStyle/>
                  <a:p>
                    <a:r>
                      <a:rPr lang="en-US" dirty="0" smtClean="0"/>
                      <a:t>Europe 28.2%</a:t>
                    </a:r>
                    <a:endParaRPr lang="en-US" dirty="0"/>
                  </a:p>
                </c:rich>
              </c:tx>
              <c:showLegendKey val="0"/>
              <c:showVal val="1"/>
              <c:showCatName val="1"/>
              <c:showSerName val="0"/>
              <c:showPercent val="0"/>
              <c:showBubbleSize val="0"/>
            </c:dLbl>
            <c:dLbl>
              <c:idx val="2"/>
              <c:layout/>
              <c:tx>
                <c:rich>
                  <a:bodyPr/>
                  <a:lstStyle/>
                  <a:p>
                    <a:r>
                      <a:rPr lang="en-US" dirty="0" smtClean="0"/>
                      <a:t>Asia 21.4%</a:t>
                    </a:r>
                    <a:endParaRPr lang="en-US" dirty="0"/>
                  </a:p>
                </c:rich>
              </c:tx>
              <c:showLegendKey val="0"/>
              <c:showVal val="1"/>
              <c:showCatName val="1"/>
              <c:showSerName val="0"/>
              <c:showPercent val="0"/>
              <c:showBubbleSize val="0"/>
            </c:dLbl>
            <c:dLbl>
              <c:idx val="3"/>
              <c:layout/>
              <c:tx>
                <c:rich>
                  <a:bodyPr/>
                  <a:lstStyle/>
                  <a:p>
                    <a:r>
                      <a:rPr lang="en-US" dirty="0" smtClean="0"/>
                      <a:t>South America 8.8%</a:t>
                    </a:r>
                    <a:endParaRPr lang="en-US" dirty="0"/>
                  </a:p>
                </c:rich>
              </c:tx>
              <c:showLegendKey val="0"/>
              <c:showVal val="1"/>
              <c:showCatName val="1"/>
              <c:showSerName val="0"/>
              <c:showPercent val="0"/>
              <c:showBubbleSize val="0"/>
            </c:dLbl>
            <c:dLbl>
              <c:idx val="4"/>
              <c:layout/>
              <c:tx>
                <c:rich>
                  <a:bodyPr/>
                  <a:lstStyle/>
                  <a:p>
                    <a:r>
                      <a:rPr lang="en-US" dirty="0" smtClean="0"/>
                      <a:t>Africa 3.6%</a:t>
                    </a:r>
                    <a:endParaRPr lang="en-US" dirty="0"/>
                  </a:p>
                </c:rich>
              </c:tx>
              <c:showLegendKey val="0"/>
              <c:showVal val="1"/>
              <c:showCatName val="1"/>
              <c:showSerName val="0"/>
              <c:showPercent val="0"/>
              <c:showBubbleSize val="0"/>
            </c:dLbl>
            <c:dLbl>
              <c:idx val="5"/>
              <c:layout/>
              <c:tx>
                <c:rich>
                  <a:bodyPr/>
                  <a:lstStyle/>
                  <a:p>
                    <a:r>
                      <a:rPr lang="en-US" dirty="0" smtClean="0"/>
                      <a:t>Oceania</a:t>
                    </a:r>
                  </a:p>
                  <a:p>
                    <a:r>
                      <a:rPr lang="en-US" dirty="0" smtClean="0"/>
                      <a:t>2.8%</a:t>
                    </a:r>
                    <a:endParaRPr lang="en-US" dirty="0"/>
                  </a:p>
                </c:rich>
              </c:tx>
              <c:showLegendKey val="0"/>
              <c:showVal val="1"/>
              <c:showCatName val="1"/>
              <c:showSerName val="0"/>
              <c:showPercent val="0"/>
              <c:showBubbleSize val="0"/>
            </c:dLbl>
            <c:showLegendKey val="0"/>
            <c:showVal val="1"/>
            <c:showCatName val="1"/>
            <c:showSerName val="0"/>
            <c:showPercent val="0"/>
            <c:showBubbleSize val="0"/>
            <c:showLeaderLines val="1"/>
          </c:dLbls>
          <c:cat>
            <c:strRef>
              <c:f>Sheet1!$A$2:$A$7</c:f>
              <c:strCache>
                <c:ptCount val="6"/>
                <c:pt idx="0">
                  <c:v>N. America</c:v>
                </c:pt>
                <c:pt idx="1">
                  <c:v>Europe</c:v>
                </c:pt>
                <c:pt idx="2">
                  <c:v>Asia</c:v>
                </c:pt>
                <c:pt idx="3">
                  <c:v>S. America</c:v>
                </c:pt>
                <c:pt idx="4">
                  <c:v>Africa</c:v>
                </c:pt>
                <c:pt idx="5">
                  <c:v>Oceania</c:v>
                </c:pt>
              </c:strCache>
            </c:strRef>
          </c:cat>
          <c:val>
            <c:numRef>
              <c:f>Sheet1!$B$2:$B$7</c:f>
              <c:numCache>
                <c:formatCode>0.00%</c:formatCode>
                <c:ptCount val="6"/>
                <c:pt idx="0">
                  <c:v>0.35200000000000009</c:v>
                </c:pt>
                <c:pt idx="1">
                  <c:v>0.28200000000000008</c:v>
                </c:pt>
                <c:pt idx="2">
                  <c:v>0.21400000000000005</c:v>
                </c:pt>
                <c:pt idx="3">
                  <c:v>8.8000000000000037E-2</c:v>
                </c:pt>
                <c:pt idx="4">
                  <c:v>3.5999999999999997E-2</c:v>
                </c:pt>
                <c:pt idx="5">
                  <c:v>2.8000000000000001E-2</c:v>
                </c:pt>
              </c:numCache>
            </c:numRef>
          </c:val>
        </c:ser>
        <c:dLbls>
          <c:showLegendKey val="0"/>
          <c:showVal val="1"/>
          <c:showCatName val="1"/>
          <c:showSerName val="0"/>
          <c:showPercent val="0"/>
          <c:showBubbleSize val="0"/>
          <c:showLeaderLines val="1"/>
        </c:dLbls>
        <c:firstSliceAng val="0"/>
      </c:pieChart>
    </c:plotArea>
    <c:plotVisOnly val="1"/>
    <c:dispBlanksAs val="gap"/>
    <c:showDLblsOverMax val="0"/>
  </c:chart>
  <c:txPr>
    <a:bodyPr/>
    <a:lstStyle/>
    <a:p>
      <a:pPr>
        <a:defRPr sz="16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6.0725803805774303E-2"/>
          <c:y val="7.4687500000000004E-2"/>
          <c:w val="0.75489919619422796"/>
          <c:h val="0.7500521653543305"/>
        </c:manualLayout>
      </c:layout>
      <c:barChart>
        <c:barDir val="col"/>
        <c:grouping val="clustered"/>
        <c:varyColors val="0"/>
        <c:ser>
          <c:idx val="0"/>
          <c:order val="0"/>
          <c:tx>
            <c:strRef>
              <c:f>Sheet1!$B$1</c:f>
              <c:strCache>
                <c:ptCount val="1"/>
                <c:pt idx="0">
                  <c:v>Lecture</c:v>
                </c:pt>
              </c:strCache>
            </c:strRef>
          </c:tx>
          <c:invertIfNegative val="0"/>
          <c:dLbls>
            <c:showLegendKey val="0"/>
            <c:showVal val="1"/>
            <c:showCatName val="0"/>
            <c:showSerName val="0"/>
            <c:showPercent val="0"/>
            <c:showBubbleSize val="0"/>
            <c:showLeaderLines val="0"/>
          </c:dLbls>
          <c:cat>
            <c:strRef>
              <c:f>Sheet1!$A$2:$A$4</c:f>
              <c:strCache>
                <c:ptCount val="3"/>
                <c:pt idx="0">
                  <c:v> </c:v>
                </c:pt>
                <c:pt idx="1">
                  <c:v> </c:v>
                </c:pt>
                <c:pt idx="2">
                  <c:v> </c:v>
                </c:pt>
              </c:strCache>
            </c:strRef>
          </c:cat>
          <c:val>
            <c:numRef>
              <c:f>Sheet1!$B$2:$B$4</c:f>
              <c:numCache>
                <c:formatCode>0%</c:formatCode>
                <c:ptCount val="3"/>
                <c:pt idx="0">
                  <c:v>0.57999999999999996</c:v>
                </c:pt>
                <c:pt idx="1">
                  <c:v>0.5</c:v>
                </c:pt>
                <c:pt idx="2">
                  <c:v>0.41</c:v>
                </c:pt>
              </c:numCache>
            </c:numRef>
          </c:val>
        </c:ser>
        <c:ser>
          <c:idx val="1"/>
          <c:order val="1"/>
          <c:tx>
            <c:strRef>
              <c:f>Sheet1!$C$1</c:f>
              <c:strCache>
                <c:ptCount val="1"/>
                <c:pt idx="0">
                  <c:v>Active Learning</c:v>
                </c:pt>
              </c:strCache>
            </c:strRef>
          </c:tx>
          <c:invertIfNegative val="0"/>
          <c:dLbls>
            <c:showLegendKey val="0"/>
            <c:showVal val="1"/>
            <c:showCatName val="0"/>
            <c:showSerName val="0"/>
            <c:showPercent val="0"/>
            <c:showBubbleSize val="0"/>
            <c:showLeaderLines val="0"/>
          </c:dLbls>
          <c:cat>
            <c:strRef>
              <c:f>Sheet1!$A$2:$A$4</c:f>
              <c:strCache>
                <c:ptCount val="3"/>
                <c:pt idx="0">
                  <c:v> </c:v>
                </c:pt>
                <c:pt idx="1">
                  <c:v> </c:v>
                </c:pt>
                <c:pt idx="2">
                  <c:v> </c:v>
                </c:pt>
              </c:strCache>
            </c:strRef>
          </c:cat>
          <c:val>
            <c:numRef>
              <c:f>Sheet1!$C$2:$C$4</c:f>
              <c:numCache>
                <c:formatCode>0%</c:formatCode>
                <c:ptCount val="3"/>
                <c:pt idx="0">
                  <c:v>0.81</c:v>
                </c:pt>
                <c:pt idx="1">
                  <c:v>0.85</c:v>
                </c:pt>
                <c:pt idx="2">
                  <c:v>0.74</c:v>
                </c:pt>
              </c:numCache>
            </c:numRef>
          </c:val>
        </c:ser>
        <c:dLbls>
          <c:showLegendKey val="0"/>
          <c:showVal val="0"/>
          <c:showCatName val="0"/>
          <c:showSerName val="0"/>
          <c:showPercent val="0"/>
          <c:showBubbleSize val="0"/>
        </c:dLbls>
        <c:gapWidth val="150"/>
        <c:axId val="225219328"/>
        <c:axId val="225220864"/>
      </c:barChart>
      <c:catAx>
        <c:axId val="225219328"/>
        <c:scaling>
          <c:orientation val="minMax"/>
        </c:scaling>
        <c:delete val="0"/>
        <c:axPos val="b"/>
        <c:majorTickMark val="out"/>
        <c:minorTickMark val="out"/>
        <c:tickLblPos val="nextTo"/>
        <c:crossAx val="225220864"/>
        <c:crosses val="autoZero"/>
        <c:auto val="1"/>
        <c:lblAlgn val="ctr"/>
        <c:lblOffset val="100"/>
        <c:noMultiLvlLbl val="0"/>
      </c:catAx>
      <c:valAx>
        <c:axId val="225220864"/>
        <c:scaling>
          <c:orientation val="minMax"/>
        </c:scaling>
        <c:delete val="0"/>
        <c:axPos val="l"/>
        <c:majorGridlines/>
        <c:numFmt formatCode="0%" sourceLinked="1"/>
        <c:majorTickMark val="out"/>
        <c:minorTickMark val="none"/>
        <c:tickLblPos val="nextTo"/>
        <c:crossAx val="22521932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0" idx="1">
    <p:pos x="6000" y="0"/>
    <p:text>Do you think this will be publicly embarrassing for them?</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956050" y="0"/>
            <a:ext cx="3027363" cy="463550"/>
          </a:xfrm>
          <a:prstGeom prst="rect">
            <a:avLst/>
          </a:prstGeom>
        </p:spPr>
        <p:txBody>
          <a:bodyPr vert="horz" lIns="91440" tIns="45720" rIns="91440" bIns="45720" rtlCol="0"/>
          <a:lstStyle>
            <a:lvl1pPr algn="r">
              <a:defRPr sz="1200"/>
            </a:lvl1pPr>
          </a:lstStyle>
          <a:p>
            <a:pPr>
              <a:defRPr/>
            </a:pPr>
            <a:fld id="{7F4275AF-E9C8-4DDC-96C2-88D9AAE21784}" type="datetimeFigureOut">
              <a:rPr lang="en-US"/>
              <a:pPr>
                <a:defRPr/>
              </a:pPr>
              <a:t>4/15/2013</a:t>
            </a:fld>
            <a:endParaRPr lang="en-US"/>
          </a:p>
        </p:txBody>
      </p:sp>
      <p:sp>
        <p:nvSpPr>
          <p:cNvPr id="4" name="Footer Placeholder 3"/>
          <p:cNvSpPr>
            <a:spLocks noGrp="1"/>
          </p:cNvSpPr>
          <p:nvPr>
            <p:ph type="ftr" sz="quarter" idx="2"/>
          </p:nvPr>
        </p:nvSpPr>
        <p:spPr>
          <a:xfrm>
            <a:off x="0" y="8805863"/>
            <a:ext cx="3027363" cy="46355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56050" y="8805863"/>
            <a:ext cx="3027363" cy="463550"/>
          </a:xfrm>
          <a:prstGeom prst="rect">
            <a:avLst/>
          </a:prstGeom>
        </p:spPr>
        <p:txBody>
          <a:bodyPr vert="horz" lIns="91440" tIns="45720" rIns="91440" bIns="45720" rtlCol="0" anchor="b"/>
          <a:lstStyle>
            <a:lvl1pPr algn="r">
              <a:defRPr sz="1200"/>
            </a:lvl1pPr>
          </a:lstStyle>
          <a:p>
            <a:pPr>
              <a:defRPr/>
            </a:pPr>
            <a:fld id="{C6FAB327-7451-4E79-9B7D-B6AC9EDF44B7}" type="slidenum">
              <a:rPr lang="en-US"/>
              <a:pPr>
                <a:defRPr/>
              </a:pPr>
              <a:t>‹#›</a:t>
            </a:fld>
            <a:endParaRPr lang="en-US"/>
          </a:p>
        </p:txBody>
      </p:sp>
    </p:spTree>
    <p:extLst>
      <p:ext uri="{BB962C8B-B14F-4D97-AF65-F5344CB8AC3E}">
        <p14:creationId xmlns:p14="http://schemas.microsoft.com/office/powerpoint/2010/main" val="15688832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56050" y="0"/>
            <a:ext cx="3027363" cy="463550"/>
          </a:xfrm>
          <a:prstGeom prst="rect">
            <a:avLst/>
          </a:prstGeom>
        </p:spPr>
        <p:txBody>
          <a:bodyPr vert="horz" lIns="91440" tIns="45720" rIns="91440" bIns="45720" rtlCol="0"/>
          <a:lstStyle>
            <a:lvl1pPr algn="r">
              <a:defRPr sz="1200"/>
            </a:lvl1pPr>
          </a:lstStyle>
          <a:p>
            <a:fld id="{A35E3AAC-F1EA-48E7-8C01-0D0E1393C8D1}" type="datetimeFigureOut">
              <a:rPr lang="en-US" smtClean="0"/>
              <a:pPr/>
              <a:t>4/15/2013</a:t>
            </a:fld>
            <a:endParaRPr lang="en-US"/>
          </a:p>
        </p:txBody>
      </p:sp>
      <p:sp>
        <p:nvSpPr>
          <p:cNvPr id="4" name="Slide Image Placeholder 3"/>
          <p:cNvSpPr>
            <a:spLocks noGrp="1" noRot="1" noChangeAspect="1"/>
          </p:cNvSpPr>
          <p:nvPr>
            <p:ph type="sldImg" idx="2"/>
          </p:nvPr>
        </p:nvSpPr>
        <p:spPr>
          <a:xfrm>
            <a:off x="403225" y="695325"/>
            <a:ext cx="6178550" cy="3476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8500" y="4403725"/>
            <a:ext cx="5588000" cy="417195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05863"/>
            <a:ext cx="3027363"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56050" y="8805863"/>
            <a:ext cx="3027363" cy="463550"/>
          </a:xfrm>
          <a:prstGeom prst="rect">
            <a:avLst/>
          </a:prstGeom>
        </p:spPr>
        <p:txBody>
          <a:bodyPr vert="horz" lIns="91440" tIns="45720" rIns="91440" bIns="45720" rtlCol="0" anchor="b"/>
          <a:lstStyle>
            <a:lvl1pPr algn="r">
              <a:defRPr sz="1200"/>
            </a:lvl1pPr>
          </a:lstStyle>
          <a:p>
            <a:fld id="{62425EF2-AEE5-49E8-912D-7A4D6183D534}" type="slidenum">
              <a:rPr lang="en-US" smtClean="0"/>
              <a:pPr/>
              <a:t>‹#›</a:t>
            </a:fld>
            <a:endParaRPr lang="en-US"/>
          </a:p>
        </p:txBody>
      </p:sp>
    </p:spTree>
    <p:extLst>
      <p:ext uri="{BB962C8B-B14F-4D97-AF65-F5344CB8AC3E}">
        <p14:creationId xmlns:p14="http://schemas.microsoft.com/office/powerpoint/2010/main" val="2185252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695325"/>
            <a:ext cx="6181725" cy="3476625"/>
          </a:xfrm>
        </p:spPr>
      </p:sp>
      <p:sp>
        <p:nvSpPr>
          <p:cNvPr id="3" name="Notes Placeholder 2"/>
          <p:cNvSpPr>
            <a:spLocks noGrp="1"/>
          </p:cNvSpPr>
          <p:nvPr>
            <p:ph type="body" idx="1"/>
          </p:nvPr>
        </p:nvSpPr>
        <p:spPr/>
        <p:txBody>
          <a:bodyPr>
            <a:normAutofit/>
          </a:bodyPr>
          <a:lstStyle/>
          <a:p>
            <a:r>
              <a:rPr lang="en-US" dirty="0" smtClean="0"/>
              <a:t>I’m a Stanford professor,</a:t>
            </a:r>
            <a:r>
              <a:rPr lang="en-US" baseline="0" dirty="0" smtClean="0"/>
              <a:t> and Co-founder of Coursera.  Most people today will never have access to a Stanford class.  But we’re changing that. </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GRAPH?</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11</a:t>
            </a:fld>
            <a:endParaRPr lang="en-US"/>
          </a:p>
        </p:txBody>
      </p:sp>
    </p:spTree>
    <p:extLst>
      <p:ext uri="{BB962C8B-B14F-4D97-AF65-F5344CB8AC3E}">
        <p14:creationId xmlns:p14="http://schemas.microsoft.com/office/powerpoint/2010/main" val="1532982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2D2C8F-DC82-8249-AF70-AA6557AFBAF2}" type="slidenum">
              <a:rPr lang="en-US" smtClean="0"/>
              <a:pPr/>
              <a:t>12</a:t>
            </a:fld>
            <a:endParaRPr lang="en-US"/>
          </a:p>
        </p:txBody>
      </p:sp>
    </p:spTree>
    <p:extLst>
      <p:ext uri="{BB962C8B-B14F-4D97-AF65-F5344CB8AC3E}">
        <p14:creationId xmlns:p14="http://schemas.microsoft.com/office/powerpoint/2010/main" val="1453682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talk about some of the key elements that went into</a:t>
            </a:r>
            <a:r>
              <a:rPr lang="en-US" baseline="0" dirty="0" smtClean="0"/>
              <a:t> these courses.  First, when we designs content for the online environment, we can remove the constraints of classroom scheduling, and abandon the monolithic 1hr lecture. The content can be divided into short, coherent modules of 8-12 minutes each, which can be traversed in different ways by different students.  Some students might benefit from some additional preparation.  Others might want go into depth in certain topics.  So we can finally move away from the one-size-fits-all model of education into a much more personalized experience.</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r>
              <a:rPr lang="en-US" dirty="0" smtClean="0"/>
              <a:t>Expression equivalence (e.g., a^2 – b^2 = (</a:t>
            </a:r>
            <a:r>
              <a:rPr lang="en-US" dirty="0" err="1" smtClean="0"/>
              <a:t>a+b</a:t>
            </a:r>
            <a:r>
              <a:rPr lang="en-US" dirty="0" smtClean="0"/>
              <a:t>)(a-b)..)</a:t>
            </a:r>
          </a:p>
          <a:p>
            <a:r>
              <a:rPr lang="en-US" dirty="0" smtClean="0"/>
              <a:t>Theorem</a:t>
            </a:r>
            <a:r>
              <a:rPr lang="en-US" baseline="0" dirty="0" smtClean="0"/>
              <a:t> proving</a:t>
            </a:r>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26</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Pie charts need to be redone</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401638" y="695325"/>
            <a:ext cx="6181725"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2" name="Shape 222"/>
          <p:cNvSpPr txBox="1">
            <a:spLocks noGrp="1"/>
          </p:cNvSpPr>
          <p:nvPr>
            <p:ph type="body" idx="1"/>
          </p:nvPr>
        </p:nvSpPr>
        <p:spPr>
          <a:xfrm>
            <a:off x="698501" y="4403725"/>
            <a:ext cx="5587999" cy="4171950"/>
          </a:xfrm>
          <a:prstGeom prst="rect">
            <a:avLst/>
          </a:prstGeom>
        </p:spPr>
        <p:txBody>
          <a:bodyPr lIns="92870" tIns="92870" rIns="92870" bIns="92870" anchor="t" anchorCtr="0">
            <a:noAutofit/>
          </a:bodyPr>
          <a:lstStyle/>
          <a:p>
            <a:endParaRPr dirty="0"/>
          </a:p>
        </p:txBody>
      </p:sp>
    </p:spTree>
    <p:extLst>
      <p:ext uri="{BB962C8B-B14F-4D97-AF65-F5344CB8AC3E}">
        <p14:creationId xmlns:p14="http://schemas.microsoft.com/office/powerpoint/2010/main" val="1526109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056" y="695325"/>
            <a:ext cx="6208889" cy="3476625"/>
          </a:xfrm>
        </p:spPr>
      </p:sp>
      <p:sp>
        <p:nvSpPr>
          <p:cNvPr id="3" name="Notes Placeholder 2"/>
          <p:cNvSpPr>
            <a:spLocks noGrp="1"/>
          </p:cNvSpPr>
          <p:nvPr>
            <p:ph type="body" idx="1"/>
          </p:nvPr>
        </p:nvSpPr>
        <p:spPr/>
        <p:txBody>
          <a:bodyPr>
            <a:normAutofit/>
          </a:bodyPr>
          <a:lstStyle/>
          <a:p>
            <a:r>
              <a:rPr lang="en-US" b="0" dirty="0" smtClean="0"/>
              <a:t>In the 7-8</a:t>
            </a:r>
            <a:r>
              <a:rPr lang="en-US" b="0" baseline="0" dirty="0" smtClean="0"/>
              <a:t> classes that have used peer grading so far, we’ve been able to show that this process is giving highly accurate grades; and this is giving good feedback to students about their work.</a:t>
            </a:r>
          </a:p>
          <a:p>
            <a:endParaRPr lang="en-US" b="0" baseline="0" dirty="0" smtClean="0"/>
          </a:p>
          <a:p>
            <a:r>
              <a:rPr lang="en-US" b="0" baseline="0" dirty="0" smtClean="0"/>
              <a:t>Peer grading has been key to enabling us to offer more open-ended exercises.  Including design classes where, say, students are asked to draw a design on a piece of paper, take a picture with their cellphone and have that be uploaded to the website for feedback, and other classes with open-ended homeworks.  </a:t>
            </a:r>
          </a:p>
          <a:p>
            <a:endParaRPr lang="en-US" b="0" baseline="0" dirty="0" smtClean="0"/>
          </a:p>
          <a:p>
            <a:r>
              <a:rPr lang="en-US" b="0" baseline="0" dirty="0" smtClean="0"/>
              <a:t>This, together with our different auto-grading options, has been key to enabling us to offer a broad range of courses… </a:t>
            </a:r>
            <a:endParaRPr lang="en-US" b="0"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30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32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Pie charts need to be redone</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33</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39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2D2C8F-DC82-8249-AF70-AA6557AFBAF2}" type="slidenum">
              <a:rPr lang="en-US" smtClean="0"/>
              <a:pPr/>
              <a:t>40</a:t>
            </a:fld>
            <a:endParaRPr lang="en-US"/>
          </a:p>
        </p:txBody>
      </p:sp>
    </p:spTree>
    <p:extLst>
      <p:ext uri="{BB962C8B-B14F-4D97-AF65-F5344CB8AC3E}">
        <p14:creationId xmlns:p14="http://schemas.microsoft.com/office/powerpoint/2010/main" val="14536823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ON HOLD</a:t>
            </a:r>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43</a:t>
            </a:fld>
            <a:endParaRPr lang="en-US"/>
          </a:p>
        </p:txBody>
      </p:sp>
    </p:spTree>
    <p:extLst>
      <p:ext uri="{BB962C8B-B14F-4D97-AF65-F5344CB8AC3E}">
        <p14:creationId xmlns:p14="http://schemas.microsoft.com/office/powerpoint/2010/main" val="29578418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44</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45</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txBox="1">
            <a:spLocks noGrp="1"/>
          </p:cNvSpPr>
          <p:nvPr>
            <p:ph type="body" idx="1"/>
          </p:nvPr>
        </p:nvSpPr>
        <p:spPr>
          <a:xfrm>
            <a:off x="698501" y="4403725"/>
            <a:ext cx="5587999" cy="4171950"/>
          </a:xfrm>
          <a:prstGeom prst="rect">
            <a:avLst/>
          </a:prstGeom>
          <a:noFill/>
          <a:ln>
            <a:noFill/>
          </a:ln>
        </p:spPr>
        <p:txBody>
          <a:bodyPr lIns="92870" tIns="92870" rIns="92870" bIns="92870" anchor="ctr" anchorCtr="0">
            <a:noAutofit/>
          </a:bodyPr>
          <a:lstStyle/>
          <a:p>
            <a:endParaRPr dirty="0"/>
          </a:p>
        </p:txBody>
      </p:sp>
      <p:sp>
        <p:nvSpPr>
          <p:cNvPr id="168" name="Shape 168"/>
          <p:cNvSpPr>
            <a:spLocks noGrp="1"/>
          </p:cNvSpPr>
          <p:nvPr>
            <p:ph type="sldNum" idx="12"/>
          </p:nvPr>
        </p:nvSpPr>
        <p:spPr>
          <a:xfrm>
            <a:off x="1164167" y="695325"/>
            <a:ext cx="4656667" cy="34766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9918536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txBox="1">
            <a:spLocks noGrp="1"/>
          </p:cNvSpPr>
          <p:nvPr>
            <p:ph type="body" idx="1"/>
          </p:nvPr>
        </p:nvSpPr>
        <p:spPr>
          <a:xfrm>
            <a:off x="698501" y="4403725"/>
            <a:ext cx="5587999" cy="4171950"/>
          </a:xfrm>
          <a:prstGeom prst="rect">
            <a:avLst/>
          </a:prstGeom>
          <a:noFill/>
          <a:ln>
            <a:noFill/>
          </a:ln>
        </p:spPr>
        <p:txBody>
          <a:bodyPr lIns="92870" tIns="92870" rIns="92870" bIns="92870" anchor="ctr" anchorCtr="0">
            <a:noAutofit/>
          </a:bodyPr>
          <a:lstStyle/>
          <a:p>
            <a:pPr lvl="0" rtl="0">
              <a:buNone/>
            </a:pPr>
            <a:r>
              <a:rPr lang="en" b="1">
                <a:solidFill>
                  <a:srgbClr val="333333"/>
                </a:solidFill>
              </a:rPr>
              <a:t>186179 Enrollments for Think Again --- the biggest class ever conducted in human history (world records?) </a:t>
            </a:r>
          </a:p>
        </p:txBody>
      </p:sp>
      <p:sp>
        <p:nvSpPr>
          <p:cNvPr id="306" name="Shape 306"/>
          <p:cNvSpPr>
            <a:spLocks noGrp="1" noRot="1" noChangeAspect="1"/>
          </p:cNvSpPr>
          <p:nvPr>
            <p:ph type="sldImg" idx="2"/>
          </p:nvPr>
        </p:nvSpPr>
        <p:spPr>
          <a:xfrm>
            <a:off x="388056" y="695325"/>
            <a:ext cx="6208889" cy="34766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66404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401638" y="695325"/>
            <a:ext cx="6181725"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8" name="Shape 228"/>
          <p:cNvSpPr txBox="1">
            <a:spLocks noGrp="1"/>
          </p:cNvSpPr>
          <p:nvPr>
            <p:ph type="body" idx="1"/>
          </p:nvPr>
        </p:nvSpPr>
        <p:spPr>
          <a:xfrm>
            <a:off x="698501" y="4403725"/>
            <a:ext cx="5587999" cy="4171950"/>
          </a:xfrm>
          <a:prstGeom prst="rect">
            <a:avLst/>
          </a:prstGeom>
        </p:spPr>
        <p:txBody>
          <a:bodyPr lIns="92870" tIns="92870" rIns="92870" bIns="92870" anchor="t" anchorCtr="0">
            <a:noAutofit/>
          </a:bodyPr>
          <a:lstStyle/>
          <a:p>
            <a:endParaRPr dirty="0"/>
          </a:p>
        </p:txBody>
      </p:sp>
    </p:spTree>
    <p:extLst>
      <p:ext uri="{BB962C8B-B14F-4D97-AF65-F5344CB8AC3E}">
        <p14:creationId xmlns:p14="http://schemas.microsoft.com/office/powerpoint/2010/main" val="42824506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Shape 506"/>
          <p:cNvSpPr>
            <a:spLocks noGrp="1" noRot="1" noChangeAspect="1"/>
          </p:cNvSpPr>
          <p:nvPr>
            <p:ph type="sldImg" idx="2"/>
          </p:nvPr>
        </p:nvSpPr>
        <p:spPr>
          <a:xfrm>
            <a:off x="388056" y="695325"/>
            <a:ext cx="6208889"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7" name="Shape 507"/>
          <p:cNvSpPr txBox="1">
            <a:spLocks noGrp="1"/>
          </p:cNvSpPr>
          <p:nvPr>
            <p:ph type="body" idx="1"/>
          </p:nvPr>
        </p:nvSpPr>
        <p:spPr>
          <a:xfrm>
            <a:off x="698501" y="4403725"/>
            <a:ext cx="5587999" cy="4171950"/>
          </a:xfrm>
          <a:prstGeom prst="rect">
            <a:avLst/>
          </a:prstGeom>
        </p:spPr>
        <p:txBody>
          <a:bodyPr lIns="92870" tIns="92870" rIns="92870" bIns="92870" anchor="t" anchorCtr="0">
            <a:noAutofit/>
          </a:bodyPr>
          <a:lstStyle/>
          <a:p>
            <a:endParaRPr dirty="0"/>
          </a:p>
        </p:txBody>
      </p:sp>
    </p:spTree>
    <p:extLst>
      <p:ext uri="{BB962C8B-B14F-4D97-AF65-F5344CB8AC3E}">
        <p14:creationId xmlns:p14="http://schemas.microsoft.com/office/powerpoint/2010/main" val="9784093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Shape 515"/>
          <p:cNvSpPr>
            <a:spLocks noGrp="1" noRot="1" noChangeAspect="1"/>
          </p:cNvSpPr>
          <p:nvPr>
            <p:ph type="sldImg" idx="2"/>
          </p:nvPr>
        </p:nvSpPr>
        <p:spPr>
          <a:xfrm>
            <a:off x="401638" y="695325"/>
            <a:ext cx="6181725"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6" name="Shape 516"/>
          <p:cNvSpPr txBox="1">
            <a:spLocks noGrp="1"/>
          </p:cNvSpPr>
          <p:nvPr>
            <p:ph type="body" idx="1"/>
          </p:nvPr>
        </p:nvSpPr>
        <p:spPr>
          <a:xfrm>
            <a:off x="698501" y="4403725"/>
            <a:ext cx="5587999" cy="4171950"/>
          </a:xfrm>
          <a:prstGeom prst="rect">
            <a:avLst/>
          </a:prstGeom>
        </p:spPr>
        <p:txBody>
          <a:bodyPr lIns="92870" tIns="92870" rIns="92870" bIns="92870" anchor="t" anchorCtr="0">
            <a:noAutofit/>
          </a:bodyPr>
          <a:lstStyle/>
          <a:p>
            <a:endParaRPr dirty="0"/>
          </a:p>
        </p:txBody>
      </p:sp>
    </p:spTree>
    <p:extLst>
      <p:ext uri="{BB962C8B-B14F-4D97-AF65-F5344CB8AC3E}">
        <p14:creationId xmlns:p14="http://schemas.microsoft.com/office/powerpoint/2010/main" val="12208090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056" y="695325"/>
            <a:ext cx="6208889" cy="3476625"/>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a:xfrm>
            <a:off x="3956050" y="8805863"/>
            <a:ext cx="3027363" cy="463550"/>
          </a:xfrm>
          <a:prstGeom prst="rect">
            <a:avLst/>
          </a:prstGeom>
        </p:spPr>
        <p:txBody>
          <a:bodyPr lIns="91426" tIns="45713" rIns="91426" bIns="45713"/>
          <a:lstStyle/>
          <a:p>
            <a:fld id="{C197A59D-FB34-4744-89FB-BF01C58F0874}" type="slidenum">
              <a:rPr lang="en-US" smtClean="0"/>
              <a:pPr/>
              <a:t>50</a:t>
            </a:fld>
            <a:endParaRPr lang="en-US" dirty="0"/>
          </a:p>
        </p:txBody>
      </p:sp>
    </p:spTree>
    <p:extLst>
      <p:ext uri="{BB962C8B-B14F-4D97-AF65-F5344CB8AC3E}">
        <p14:creationId xmlns:p14="http://schemas.microsoft.com/office/powerpoint/2010/main" val="39793007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Shape 929"/>
          <p:cNvSpPr txBox="1">
            <a:spLocks noGrp="1"/>
          </p:cNvSpPr>
          <p:nvPr>
            <p:ph type="body" idx="1"/>
          </p:nvPr>
        </p:nvSpPr>
        <p:spPr>
          <a:xfrm>
            <a:off x="698501" y="4403725"/>
            <a:ext cx="5587999" cy="4171950"/>
          </a:xfrm>
          <a:prstGeom prst="rect">
            <a:avLst/>
          </a:prstGeom>
          <a:noFill/>
          <a:ln>
            <a:noFill/>
          </a:ln>
        </p:spPr>
        <p:txBody>
          <a:bodyPr lIns="92870" tIns="92870" rIns="92870" bIns="92870" anchor="ctr" anchorCtr="0">
            <a:noAutofit/>
          </a:bodyPr>
          <a:lstStyle/>
          <a:p>
            <a:pPr lvl="0" rtl="0">
              <a:buNone/>
            </a:pPr>
            <a:r>
              <a:rPr lang="en-US" sz="1100" dirty="0"/>
              <a:t>: Identity verification through photo IDs, webcams and unique typing patterns</a:t>
            </a:r>
            <a:endParaRPr lang="en-US" dirty="0" smtClean="0"/>
          </a:p>
          <a:p>
            <a:pPr lvl="0" rtl="0">
              <a:buNone/>
            </a:pPr>
            <a:endParaRPr lang="en-US" dirty="0" smtClean="0"/>
          </a:p>
          <a:p>
            <a:pPr lvl="0" rtl="0">
              <a:buNone/>
            </a:pPr>
            <a:r>
              <a:rPr lang="en" dirty="0" smtClean="0"/>
              <a:t>Ranges </a:t>
            </a:r>
            <a:r>
              <a:rPr lang="en" dirty="0"/>
              <a:t>shown are inter-quartile ranges across completed classes</a:t>
            </a:r>
            <a:r>
              <a:rPr lang="en" dirty="0" smtClean="0"/>
              <a:t>.</a:t>
            </a:r>
            <a:endParaRPr lang="en-US" dirty="0" smtClean="0"/>
          </a:p>
          <a:p>
            <a:pPr lvl="0" rtl="0">
              <a:buNone/>
            </a:pPr>
            <a:endParaRPr lang="en" dirty="0"/>
          </a:p>
        </p:txBody>
      </p:sp>
      <p:sp>
        <p:nvSpPr>
          <p:cNvPr id="930" name="Shape 930"/>
          <p:cNvSpPr>
            <a:spLocks noGrp="1" noRot="1" noChangeAspect="1"/>
          </p:cNvSpPr>
          <p:nvPr>
            <p:ph type="sldImg" idx="2"/>
          </p:nvPr>
        </p:nvSpPr>
        <p:spPr>
          <a:xfrm>
            <a:off x="401638" y="695325"/>
            <a:ext cx="6181725" cy="34766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5394542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056" y="695325"/>
            <a:ext cx="6208889"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53</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wrap</a:t>
            </a:r>
            <a:r>
              <a:rPr lang="en-US" baseline="0" dirty="0" smtClean="0"/>
              <a:t> up…. </a:t>
            </a:r>
            <a:endParaRPr lang="en-US" dirty="0" smtClean="0"/>
          </a:p>
          <a:p>
            <a:endParaRPr lang="en-US" dirty="0" smtClean="0"/>
          </a:p>
          <a:p>
            <a:r>
              <a:rPr lang="en-US" dirty="0" smtClean="0"/>
              <a:t>I’ve often been asked: If anyone</a:t>
            </a:r>
            <a:r>
              <a:rPr lang="en-US" baseline="0" dirty="0" smtClean="0"/>
              <a:t> can now take online Princeton courses for free, why would anyone still pay for a Princeton degree?  I think the value of a Princeton education isn’t just the content—instead it’s the interactions with the professors and with other equally bright students.  To quote Plutarch: The mind is not a vessel that needs filling, but wood that needs igniting. </a:t>
            </a:r>
          </a:p>
          <a:p>
            <a:endParaRPr lang="en-US" baseline="0" dirty="0" smtClean="0"/>
          </a:p>
          <a:p>
            <a:r>
              <a:rPr lang="en-US" baseline="0" dirty="0" smtClean="0"/>
              <a:t>I think the value of a Princeton education isn’t just the content.  Content is increasingly free on the web anyway.  Instead, the real value of attending a top university is the interactions with the professors and with other equally bright students.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59</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60</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What would we</a:t>
            </a:r>
            <a:r>
              <a:rPr lang="en-US" b="0" baseline="0" dirty="0" smtClean="0"/>
              <a:t> get i</a:t>
            </a:r>
            <a:r>
              <a:rPr lang="en-US" b="0" dirty="0" smtClean="0"/>
              <a:t>f</a:t>
            </a:r>
            <a:r>
              <a:rPr lang="en-US" b="0" baseline="0" dirty="0" smtClean="0"/>
              <a:t> we could offer a free high-quality education to everyone?  First, it establishes education as a basic human right, so that anyone with the motivation and the ability would have the opportunity to get the skills that they need to make a better life for themselves, their families and their communities.  Second, it enables lifelong learning.  It’s a shame that for most of us, learning stops when we finish our formal education.  With these amazing courses, we would always have the opportunity to explore new directions, whether to expand our minds or to make a change in our </a:t>
            </a:r>
            <a:r>
              <a:rPr lang="en-US" b="0" baseline="0" dirty="0" err="1" smtClean="0"/>
              <a:t>livesk</a:t>
            </a:r>
            <a:r>
              <a:rPr lang="en-US" b="0" baseline="0" dirty="0" smtClean="0"/>
              <a:t>.  Finally, it opens the door to a wave of innovation.  Because talent can be found everywhere.  Maybe the next Albert Einstein or the next Steve Jobs is living in some remote village in Africa.  With access to education, he or she can come up with the next big idea, and help make the world a better place for all of us.</a:t>
            </a:r>
            <a:endParaRPr lang="en-US" b="0"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62</a:t>
            </a:fld>
            <a:endParaRPr lang="en-US"/>
          </a:p>
        </p:txBody>
      </p:sp>
    </p:spTree>
    <p:extLst>
      <p:ext uri="{BB962C8B-B14F-4D97-AF65-F5344CB8AC3E}">
        <p14:creationId xmlns:p14="http://schemas.microsoft.com/office/powerpoint/2010/main" val="41540697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63</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64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is suddenly possible is to use technology to offer education at</a:t>
            </a:r>
            <a:r>
              <a:rPr lang="en-US" baseline="0" dirty="0" smtClean="0"/>
              <a:t> scale.  This started with 3 courses that Stanford opened to the world in the fall.  For example, </a:t>
            </a:r>
            <a:r>
              <a:rPr lang="en-US" dirty="0" smtClean="0"/>
              <a:t>the machine learning class was taught by my colleague Andrew</a:t>
            </a:r>
            <a:r>
              <a:rPr lang="en-US" baseline="0" dirty="0" smtClean="0"/>
              <a:t> Ng.  Andrew’s </a:t>
            </a:r>
            <a:r>
              <a:rPr lang="en-US" dirty="0" smtClean="0"/>
              <a:t>ML class</a:t>
            </a:r>
            <a:r>
              <a:rPr lang="en-US" baseline="0" dirty="0" smtClean="0"/>
              <a:t> is one of the larger at Stanford, with 400 students.  Andrew’s public machine learning class had an enrollment of over 100K students.  So for Andrew to reach the same audience by teaching his Stanford class, he would have to teach it for … 250 years.</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65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7</a:t>
            </a:fld>
            <a:endParaRPr lang="en-US"/>
          </a:p>
        </p:txBody>
      </p:sp>
    </p:spTree>
    <p:extLst>
      <p:ext uri="{BB962C8B-B14F-4D97-AF65-F5344CB8AC3E}">
        <p14:creationId xmlns:p14="http://schemas.microsoft.com/office/powerpoint/2010/main" val="1532982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7"/>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474913E-EBD2-475B-B719-C7EAF8ECC25E}" type="datetimeFigureOut">
              <a:rPr lang="en-US"/>
              <a:pPr>
                <a:defRPr/>
              </a:pPr>
              <a:t>4/15/2013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dirty="0" err="1" smtClean="0"/>
              <a:t>Dkandu</a:t>
            </a:r>
            <a:r>
              <a:rPr lang="en-US" dirty="0" smtClean="0"/>
              <a:t> proprietary and confidential</a:t>
            </a:r>
          </a:p>
        </p:txBody>
      </p:sp>
      <p:sp>
        <p:nvSpPr>
          <p:cNvPr id="6" name="Slide Number Placeholder 5"/>
          <p:cNvSpPr>
            <a:spLocks noGrp="1"/>
          </p:cNvSpPr>
          <p:nvPr>
            <p:ph type="sldNum" sz="quarter" idx="12"/>
          </p:nvPr>
        </p:nvSpPr>
        <p:spPr/>
        <p:txBody>
          <a:bodyPr/>
          <a:lstStyle>
            <a:lvl1pPr>
              <a:defRPr/>
            </a:lvl1pPr>
          </a:lstStyle>
          <a:p>
            <a:pPr>
              <a:defRPr/>
            </a:pPr>
            <a:fld id="{2155BE41-8928-4453-83D4-76C15CF8BFA5}" type="slidenum">
              <a:rPr lang="en-US"/>
              <a:pPr>
                <a:defRPr/>
              </a:pPr>
              <a:t>‹#›</a:t>
            </a:fld>
            <a:endParaRPr lang="en-US"/>
          </a:p>
        </p:txBody>
      </p:sp>
      <p:sp>
        <p:nvSpPr>
          <p:cNvPr id="7" name="TextBox 6"/>
          <p:cNvSpPr txBox="1"/>
          <p:nvPr userDrawn="1"/>
        </p:nvSpPr>
        <p:spPr>
          <a:xfrm>
            <a:off x="8594295" y="4943914"/>
            <a:ext cx="607859" cy="215444"/>
          </a:xfrm>
          <a:prstGeom prst="rect">
            <a:avLst/>
          </a:prstGeom>
          <a:noFill/>
        </p:spPr>
        <p:txBody>
          <a:bodyPr wrap="none" rtlCol="0">
            <a:spAutoFit/>
          </a:bodyPr>
          <a:lstStyle/>
          <a:p>
            <a:r>
              <a:rPr lang="en-US" sz="800" dirty="0" smtClean="0"/>
              <a:t>Coursera</a:t>
            </a:r>
            <a:endParaRPr lang="en-US" sz="800"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BE98875-999A-4A68-9888-ED7A28F735E1}" type="datetimeFigureOut">
              <a:rPr lang="en-US"/>
              <a:pPr>
                <a:defRPr/>
              </a:pPr>
              <a:t>4/15/2013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80D26B-390B-4B73-BD1B-D347938F37A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5113D8-DEB9-4845-A4FE-0F3C2B2F6768}" type="datetimeFigureOut">
              <a:rPr lang="en-US"/>
              <a:pPr>
                <a:defRPr/>
              </a:pPr>
              <a:t>4/15/2013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FB0AFE-E0DD-435E-B59D-8E6B93A7696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x" type="tx">
  <p:cSld name="tx">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05978"/>
            <a:ext cx="8229600" cy="857250"/>
          </a:xfrm>
          <a:prstGeom prst="rect">
            <a:avLst/>
          </a:prstGeom>
          <a:noFill/>
          <a:ln>
            <a:noFill/>
          </a:ln>
        </p:spPr>
        <p:txBody>
          <a:bodyPr lIns="78360" tIns="78360" rIns="78360" bIns="78360" anchor="b" anchorCtr="0"/>
          <a:lstStyle>
            <a:lvl1pPr algn="l" rtl="0">
              <a:spcBef>
                <a:spcPts val="0"/>
              </a:spcBef>
              <a:buSzPct val="100000"/>
              <a:buFont typeface="Arial"/>
              <a:buNone/>
              <a:defRPr sz="3100" b="1">
                <a:solidFill>
                  <a:schemeClr val="dk1"/>
                </a:solidFill>
                <a:latin typeface="Helvetica"/>
                <a:ea typeface="Helvetica"/>
                <a:cs typeface="Helvetica"/>
                <a:sym typeface="Arial"/>
              </a:defRPr>
            </a:lvl1pPr>
            <a:lvl2pPr algn="l" rtl="0">
              <a:spcBef>
                <a:spcPts val="0"/>
              </a:spcBef>
              <a:buSzPct val="100000"/>
              <a:buFont typeface="Arial"/>
              <a:buNone/>
              <a:defRPr sz="3100" b="1">
                <a:solidFill>
                  <a:schemeClr val="dk1"/>
                </a:solidFill>
                <a:latin typeface="Arial"/>
                <a:ea typeface="Arial"/>
                <a:cs typeface="Arial"/>
                <a:sym typeface="Arial"/>
              </a:defRPr>
            </a:lvl2pPr>
            <a:lvl3pPr algn="l" rtl="0">
              <a:spcBef>
                <a:spcPts val="0"/>
              </a:spcBef>
              <a:buSzPct val="100000"/>
              <a:buFont typeface="Arial"/>
              <a:buNone/>
              <a:defRPr sz="3100" b="1">
                <a:solidFill>
                  <a:schemeClr val="dk1"/>
                </a:solidFill>
                <a:latin typeface="Arial"/>
                <a:ea typeface="Arial"/>
                <a:cs typeface="Arial"/>
                <a:sym typeface="Arial"/>
              </a:defRPr>
            </a:lvl3pPr>
            <a:lvl4pPr algn="l" rtl="0">
              <a:spcBef>
                <a:spcPts val="0"/>
              </a:spcBef>
              <a:buSzPct val="100000"/>
              <a:buFont typeface="Arial"/>
              <a:buNone/>
              <a:defRPr sz="3100" b="1">
                <a:solidFill>
                  <a:schemeClr val="dk1"/>
                </a:solidFill>
                <a:latin typeface="Arial"/>
                <a:ea typeface="Arial"/>
                <a:cs typeface="Arial"/>
                <a:sym typeface="Arial"/>
              </a:defRPr>
            </a:lvl4pPr>
            <a:lvl5pPr algn="l" rtl="0">
              <a:spcBef>
                <a:spcPts val="0"/>
              </a:spcBef>
              <a:buSzPct val="100000"/>
              <a:buFont typeface="Arial"/>
              <a:buNone/>
              <a:defRPr sz="3100" b="1">
                <a:solidFill>
                  <a:schemeClr val="dk1"/>
                </a:solidFill>
                <a:latin typeface="Arial"/>
                <a:ea typeface="Arial"/>
                <a:cs typeface="Arial"/>
                <a:sym typeface="Arial"/>
              </a:defRPr>
            </a:lvl5pPr>
            <a:lvl6pPr algn="l" rtl="0">
              <a:spcBef>
                <a:spcPts val="0"/>
              </a:spcBef>
              <a:buSzPct val="100000"/>
              <a:buFont typeface="Arial"/>
              <a:buNone/>
              <a:defRPr sz="3100" b="1">
                <a:solidFill>
                  <a:schemeClr val="dk1"/>
                </a:solidFill>
                <a:latin typeface="Arial"/>
                <a:ea typeface="Arial"/>
                <a:cs typeface="Arial"/>
                <a:sym typeface="Arial"/>
              </a:defRPr>
            </a:lvl6pPr>
            <a:lvl7pPr algn="l" rtl="0">
              <a:spcBef>
                <a:spcPts val="0"/>
              </a:spcBef>
              <a:buSzPct val="100000"/>
              <a:buFont typeface="Arial"/>
              <a:buNone/>
              <a:defRPr sz="3100" b="1">
                <a:solidFill>
                  <a:schemeClr val="dk1"/>
                </a:solidFill>
                <a:latin typeface="Arial"/>
                <a:ea typeface="Arial"/>
                <a:cs typeface="Arial"/>
                <a:sym typeface="Arial"/>
              </a:defRPr>
            </a:lvl7pPr>
            <a:lvl8pPr algn="l" rtl="0">
              <a:spcBef>
                <a:spcPts val="0"/>
              </a:spcBef>
              <a:buSzPct val="100000"/>
              <a:buFont typeface="Arial"/>
              <a:buNone/>
              <a:defRPr sz="3100" b="1">
                <a:solidFill>
                  <a:schemeClr val="dk1"/>
                </a:solidFill>
                <a:latin typeface="Arial"/>
                <a:ea typeface="Arial"/>
                <a:cs typeface="Arial"/>
                <a:sym typeface="Arial"/>
              </a:defRPr>
            </a:lvl8pPr>
            <a:lvl9pPr algn="l" rtl="0">
              <a:spcBef>
                <a:spcPts val="0"/>
              </a:spcBef>
              <a:buSzPct val="100000"/>
              <a:buFont typeface="Arial"/>
              <a:buNone/>
              <a:defRPr sz="3100" b="1">
                <a:solidFill>
                  <a:schemeClr val="dk1"/>
                </a:solidFill>
                <a:latin typeface="Arial"/>
                <a:ea typeface="Arial"/>
                <a:cs typeface="Arial"/>
                <a:sym typeface="Arial"/>
              </a:defRPr>
            </a:lvl9pPr>
          </a:lstStyle>
          <a:p>
            <a:endParaRPr dirty="0"/>
          </a:p>
        </p:txBody>
      </p:sp>
      <p:sp>
        <p:nvSpPr>
          <p:cNvPr id="12" name="Shape 12"/>
          <p:cNvSpPr txBox="1">
            <a:spLocks noGrp="1"/>
          </p:cNvSpPr>
          <p:nvPr>
            <p:ph type="body" idx="1"/>
          </p:nvPr>
        </p:nvSpPr>
        <p:spPr>
          <a:xfrm>
            <a:off x="457200" y="1200151"/>
            <a:ext cx="8229600" cy="3725680"/>
          </a:xfrm>
          <a:prstGeom prst="rect">
            <a:avLst/>
          </a:prstGeom>
          <a:noFill/>
          <a:ln>
            <a:noFill/>
          </a:ln>
        </p:spPr>
        <p:txBody>
          <a:bodyPr lIns="78360" tIns="78360" rIns="78360" bIns="78360" anchor="t" anchorCtr="0"/>
          <a:lstStyle>
            <a:lvl1pPr rtl="0">
              <a:defRPr>
                <a:latin typeface="Helvetica"/>
                <a:ea typeface="Helvetica"/>
                <a:cs typeface="Helvetica"/>
              </a:defRPr>
            </a:lvl1pPr>
            <a:lvl2pPr marL="636782" indent="-244916" rtl="0">
              <a:defRPr/>
            </a:lvl2pPr>
            <a:lvl3pPr marL="979665" indent="-195933" rtl="0">
              <a:defRPr/>
            </a:lvl3pPr>
            <a:lvl4pPr marL="1371531" indent="-195933" rtl="0">
              <a:defRPr/>
            </a:lvl4pPr>
            <a:lvl5pPr rtl="0">
              <a:defRPr sz="1500"/>
            </a:lvl5pPr>
            <a:lvl6pPr rtl="0">
              <a:defRPr sz="1500"/>
            </a:lvl6pPr>
            <a:lvl7pPr rtl="0">
              <a:defRPr sz="1500"/>
            </a:lvl7pPr>
            <a:lvl8pPr rtl="0">
              <a:defRPr sz="1500"/>
            </a:lvl8pPr>
            <a:lvl9pPr rtl="0">
              <a:defRPr sz="1500"/>
            </a:lvl9pPr>
          </a:lstStyle>
          <a:p>
            <a:endParaRPr dirty="0"/>
          </a:p>
        </p:txBody>
      </p:sp>
    </p:spTree>
    <p:extLst>
      <p:ext uri="{BB962C8B-B14F-4D97-AF65-F5344CB8AC3E}">
        <p14:creationId xmlns:p14="http://schemas.microsoft.com/office/powerpoint/2010/main" val="1151484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4/15/2013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033507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4/15/2013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34070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4/15/2013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875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4/15/2013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4732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4CFE4B-17F2-49B1-A8CD-48A7230178BE}" type="datetimeFigureOut">
              <a:rPr lang="en-US" smtClean="0">
                <a:solidFill>
                  <a:prstClr val="black">
                    <a:tint val="75000"/>
                  </a:prstClr>
                </a:solidFill>
              </a:rPr>
              <a:pPr/>
              <a:t>4/15/2013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5577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4CFE4B-17F2-49B1-A8CD-48A7230178BE}" type="datetimeFigureOut">
              <a:rPr lang="en-US" smtClean="0">
                <a:solidFill>
                  <a:prstClr val="black">
                    <a:tint val="75000"/>
                  </a:prstClr>
                </a:solidFill>
              </a:rPr>
              <a:pPr/>
              <a:t>4/15/2013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08273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4CFE4B-17F2-49B1-A8CD-48A7230178BE}" type="datetimeFigureOut">
              <a:rPr lang="en-US" smtClean="0">
                <a:solidFill>
                  <a:prstClr val="black">
                    <a:tint val="75000"/>
                  </a:prstClr>
                </a:solidFill>
              </a:rPr>
              <a:pPr/>
              <a:t>4/15/2013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1200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4/15/2013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19694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4/15/2013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1948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4/15/2013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07812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4/15/2013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33707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474913E-EBD2-475B-B719-C7EAF8ECC25E}" type="datetimeFigureOut">
              <a:rPr lang="en-US">
                <a:solidFill>
                  <a:prstClr val="black">
                    <a:tint val="75000"/>
                  </a:prstClr>
                </a:solidFill>
              </a:rPr>
              <a:pPr>
                <a:defRPr/>
              </a:pPr>
              <a:t>4/15/2013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err="1" smtClean="0">
                <a:solidFill>
                  <a:prstClr val="black">
                    <a:tint val="75000"/>
                  </a:prstClr>
                </a:solidFill>
              </a:rPr>
              <a:t>Dkandu</a:t>
            </a:r>
            <a:r>
              <a:rPr lang="en-US" dirty="0" smtClean="0">
                <a:solidFill>
                  <a:prstClr val="black">
                    <a:tint val="75000"/>
                  </a:prstClr>
                </a:solidFill>
              </a:rPr>
              <a:t> proprietary and confidential</a:t>
            </a:r>
          </a:p>
        </p:txBody>
      </p:sp>
      <p:sp>
        <p:nvSpPr>
          <p:cNvPr id="6" name="Slide Number Placeholder 5"/>
          <p:cNvSpPr>
            <a:spLocks noGrp="1"/>
          </p:cNvSpPr>
          <p:nvPr>
            <p:ph type="sldNum" sz="quarter" idx="12"/>
          </p:nvPr>
        </p:nvSpPr>
        <p:spPr/>
        <p:txBody>
          <a:bodyPr/>
          <a:lstStyle>
            <a:lvl1pPr>
              <a:defRPr/>
            </a:lvl1pPr>
          </a:lstStyle>
          <a:p>
            <a:pPr>
              <a:defRPr/>
            </a:pPr>
            <a:fld id="{2155BE41-8928-4453-83D4-76C15CF8BFA5}" type="slidenum">
              <a:rPr lang="en-US">
                <a:solidFill>
                  <a:prstClr val="black">
                    <a:tint val="75000"/>
                  </a:prstClr>
                </a:solidFill>
              </a:rPr>
              <a:pPr>
                <a:defRPr/>
              </a:pPr>
              <a:t>‹#›</a:t>
            </a:fld>
            <a:endParaRPr lang="en-US">
              <a:solidFill>
                <a:prstClr val="black">
                  <a:tint val="75000"/>
                </a:prstClr>
              </a:solidFill>
            </a:endParaRPr>
          </a:p>
        </p:txBody>
      </p:sp>
      <p:sp>
        <p:nvSpPr>
          <p:cNvPr id="7" name="TextBox 6"/>
          <p:cNvSpPr txBox="1"/>
          <p:nvPr userDrawn="1"/>
        </p:nvSpPr>
        <p:spPr>
          <a:xfrm>
            <a:off x="8594299" y="4943914"/>
            <a:ext cx="607859" cy="215444"/>
          </a:xfrm>
          <a:prstGeom prst="rect">
            <a:avLst/>
          </a:prstGeom>
          <a:noFill/>
        </p:spPr>
        <p:txBody>
          <a:bodyPr wrap="none" rtlCol="0">
            <a:spAutoFit/>
          </a:bodyPr>
          <a:lstStyle/>
          <a:p>
            <a:r>
              <a:rPr lang="en-US" sz="800" dirty="0" smtClean="0">
                <a:solidFill>
                  <a:prstClr val="black"/>
                </a:solidFill>
              </a:rPr>
              <a:t>Coursera</a:t>
            </a:r>
            <a:endParaRPr lang="en-US" sz="800" dirty="0">
              <a:solidFill>
                <a:prstClr val="black"/>
              </a:solidFill>
            </a:endParaRPr>
          </a:p>
        </p:txBody>
      </p:sp>
    </p:spTree>
    <p:extLst>
      <p:ext uri="{BB962C8B-B14F-4D97-AF65-F5344CB8AC3E}">
        <p14:creationId xmlns:p14="http://schemas.microsoft.com/office/powerpoint/2010/main" val="71020627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solidFill>
                  <a:prstClr val="black"/>
                </a:solidFill>
              </a:rPr>
              <a:t>Coursera</a:t>
            </a:r>
          </a:p>
        </p:txBody>
      </p:sp>
    </p:spTree>
    <p:extLst>
      <p:ext uri="{BB962C8B-B14F-4D97-AF65-F5344CB8AC3E}">
        <p14:creationId xmlns:p14="http://schemas.microsoft.com/office/powerpoint/2010/main" val="326685792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0E81639-624D-4A03-B51B-F38CA3461DAB}" type="datetimeFigureOut">
              <a:rPr lang="en-US">
                <a:solidFill>
                  <a:prstClr val="black">
                    <a:tint val="75000"/>
                  </a:prstClr>
                </a:solidFill>
              </a:rPr>
              <a:pPr>
                <a:defRPr/>
              </a:pPr>
              <a:t>4/15/2013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D74CCEA-E639-44AE-BB6B-D8B27399CCC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7444243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C675E0B-BC90-4B75-AA2C-66B622F0A867}" type="datetimeFigureOut">
              <a:rPr lang="en-US">
                <a:solidFill>
                  <a:prstClr val="black">
                    <a:tint val="75000"/>
                  </a:prstClr>
                </a:solidFill>
              </a:rPr>
              <a:pPr>
                <a:defRPr/>
              </a:pPr>
              <a:t>4/15/2013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CD871B3-EC58-4CCC-BC54-996CF38DD33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855259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DBE3A3E-4501-478E-860B-F08994D328B5}" type="datetimeFigureOut">
              <a:rPr lang="en-US">
                <a:solidFill>
                  <a:prstClr val="black">
                    <a:tint val="75000"/>
                  </a:prstClr>
                </a:solidFill>
              </a:rPr>
              <a:pPr>
                <a:defRPr/>
              </a:pPr>
              <a:t>4/15/2013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BA47434-C22D-45D5-8782-DCE867869D6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955738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6EBC12F-60B8-4DAD-B4C0-1DD8EBFB4D51}" type="datetimeFigureOut">
              <a:rPr lang="en-US">
                <a:solidFill>
                  <a:prstClr val="black">
                    <a:tint val="75000"/>
                  </a:prstClr>
                </a:solidFill>
              </a:rPr>
              <a:pPr>
                <a:defRPr/>
              </a:pPr>
              <a:t>4/15/2013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8416892-9727-418A-9E6C-63AB1E259C9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67567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0E81639-624D-4A03-B51B-F38CA3461DAB}" type="datetimeFigureOut">
              <a:rPr lang="en-US"/>
              <a:pPr>
                <a:defRPr/>
              </a:pPr>
              <a:t>4/15/2013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D74CCEA-E639-44AE-BB6B-D8B27399CCC9}"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F1B066A-69AE-49EF-B520-3C943FAB3E5E}" type="datetimeFigureOut">
              <a:rPr lang="en-US">
                <a:solidFill>
                  <a:prstClr val="black">
                    <a:tint val="75000"/>
                  </a:prstClr>
                </a:solidFill>
              </a:rPr>
              <a:pPr>
                <a:defRPr/>
              </a:pPr>
              <a:t>4/15/2013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CD46940-63C2-4CFE-AEF2-AA099C19012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227467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1"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D9A2B50-17EE-46E6-8925-EFE9E3D1B060}" type="datetimeFigureOut">
              <a:rPr lang="en-US">
                <a:solidFill>
                  <a:prstClr val="black">
                    <a:tint val="75000"/>
                  </a:prstClr>
                </a:solidFill>
              </a:rPr>
              <a:pPr>
                <a:defRPr/>
              </a:pPr>
              <a:t>4/15/2013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93810B3-4689-4A6B-B3AA-2E0330865D7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093381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1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DA2B03-F434-44D6-BB88-E3C329417701}" type="datetimeFigureOut">
              <a:rPr lang="en-US">
                <a:solidFill>
                  <a:prstClr val="black">
                    <a:tint val="75000"/>
                  </a:prstClr>
                </a:solidFill>
              </a:rPr>
              <a:pPr>
                <a:defRPr/>
              </a:pPr>
              <a:t>4/15/2013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8F705C1-3776-4ED2-8FEE-DFAD6C93DC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99637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BE98875-999A-4A68-9888-ED7A28F735E1}" type="datetimeFigureOut">
              <a:rPr lang="en-US">
                <a:solidFill>
                  <a:prstClr val="black">
                    <a:tint val="75000"/>
                  </a:prstClr>
                </a:solidFill>
              </a:rPr>
              <a:pPr>
                <a:defRPr/>
              </a:pPr>
              <a:t>4/15/2013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E80D26B-390B-4B73-BD1B-D347938F37A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110537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5113D8-DEB9-4845-A4FE-0F3C2B2F6768}" type="datetimeFigureOut">
              <a:rPr lang="en-US">
                <a:solidFill>
                  <a:prstClr val="black">
                    <a:tint val="75000"/>
                  </a:prstClr>
                </a:solidFill>
              </a:rPr>
              <a:pPr>
                <a:defRPr/>
              </a:pPr>
              <a:t>4/15/2013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2FB0AFE-E0DD-435E-B59D-8E6B93A769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8253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C675E0B-BC90-4B75-AA2C-66B622F0A867}" type="datetimeFigureOut">
              <a:rPr lang="en-US"/>
              <a:pPr>
                <a:defRPr/>
              </a:pPr>
              <a:t>4/15/2013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CD871B3-EC58-4CCC-BC54-996CF38DD33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DBE3A3E-4501-478E-860B-F08994D328B5}" type="datetimeFigureOut">
              <a:rPr lang="en-US"/>
              <a:pPr>
                <a:defRPr/>
              </a:pPr>
              <a:t>4/15/2013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BA47434-C22D-45D5-8782-DCE867869D6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6EBC12F-60B8-4DAD-B4C0-1DD8EBFB4D51}" type="datetimeFigureOut">
              <a:rPr lang="en-US"/>
              <a:pPr>
                <a:defRPr/>
              </a:pPr>
              <a:t>4/15/2013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8416892-9727-418A-9E6C-63AB1E259C9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F1B066A-69AE-49EF-B520-3C943FAB3E5E}" type="datetimeFigureOut">
              <a:rPr lang="en-US"/>
              <a:pPr>
                <a:defRPr/>
              </a:pPr>
              <a:t>4/15/2013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CD46940-63C2-4CFE-AEF2-AA099C19012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6"/>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D9A2B50-17EE-46E6-8925-EFE9E3D1B060}" type="datetimeFigureOut">
              <a:rPr lang="en-US"/>
              <a:pPr>
                <a:defRPr/>
              </a:pPr>
              <a:t>4/15/2013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93810B3-4689-4A6B-B3AA-2E0330865D7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11"/>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DA2B03-F434-44D6-BB88-E3C329417701}" type="datetimeFigureOut">
              <a:rPr lang="en-US"/>
              <a:pPr>
                <a:defRPr/>
              </a:pPr>
              <a:t>4/15/2013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8F705C1-3776-4ED2-8FEE-DFAD6C93DC1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8FED0DB-E711-41E8-B607-5D5D6AED12E7}" type="datetimeFigureOut">
              <a:rPr lang="en-US"/>
              <a:pPr>
                <a:defRPr/>
              </a:pPr>
              <a:t>4/15/2013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A46B048-EB89-4660-AF43-BD0B11A4253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94CFE4B-17F2-49B1-A8CD-48A7230178BE}" type="datetimeFigureOut">
              <a:rPr lang="en-US" smtClean="0">
                <a:solidFill>
                  <a:prstClr val="black">
                    <a:tint val="75000"/>
                  </a:prstClr>
                </a:solidFill>
                <a:latin typeface="Calibri"/>
              </a:rPr>
              <a:pPr fontAlgn="auto">
                <a:spcBef>
                  <a:spcPts val="0"/>
                </a:spcBef>
                <a:spcAft>
                  <a:spcPts val="0"/>
                </a:spcAft>
              </a:pPr>
              <a:t>4/15/2013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043A558-56C3-499B-89A2-59E5853E6BB4}"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
        <p:nvSpPr>
          <p:cNvPr id="7" name="TextBox 6"/>
          <p:cNvSpPr txBox="1"/>
          <p:nvPr/>
        </p:nvSpPr>
        <p:spPr>
          <a:xfrm>
            <a:off x="7772400" y="4897279"/>
            <a:ext cx="1401346" cy="261610"/>
          </a:xfrm>
          <a:prstGeom prst="rect">
            <a:avLst/>
          </a:prstGeom>
          <a:noFill/>
        </p:spPr>
        <p:txBody>
          <a:bodyPr wrap="none" rtlCol="0">
            <a:spAutoFit/>
          </a:bodyPr>
          <a:lstStyle/>
          <a:p>
            <a:pPr fontAlgn="auto">
              <a:spcBef>
                <a:spcPts val="0"/>
              </a:spcBef>
              <a:spcAft>
                <a:spcPts val="0"/>
              </a:spcAft>
            </a:pPr>
            <a:r>
              <a:rPr lang="en-US" sz="1100" dirty="0" smtClean="0">
                <a:solidFill>
                  <a:prstClr val="black"/>
                </a:solidFill>
                <a:latin typeface="Calibri"/>
              </a:rPr>
              <a:t>                  Andrew Ng</a:t>
            </a:r>
            <a:endParaRPr lang="en-US" sz="1100" dirty="0">
              <a:solidFill>
                <a:prstClr val="black"/>
              </a:solidFill>
              <a:latin typeface="Calibri"/>
            </a:endParaRPr>
          </a:p>
        </p:txBody>
      </p:sp>
    </p:spTree>
    <p:extLst>
      <p:ext uri="{BB962C8B-B14F-4D97-AF65-F5344CB8AC3E}">
        <p14:creationId xmlns:p14="http://schemas.microsoft.com/office/powerpoint/2010/main" val="3522040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8FED0DB-E711-41E8-B607-5D5D6AED12E7}" type="datetimeFigureOut">
              <a:rPr lang="en-US">
                <a:solidFill>
                  <a:prstClr val="black">
                    <a:tint val="75000"/>
                  </a:prstClr>
                </a:solidFill>
              </a:rPr>
              <a:pPr>
                <a:defRPr/>
              </a:pPr>
              <a:t>4/15/2013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A46B048-EB89-4660-AF43-BD0B11A4253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721342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tiff"/><Relationship Id="rId7" Type="http://schemas.openxmlformats.org/officeDocument/2006/relationships/image" Target="../media/image18.tif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tiff"/><Relationship Id="rId4" Type="http://schemas.openxmlformats.org/officeDocument/2006/relationships/image" Target="../media/image15.png"/><Relationship Id="rId9" Type="http://schemas.openxmlformats.org/officeDocument/2006/relationships/image" Target="../media/image20.tif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chart" Target="../charts/chart1.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6.emf"/><Relationship Id="rId4" Type="http://schemas.openxmlformats.org/officeDocument/2006/relationships/image" Target="../media/image5.emf"/></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image" Target="../media/image61.emf"/><Relationship Id="rId7" Type="http://schemas.openxmlformats.org/officeDocument/2006/relationships/image" Target="../media/image65.e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4.emf"/><Relationship Id="rId11" Type="http://schemas.openxmlformats.org/officeDocument/2006/relationships/image" Target="../media/image23.emf"/><Relationship Id="rId5" Type="http://schemas.openxmlformats.org/officeDocument/2006/relationships/image" Target="../media/image63.emf"/><Relationship Id="rId10" Type="http://schemas.openxmlformats.org/officeDocument/2006/relationships/image" Target="../media/image22.emf"/><Relationship Id="rId4" Type="http://schemas.openxmlformats.org/officeDocument/2006/relationships/image" Target="../media/image62.emf"/><Relationship Id="rId9" Type="http://schemas.openxmlformats.org/officeDocument/2006/relationships/image" Target="../media/image21.emf"/></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73.png"/><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5.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4.png"/><Relationship Id="rId4" Type="http://schemas.openxmlformats.org/officeDocument/2006/relationships/image" Target="../media/image83.png"/></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chart" Target="../charts/chart5.xml"/></Relationships>
</file>

<file path=ppt/slides/_rels/slide6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6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2280568"/>
            <a:ext cx="9144001" cy="2862932"/>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pic>
        <p:nvPicPr>
          <p:cNvPr id="5" name="Picture 4" descr="TitleSlid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71450"/>
            <a:ext cx="5208039" cy="2929522"/>
          </a:xfrm>
          <a:prstGeom prst="rect">
            <a:avLst/>
          </a:prstGeom>
        </p:spPr>
      </p:pic>
      <p:sp>
        <p:nvSpPr>
          <p:cNvPr id="7" name="TextBox 6"/>
          <p:cNvSpPr txBox="1"/>
          <p:nvPr/>
        </p:nvSpPr>
        <p:spPr>
          <a:xfrm>
            <a:off x="714553" y="2579188"/>
            <a:ext cx="7968337" cy="1523494"/>
          </a:xfrm>
          <a:prstGeom prst="rect">
            <a:avLst/>
          </a:prstGeom>
          <a:noFill/>
        </p:spPr>
        <p:txBody>
          <a:bodyPr wrap="square" lIns="45720" tIns="22860" rIns="45720" bIns="22860" rtlCol="0">
            <a:spAutoFit/>
          </a:bodyPr>
          <a:lstStyle/>
          <a:p>
            <a:pPr algn="ctr"/>
            <a:r>
              <a:rPr lang="en-US" sz="4800" b="1" dirty="0">
                <a:solidFill>
                  <a:schemeClr val="bg1"/>
                </a:solidFill>
                <a:latin typeface="Helvetica" pitchFamily="34" charset="0"/>
                <a:cs typeface="Rockwell"/>
              </a:rPr>
              <a:t>The Online Revolution:</a:t>
            </a:r>
            <a:br>
              <a:rPr lang="en-US" sz="4800" b="1" dirty="0">
                <a:solidFill>
                  <a:schemeClr val="bg1"/>
                </a:solidFill>
                <a:latin typeface="Helvetica" pitchFamily="34" charset="0"/>
                <a:cs typeface="Rockwell"/>
              </a:rPr>
            </a:br>
            <a:r>
              <a:rPr lang="en-US" sz="4800" b="1" dirty="0">
                <a:solidFill>
                  <a:schemeClr val="bg1"/>
                </a:solidFill>
                <a:latin typeface="Helvetica" pitchFamily="34" charset="0"/>
                <a:cs typeface="Rockwell"/>
              </a:rPr>
              <a:t>Education for Everyone</a:t>
            </a:r>
          </a:p>
        </p:txBody>
      </p:sp>
      <p:sp>
        <p:nvSpPr>
          <p:cNvPr id="8" name="TextBox 7"/>
          <p:cNvSpPr txBox="1"/>
          <p:nvPr/>
        </p:nvSpPr>
        <p:spPr>
          <a:xfrm>
            <a:off x="323827" y="4202362"/>
            <a:ext cx="7968337" cy="630942"/>
          </a:xfrm>
          <a:prstGeom prst="rect">
            <a:avLst/>
          </a:prstGeom>
          <a:noFill/>
        </p:spPr>
        <p:txBody>
          <a:bodyPr wrap="square" lIns="45720" tIns="22860" rIns="45720" bIns="22860" rtlCol="0">
            <a:spAutoFit/>
          </a:bodyPr>
          <a:lstStyle/>
          <a:p>
            <a:pPr algn="ctr"/>
            <a:r>
              <a:rPr lang="en-US" sz="2200" b="1" dirty="0" smtClean="0">
                <a:solidFill>
                  <a:schemeClr val="bg1"/>
                </a:solidFill>
                <a:latin typeface="Arial" pitchFamily="34" charset="0"/>
                <a:cs typeface="Arial" pitchFamily="34" charset="0"/>
              </a:rPr>
              <a:t>Daphne </a:t>
            </a:r>
            <a:r>
              <a:rPr lang="en-US" sz="2200" b="1" dirty="0">
                <a:solidFill>
                  <a:schemeClr val="bg1"/>
                </a:solidFill>
                <a:latin typeface="Arial" pitchFamily="34" charset="0"/>
                <a:cs typeface="Arial" pitchFamily="34" charset="0"/>
              </a:rPr>
              <a:t>Koller &amp; Andrew </a:t>
            </a:r>
            <a:r>
              <a:rPr lang="en-US" sz="2200" b="1" dirty="0" smtClean="0">
                <a:solidFill>
                  <a:schemeClr val="bg1"/>
                </a:solidFill>
                <a:latin typeface="Arial" pitchFamily="34" charset="0"/>
                <a:cs typeface="Arial" pitchFamily="34" charset="0"/>
              </a:rPr>
              <a:t>Ng</a:t>
            </a:r>
            <a:r>
              <a:rPr lang="en-US" altLang="zh-CN" sz="2200" b="1" dirty="0" smtClean="0">
                <a:solidFill>
                  <a:schemeClr val="bg1"/>
                </a:solidFill>
                <a:latin typeface="Arial" pitchFamily="34" charset="0"/>
                <a:cs typeface="Arial" pitchFamily="34" charset="0"/>
              </a:rPr>
              <a:t> </a:t>
            </a:r>
            <a:endParaRPr lang="en-US" sz="2200" b="1" dirty="0">
              <a:solidFill>
                <a:schemeClr val="bg1"/>
              </a:solidFill>
              <a:latin typeface="Arial" pitchFamily="34" charset="0"/>
              <a:cs typeface="Arial" pitchFamily="34" charset="0"/>
            </a:endParaRPr>
          </a:p>
          <a:p>
            <a:pPr algn="ctr"/>
            <a:r>
              <a:rPr lang="en-US" sz="1600" b="1" dirty="0" smtClean="0">
                <a:solidFill>
                  <a:schemeClr val="bg1"/>
                </a:solidFill>
                <a:latin typeface="Helvetica" pitchFamily="34" charset="0"/>
                <a:cs typeface="Rockwell"/>
              </a:rPr>
              <a:t>Stanford </a:t>
            </a:r>
            <a:r>
              <a:rPr lang="en-US" sz="1600" b="1" dirty="0">
                <a:solidFill>
                  <a:schemeClr val="bg1"/>
                </a:solidFill>
                <a:latin typeface="Helvetica" pitchFamily="34" charset="0"/>
                <a:cs typeface="Rockwell"/>
              </a:rPr>
              <a:t>University &amp; Coursera</a:t>
            </a:r>
          </a:p>
        </p:txBody>
      </p:sp>
      <p:pic>
        <p:nvPicPr>
          <p:cNvPr id="9" name="Picture 3" descr="\\vmware-host\Shared Folders\Desktop\Coursera\Media\coursera_logo_CMYK.e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1950"/>
            <a:ext cx="4263119" cy="1318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771696"/>
      </p:ext>
    </p:extLst>
  </p:cSld>
  <p:clrMapOvr>
    <a:masterClrMapping/>
  </p:clrMapOvr>
  <p:transition advTm="21422"/>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2724150"/>
            <a:ext cx="7772400" cy="1021556"/>
          </a:xfrm>
        </p:spPr>
        <p:txBody>
          <a:bodyPr/>
          <a:lstStyle/>
          <a:p>
            <a:r>
              <a:rPr lang="en-US" sz="6000" dirty="0" smtClean="0"/>
              <a:t>video-based instruction</a:t>
            </a:r>
            <a:endParaRPr lang="en-US" sz="6000" dirty="0"/>
          </a:p>
        </p:txBody>
      </p:sp>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extLst>
      <p:ext uri="{BB962C8B-B14F-4D97-AF65-F5344CB8AC3E}">
        <p14:creationId xmlns:p14="http://schemas.microsoft.com/office/powerpoint/2010/main" val="57967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Video-Based Instruction</a:t>
            </a:r>
          </a:p>
        </p:txBody>
      </p:sp>
      <p:pic>
        <p:nvPicPr>
          <p:cNvPr id="2" name="speed and c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58096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8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5" name="TextBox 4"/>
          <p:cNvSpPr txBox="1"/>
          <p:nvPr/>
        </p:nvSpPr>
        <p:spPr>
          <a:xfrm>
            <a:off x="376035" y="4606945"/>
            <a:ext cx="8629420"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Many Different Formats</a:t>
            </a:r>
            <a:endParaRPr lang="en-US" sz="2400" b="1" dirty="0">
              <a:solidFill>
                <a:schemeClr val="bg1"/>
              </a:solidFill>
              <a:latin typeface="Helvetica" pitchFamily="34" charset="0"/>
              <a:cs typeface="Rockwell"/>
            </a:endParaRPr>
          </a:p>
        </p:txBody>
      </p:sp>
      <p:grpSp>
        <p:nvGrpSpPr>
          <p:cNvPr id="2" name="Group 16"/>
          <p:cNvGrpSpPr/>
          <p:nvPr/>
        </p:nvGrpSpPr>
        <p:grpSpPr>
          <a:xfrm>
            <a:off x="685799" y="21906"/>
            <a:ext cx="3124201" cy="2162494"/>
            <a:chOff x="820273" y="330200"/>
            <a:chExt cx="3583184" cy="2542064"/>
          </a:xfrm>
        </p:grpSpPr>
        <p:pic>
          <p:nvPicPr>
            <p:cNvPr id="3" name="Picture 2" descr="sustain_onlocationfilming.tif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701" y="330200"/>
              <a:ext cx="3501756" cy="2108200"/>
            </a:xfrm>
            <a:prstGeom prst="rect">
              <a:avLst/>
            </a:prstGeom>
          </p:spPr>
        </p:pic>
        <p:grpSp>
          <p:nvGrpSpPr>
            <p:cNvPr id="6" name="Group 15"/>
            <p:cNvGrpSpPr/>
            <p:nvPr/>
          </p:nvGrpSpPr>
          <p:grpSpPr>
            <a:xfrm>
              <a:off x="820273" y="2402364"/>
              <a:ext cx="1757694" cy="469900"/>
              <a:chOff x="-140691" y="2601278"/>
              <a:chExt cx="1757694" cy="469900"/>
            </a:xfrm>
          </p:grpSpPr>
          <p:sp>
            <p:nvSpPr>
              <p:cNvPr id="14" name="TextBox 13"/>
              <p:cNvSpPr txBox="1"/>
              <p:nvPr/>
            </p:nvSpPr>
            <p:spPr>
              <a:xfrm>
                <a:off x="223372" y="2637314"/>
                <a:ext cx="1393631" cy="338554"/>
              </a:xfrm>
              <a:prstGeom prst="rect">
                <a:avLst/>
              </a:prstGeom>
              <a:noFill/>
            </p:spPr>
            <p:txBody>
              <a:bodyPr wrap="none" rtlCol="0">
                <a:spAutoFit/>
              </a:bodyPr>
              <a:lstStyle/>
              <a:p>
                <a:r>
                  <a:rPr lang="en-US" sz="1600" dirty="0" smtClean="0">
                    <a:solidFill>
                      <a:srgbClr val="000000"/>
                    </a:solidFill>
                    <a:latin typeface="Helvetica"/>
                    <a:cs typeface="Helvetica"/>
                  </a:rPr>
                  <a:t>Sustainability</a:t>
                </a:r>
                <a:endParaRPr lang="en-US" sz="1600" dirty="0">
                  <a:solidFill>
                    <a:srgbClr val="000000"/>
                  </a:solidFill>
                  <a:latin typeface="Helvetica"/>
                  <a:cs typeface="Helvetica"/>
                </a:endParaRPr>
              </a:p>
            </p:txBody>
          </p:sp>
          <p:pic>
            <p:nvPicPr>
              <p:cNvPr id="15" name="Picture 14" descr="logo-illinois-front.png"/>
              <p:cNvPicPr>
                <a:picLocks noChangeAspect="1"/>
              </p:cNvPicPr>
              <p:nvPr/>
            </p:nvPicPr>
            <p:blipFill rotWithShape="1">
              <a:blip r:embed="rId4" cstate="print">
                <a:extLst>
                  <a:ext uri="{28A0092B-C50C-407E-A947-70E740481C1C}">
                    <a14:useLocalDpi xmlns:a14="http://schemas.microsoft.com/office/drawing/2010/main" val="0"/>
                  </a:ext>
                </a:extLst>
              </a:blip>
              <a:srcRect l="36250" r="35000" b="38333"/>
              <a:stretch/>
            </p:blipFill>
            <p:spPr>
              <a:xfrm>
                <a:off x="-140691" y="2601278"/>
                <a:ext cx="584200" cy="469900"/>
              </a:xfrm>
              <a:prstGeom prst="rect">
                <a:avLst/>
              </a:prstGeom>
            </p:spPr>
          </p:pic>
        </p:grpSp>
      </p:grpSp>
      <p:grpSp>
        <p:nvGrpSpPr>
          <p:cNvPr id="8" name="Group 33"/>
          <p:cNvGrpSpPr/>
          <p:nvPr/>
        </p:nvGrpSpPr>
        <p:grpSpPr>
          <a:xfrm>
            <a:off x="5055271" y="21907"/>
            <a:ext cx="4520516" cy="2126228"/>
            <a:chOff x="4661571" y="21907"/>
            <a:chExt cx="4520516" cy="2126228"/>
          </a:xfrm>
        </p:grpSpPr>
        <p:pic>
          <p:nvPicPr>
            <p:cNvPr id="7" name="Picture 6" descr="healthpolicy_ellieinterviewzeke.tif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1571" y="21907"/>
              <a:ext cx="3204021" cy="1795522"/>
            </a:xfrm>
            <a:prstGeom prst="rect">
              <a:avLst/>
            </a:prstGeom>
          </p:spPr>
        </p:pic>
        <p:pic>
          <p:nvPicPr>
            <p:cNvPr id="18" name="Picture 17" descr="penn_logo.png"/>
            <p:cNvPicPr>
              <a:picLocks noChangeAspect="1"/>
            </p:cNvPicPr>
            <p:nvPr/>
          </p:nvPicPr>
          <p:blipFill rotWithShape="1">
            <a:blip r:embed="rId6" cstate="print">
              <a:extLst>
                <a:ext uri="{28A0092B-C50C-407E-A947-70E740481C1C}">
                  <a14:useLocalDpi xmlns:a14="http://schemas.microsoft.com/office/drawing/2010/main" val="0"/>
                </a:ext>
              </a:extLst>
            </a:blip>
            <a:srcRect r="72133"/>
            <a:stretch/>
          </p:blipFill>
          <p:spPr>
            <a:xfrm>
              <a:off x="4699671" y="1800162"/>
              <a:ext cx="306834" cy="336176"/>
            </a:xfrm>
            <a:prstGeom prst="rect">
              <a:avLst/>
            </a:prstGeom>
          </p:spPr>
        </p:pic>
        <p:sp>
          <p:nvSpPr>
            <p:cNvPr id="19" name="TextBox 18"/>
            <p:cNvSpPr txBox="1"/>
            <p:nvPr/>
          </p:nvSpPr>
          <p:spPr>
            <a:xfrm>
              <a:off x="4938100" y="1809581"/>
              <a:ext cx="4243987" cy="338554"/>
            </a:xfrm>
            <a:prstGeom prst="rect">
              <a:avLst/>
            </a:prstGeom>
            <a:noFill/>
          </p:spPr>
          <p:txBody>
            <a:bodyPr wrap="square" rtlCol="0">
              <a:spAutoFit/>
            </a:bodyPr>
            <a:lstStyle/>
            <a:p>
              <a:r>
                <a:rPr lang="en-US" sz="1600" dirty="0" smtClean="0">
                  <a:latin typeface="Helvetica"/>
                  <a:cs typeface="Helvetica"/>
                </a:rPr>
                <a:t>Health Policy &amp; the Affordable Care Act</a:t>
              </a:r>
              <a:endParaRPr lang="en-US" sz="1600" dirty="0">
                <a:latin typeface="Helvetica"/>
                <a:cs typeface="Helvetica"/>
              </a:endParaRPr>
            </a:p>
          </p:txBody>
        </p:sp>
      </p:grpSp>
      <p:grpSp>
        <p:nvGrpSpPr>
          <p:cNvPr id="9" name="Group 34"/>
          <p:cNvGrpSpPr/>
          <p:nvPr/>
        </p:nvGrpSpPr>
        <p:grpSpPr>
          <a:xfrm>
            <a:off x="5076821" y="2184400"/>
            <a:ext cx="4511666" cy="2353871"/>
            <a:chOff x="4683121" y="2184400"/>
            <a:chExt cx="4511666" cy="2353871"/>
          </a:xfrm>
        </p:grpSpPr>
        <p:pic>
          <p:nvPicPr>
            <p:cNvPr id="21" name="Picture 20" descr="gamif_multimedia.tiff"/>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83121" y="2184400"/>
              <a:ext cx="3204021" cy="1902994"/>
            </a:xfrm>
            <a:prstGeom prst="rect">
              <a:avLst/>
            </a:prstGeom>
          </p:spPr>
        </p:pic>
        <p:pic>
          <p:nvPicPr>
            <p:cNvPr id="22" name="Picture 21" descr="penn_logo.png"/>
            <p:cNvPicPr>
              <a:picLocks noChangeAspect="1"/>
            </p:cNvPicPr>
            <p:nvPr/>
          </p:nvPicPr>
          <p:blipFill rotWithShape="1">
            <a:blip r:embed="rId6" cstate="print">
              <a:extLst>
                <a:ext uri="{28A0092B-C50C-407E-A947-70E740481C1C}">
                  <a14:useLocalDpi xmlns:a14="http://schemas.microsoft.com/office/drawing/2010/main" val="0"/>
                </a:ext>
              </a:extLst>
            </a:blip>
            <a:srcRect r="72133"/>
            <a:stretch/>
          </p:blipFill>
          <p:spPr>
            <a:xfrm>
              <a:off x="4699671" y="4179619"/>
              <a:ext cx="321296" cy="358652"/>
            </a:xfrm>
            <a:prstGeom prst="rect">
              <a:avLst/>
            </a:prstGeom>
          </p:spPr>
        </p:pic>
        <p:sp>
          <p:nvSpPr>
            <p:cNvPr id="30" name="TextBox 29"/>
            <p:cNvSpPr txBox="1"/>
            <p:nvPr/>
          </p:nvSpPr>
          <p:spPr>
            <a:xfrm>
              <a:off x="4950800" y="4144213"/>
              <a:ext cx="4243987" cy="338554"/>
            </a:xfrm>
            <a:prstGeom prst="rect">
              <a:avLst/>
            </a:prstGeom>
            <a:noFill/>
          </p:spPr>
          <p:txBody>
            <a:bodyPr wrap="square" rtlCol="0">
              <a:spAutoFit/>
            </a:bodyPr>
            <a:lstStyle/>
            <a:p>
              <a:r>
                <a:rPr lang="en-US" sz="1600" dirty="0" err="1" smtClean="0">
                  <a:latin typeface="Helvetica"/>
                  <a:cs typeface="Helvetica"/>
                </a:rPr>
                <a:t>Gamification</a:t>
              </a:r>
              <a:endParaRPr lang="en-US" sz="1600" dirty="0">
                <a:latin typeface="Helvetica"/>
                <a:cs typeface="Helvetica"/>
              </a:endParaRPr>
            </a:p>
          </p:txBody>
        </p:sp>
      </p:grpSp>
      <p:sp>
        <p:nvSpPr>
          <p:cNvPr id="25" name="TextBox 24"/>
          <p:cNvSpPr txBox="1"/>
          <p:nvPr/>
        </p:nvSpPr>
        <p:spPr>
          <a:xfrm>
            <a:off x="837584" y="4045863"/>
            <a:ext cx="2667616" cy="430887"/>
          </a:xfrm>
          <a:prstGeom prst="rect">
            <a:avLst/>
          </a:prstGeom>
          <a:noFill/>
        </p:spPr>
        <p:txBody>
          <a:bodyPr wrap="square" lIns="182880" tIns="91440" rIns="182880" bIns="91440" rtlCol="0">
            <a:spAutoFit/>
          </a:bodyPr>
          <a:lstStyle/>
          <a:p>
            <a:r>
              <a:rPr lang="en-US" sz="1600" dirty="0" smtClean="0">
                <a:latin typeface="Helvetica"/>
                <a:cs typeface="Helvetica"/>
              </a:rPr>
              <a:t>Introduction to Sociology</a:t>
            </a:r>
            <a:endParaRPr lang="en-US" sz="1600" dirty="0">
              <a:latin typeface="Helvetica"/>
              <a:cs typeface="Helvetica"/>
            </a:endParaRPr>
          </a:p>
        </p:txBody>
      </p:sp>
      <p:pic>
        <p:nvPicPr>
          <p:cNvPr id="27" name="Picture 26" descr="option 1 (1).png"/>
          <p:cNvPicPr>
            <a:picLocks noChangeAspect="1"/>
          </p:cNvPicPr>
          <p:nvPr/>
        </p:nvPicPr>
        <p:blipFill rotWithShape="1">
          <a:blip r:embed="rId8" cstate="print">
            <a:extLst>
              <a:ext uri="{28A0092B-C50C-407E-A947-70E740481C1C}">
                <a14:useLocalDpi xmlns:a14="http://schemas.microsoft.com/office/drawing/2010/main" val="0"/>
              </a:ext>
            </a:extLst>
          </a:blip>
          <a:srcRect l="79150" t="19473" r="17202" b="74413"/>
          <a:stretch/>
        </p:blipFill>
        <p:spPr>
          <a:xfrm>
            <a:off x="631902" y="4055234"/>
            <a:ext cx="381001" cy="457200"/>
          </a:xfrm>
          <a:prstGeom prst="rect">
            <a:avLst/>
          </a:prstGeom>
        </p:spPr>
      </p:pic>
      <p:pic>
        <p:nvPicPr>
          <p:cNvPr id="26" name="Picture 25" descr="googhang_2.tiff"/>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2000" y="2343150"/>
            <a:ext cx="3069531" cy="1739507"/>
          </a:xfrm>
          <a:prstGeom prst="rect">
            <a:avLst/>
          </a:prstGeom>
        </p:spPr>
      </p:pic>
    </p:spTree>
    <p:extLst>
      <p:ext uri="{BB962C8B-B14F-4D97-AF65-F5344CB8AC3E}">
        <p14:creationId xmlns:p14="http://schemas.microsoft.com/office/powerpoint/2010/main" val="25402909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0"/>
          <p:cNvGrpSpPr/>
          <p:nvPr/>
        </p:nvGrpSpPr>
        <p:grpSpPr>
          <a:xfrm>
            <a:off x="2333896" y="-8445"/>
            <a:ext cx="3338095" cy="5301036"/>
            <a:chOff x="4667791" y="-16890"/>
            <a:chExt cx="6676190" cy="10602072"/>
          </a:xfrm>
        </p:grpSpPr>
        <p:pic>
          <p:nvPicPr>
            <p:cNvPr id="21" name="Picture 20"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457788" y="660203"/>
              <a:ext cx="3886193" cy="6616653"/>
            </a:xfrm>
            <a:prstGeom prst="rect">
              <a:avLst/>
            </a:prstGeom>
          </p:spPr>
        </p:pic>
        <p:pic>
          <p:nvPicPr>
            <p:cNvPr id="23" name="Picture 22"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5804360" y="3968529"/>
              <a:ext cx="3886193" cy="6616653"/>
            </a:xfrm>
            <a:prstGeom prst="rect">
              <a:avLst/>
            </a:prstGeom>
          </p:spPr>
        </p:pic>
        <p:pic>
          <p:nvPicPr>
            <p:cNvPr id="16" name="Picture 15"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667791" y="-16890"/>
              <a:ext cx="3886193" cy="6616653"/>
            </a:xfrm>
            <a:prstGeom prst="rect">
              <a:avLst/>
            </a:prstGeom>
          </p:spPr>
        </p:pic>
        <p:pic>
          <p:nvPicPr>
            <p:cNvPr id="22" name="Picture 21"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4667791" y="2171413"/>
              <a:ext cx="3886193" cy="6616653"/>
            </a:xfrm>
            <a:prstGeom prst="rect">
              <a:avLst/>
            </a:prstGeom>
          </p:spPr>
        </p:pic>
        <p:sp>
          <p:nvSpPr>
            <p:cNvPr id="20" name="TextBox 19"/>
            <p:cNvSpPr txBox="1"/>
            <p:nvPr/>
          </p:nvSpPr>
          <p:spPr>
            <a:xfrm>
              <a:off x="5180463" y="2360948"/>
              <a:ext cx="3195268" cy="861774"/>
            </a:xfrm>
            <a:prstGeom prst="rect">
              <a:avLst/>
            </a:prstGeom>
            <a:noFill/>
          </p:spPr>
          <p:txBody>
            <a:bodyPr wrap="square" rtlCol="0">
              <a:spAutoFit/>
            </a:bodyPr>
            <a:lstStyle/>
            <a:p>
              <a:pPr algn="ctr"/>
              <a:r>
                <a:rPr lang="en-US" sz="1100" dirty="0" smtClean="0">
                  <a:solidFill>
                    <a:schemeClr val="bg1"/>
                  </a:solidFill>
                  <a:latin typeface="Arial"/>
                  <a:cs typeface="Arial"/>
                </a:rPr>
                <a:t>Modern sequencing methods (11 min)</a:t>
              </a:r>
              <a:endParaRPr lang="en-US" sz="1100" dirty="0">
                <a:solidFill>
                  <a:schemeClr val="bg1"/>
                </a:solidFill>
                <a:latin typeface="Arial"/>
                <a:cs typeface="Arial"/>
              </a:endParaRPr>
            </a:p>
          </p:txBody>
        </p:sp>
        <p:sp>
          <p:nvSpPr>
            <p:cNvPr id="26" name="TextBox 25"/>
            <p:cNvSpPr txBox="1"/>
            <p:nvPr/>
          </p:nvSpPr>
          <p:spPr>
            <a:xfrm>
              <a:off x="5477965" y="5519876"/>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Genomic economics (8 min)</a:t>
              </a:r>
              <a:endParaRPr lang="en-US" sz="1100" dirty="0">
                <a:solidFill>
                  <a:schemeClr val="bg1"/>
                </a:solidFill>
                <a:latin typeface="Arial"/>
                <a:cs typeface="Arial"/>
              </a:endParaRPr>
            </a:p>
          </p:txBody>
        </p:sp>
        <p:sp>
          <p:nvSpPr>
            <p:cNvPr id="27" name="TextBox 26"/>
            <p:cNvSpPr txBox="1"/>
            <p:nvPr/>
          </p:nvSpPr>
          <p:spPr>
            <a:xfrm>
              <a:off x="6569787" y="7343690"/>
              <a:ext cx="2634758" cy="861774"/>
            </a:xfrm>
            <a:prstGeom prst="rect">
              <a:avLst/>
            </a:prstGeom>
            <a:noFill/>
          </p:spPr>
          <p:txBody>
            <a:bodyPr wrap="square" rtlCol="0">
              <a:spAutoFit/>
            </a:bodyPr>
            <a:lstStyle/>
            <a:p>
              <a:pPr algn="ctr"/>
              <a:r>
                <a:rPr lang="en-US" sz="1100" dirty="0" smtClean="0">
                  <a:solidFill>
                    <a:schemeClr val="bg1"/>
                  </a:solidFill>
                  <a:latin typeface="Arial"/>
                  <a:cs typeface="Arial"/>
                </a:rPr>
                <a:t>Personalized medicine (13 min)</a:t>
              </a:r>
              <a:endParaRPr lang="en-US" sz="1100" dirty="0">
                <a:solidFill>
                  <a:schemeClr val="bg1"/>
                </a:solidFill>
                <a:latin typeface="Arial"/>
                <a:cs typeface="Arial"/>
              </a:endParaRPr>
            </a:p>
          </p:txBody>
        </p:sp>
        <p:sp>
          <p:nvSpPr>
            <p:cNvPr id="28" name="TextBox 27"/>
            <p:cNvSpPr txBox="1"/>
            <p:nvPr/>
          </p:nvSpPr>
          <p:spPr>
            <a:xfrm>
              <a:off x="8286603" y="3834862"/>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History: The Human Genome Project (12 min)</a:t>
              </a:r>
              <a:endParaRPr lang="en-US" sz="1100" dirty="0">
                <a:solidFill>
                  <a:schemeClr val="bg1"/>
                </a:solidFill>
                <a:latin typeface="Arial"/>
                <a:cs typeface="Arial"/>
              </a:endParaRPr>
            </a:p>
          </p:txBody>
        </p:sp>
        <p:sp>
          <p:nvSpPr>
            <p:cNvPr id="50" name="TextBox 49"/>
            <p:cNvSpPr txBox="1"/>
            <p:nvPr/>
          </p:nvSpPr>
          <p:spPr>
            <a:xfrm>
              <a:off x="5273273" y="1482958"/>
              <a:ext cx="3950442" cy="677108"/>
            </a:xfrm>
            <a:prstGeom prst="rect">
              <a:avLst/>
            </a:prstGeom>
            <a:noFill/>
          </p:spPr>
          <p:txBody>
            <a:bodyPr wrap="none" rtlCol="0">
              <a:spAutoFit/>
            </a:bodyPr>
            <a:lstStyle/>
            <a:p>
              <a:r>
                <a:rPr lang="en-US" sz="1600" b="1" dirty="0" smtClean="0">
                  <a:solidFill>
                    <a:srgbClr val="1F6751"/>
                  </a:solidFill>
                  <a:latin typeface="Helvetica" pitchFamily="34" charset="0"/>
                  <a:cs typeface="Rockwell"/>
                </a:rPr>
                <a:t>Modern Genomics</a:t>
              </a:r>
              <a:endParaRPr lang="en-US" sz="1600" b="1" dirty="0">
                <a:solidFill>
                  <a:srgbClr val="1F6751"/>
                </a:solidFill>
                <a:latin typeface="Helvetica" pitchFamily="34" charset="0"/>
                <a:cs typeface="Rockwell"/>
              </a:endParaRPr>
            </a:p>
          </p:txBody>
        </p:sp>
      </p:grpSp>
      <p:grpSp>
        <p:nvGrpSpPr>
          <p:cNvPr id="3" name="Group 42"/>
          <p:cNvGrpSpPr/>
          <p:nvPr/>
        </p:nvGrpSpPr>
        <p:grpSpPr>
          <a:xfrm>
            <a:off x="128534" y="-233814"/>
            <a:ext cx="2517318" cy="4710165"/>
            <a:chOff x="257067" y="-467628"/>
            <a:chExt cx="5034635" cy="9420330"/>
          </a:xfrm>
        </p:grpSpPr>
        <p:pic>
          <p:nvPicPr>
            <p:cNvPr id="11" name="Picture 10"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273" y="2821002"/>
              <a:ext cx="3692835" cy="6131700"/>
            </a:xfrm>
            <a:prstGeom prst="rect">
              <a:avLst/>
            </a:prstGeom>
          </p:spPr>
        </p:pic>
        <p:pic>
          <p:nvPicPr>
            <p:cNvPr id="5" name="Picture 4"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067" y="-467628"/>
              <a:ext cx="3692835" cy="6131700"/>
            </a:xfrm>
            <a:prstGeom prst="rect">
              <a:avLst/>
            </a:prstGeom>
          </p:spPr>
        </p:pic>
        <p:pic>
          <p:nvPicPr>
            <p:cNvPr id="10" name="Picture 9"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324" y="1145156"/>
              <a:ext cx="3692835" cy="6131700"/>
            </a:xfrm>
            <a:prstGeom prst="rect">
              <a:avLst/>
            </a:prstGeom>
          </p:spPr>
        </p:pic>
        <p:sp>
          <p:nvSpPr>
            <p:cNvPr id="6" name="TextBox 5"/>
            <p:cNvSpPr txBox="1"/>
            <p:nvPr/>
          </p:nvSpPr>
          <p:spPr>
            <a:xfrm>
              <a:off x="625265" y="1730790"/>
              <a:ext cx="2634757" cy="861774"/>
            </a:xfrm>
            <a:prstGeom prst="rect">
              <a:avLst/>
            </a:prstGeom>
            <a:noFill/>
          </p:spPr>
          <p:txBody>
            <a:bodyPr wrap="square" rtlCol="0">
              <a:spAutoFit/>
            </a:bodyPr>
            <a:lstStyle/>
            <a:p>
              <a:pPr algn="ctr"/>
              <a:r>
                <a:rPr lang="en-US" sz="1100" dirty="0" smtClean="0">
                  <a:solidFill>
                    <a:schemeClr val="bg1"/>
                  </a:solidFill>
                  <a:latin typeface="Arial"/>
                  <a:cs typeface="Arial"/>
                </a:rPr>
                <a:t>Genes and alleles (10 min)</a:t>
              </a:r>
              <a:endParaRPr lang="en-US" sz="1100" dirty="0">
                <a:solidFill>
                  <a:schemeClr val="bg1"/>
                </a:solidFill>
                <a:latin typeface="Arial"/>
                <a:cs typeface="Arial"/>
              </a:endParaRPr>
            </a:p>
          </p:txBody>
        </p:sp>
        <p:sp>
          <p:nvSpPr>
            <p:cNvPr id="49" name="TextBox 48"/>
            <p:cNvSpPr txBox="1"/>
            <p:nvPr/>
          </p:nvSpPr>
          <p:spPr>
            <a:xfrm>
              <a:off x="498083" y="266568"/>
              <a:ext cx="4793619" cy="1661994"/>
            </a:xfrm>
            <a:prstGeom prst="rect">
              <a:avLst/>
            </a:prstGeom>
            <a:noFill/>
          </p:spPr>
          <p:txBody>
            <a:bodyPr wrap="none" rtlCol="0">
              <a:spAutoFit/>
            </a:bodyPr>
            <a:lstStyle/>
            <a:p>
              <a:r>
                <a:rPr lang="en-US" sz="1600" b="1" dirty="0" smtClean="0">
                  <a:solidFill>
                    <a:srgbClr val="1B2E45"/>
                  </a:solidFill>
                  <a:latin typeface="Helvetica" pitchFamily="34" charset="0"/>
                  <a:cs typeface="Rockwell"/>
                </a:rPr>
                <a:t>Basic Genetics </a:t>
              </a:r>
              <a:br>
                <a:rPr lang="en-US" sz="1600" b="1" dirty="0" smtClean="0">
                  <a:solidFill>
                    <a:srgbClr val="1B2E45"/>
                  </a:solidFill>
                  <a:latin typeface="Helvetica" pitchFamily="34" charset="0"/>
                  <a:cs typeface="Rockwell"/>
                </a:rPr>
              </a:br>
              <a:r>
                <a:rPr lang="en-US" sz="1600" b="1" dirty="0" smtClean="0">
                  <a:solidFill>
                    <a:srgbClr val="1B2E45"/>
                  </a:solidFill>
                  <a:latin typeface="Helvetica" pitchFamily="34" charset="0"/>
                  <a:cs typeface="Rockwell"/>
                </a:rPr>
                <a:t>Refresher (OPTIONAL)</a:t>
              </a:r>
            </a:p>
            <a:p>
              <a:endParaRPr lang="en-US" sz="1600" b="1" dirty="0">
                <a:latin typeface="Helvetica" pitchFamily="34" charset="0"/>
                <a:cs typeface="Rockwell"/>
              </a:endParaRPr>
            </a:p>
          </p:txBody>
        </p:sp>
        <p:cxnSp>
          <p:nvCxnSpPr>
            <p:cNvPr id="14" name="Straight Arrow Connector 13"/>
            <p:cNvCxnSpPr/>
            <p:nvPr/>
          </p:nvCxnSpPr>
          <p:spPr>
            <a:xfrm rot="5400000" flipH="1" flipV="1">
              <a:off x="3332915" y="5179146"/>
              <a:ext cx="2525652" cy="761159"/>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625265" y="3215550"/>
              <a:ext cx="3002955" cy="1200328"/>
            </a:xfrm>
            <a:prstGeom prst="rect">
              <a:avLst/>
            </a:prstGeom>
          </p:spPr>
          <p:txBody>
            <a:bodyPr wrap="square">
              <a:spAutoFit/>
            </a:bodyPr>
            <a:lstStyle/>
            <a:p>
              <a:pPr algn="ctr"/>
              <a:r>
                <a:rPr lang="en-US" sz="1100" dirty="0" err="1" smtClean="0">
                  <a:solidFill>
                    <a:srgbClr val="FFFFFF"/>
                  </a:solidFill>
                  <a:latin typeface="Arial"/>
                  <a:cs typeface="Arial"/>
                </a:rPr>
                <a:t>Mendelian</a:t>
              </a:r>
              <a:r>
                <a:rPr lang="en-US" sz="1100" dirty="0" smtClean="0">
                  <a:solidFill>
                    <a:srgbClr val="FFFFFF"/>
                  </a:solidFill>
                  <a:latin typeface="Arial"/>
                  <a:cs typeface="Arial"/>
                </a:rPr>
                <a:t> </a:t>
              </a:r>
              <a:br>
                <a:rPr lang="en-US" sz="1100" dirty="0" smtClean="0">
                  <a:solidFill>
                    <a:srgbClr val="FFFFFF"/>
                  </a:solidFill>
                  <a:latin typeface="Arial"/>
                  <a:cs typeface="Arial"/>
                </a:rPr>
              </a:br>
              <a:r>
                <a:rPr lang="en-US" sz="1100" dirty="0" smtClean="0">
                  <a:solidFill>
                    <a:srgbClr val="FFFFFF"/>
                  </a:solidFill>
                  <a:latin typeface="Arial"/>
                  <a:cs typeface="Arial"/>
                </a:rPr>
                <a:t>inheritance </a:t>
              </a:r>
            </a:p>
            <a:p>
              <a:pPr algn="ctr"/>
              <a:r>
                <a:rPr lang="en-US" sz="1100" dirty="0" smtClean="0">
                  <a:solidFill>
                    <a:srgbClr val="FFFFFF"/>
                  </a:solidFill>
                  <a:latin typeface="Arial"/>
                  <a:cs typeface="Arial"/>
                </a:rPr>
                <a:t>(13 min)</a:t>
              </a:r>
              <a:endParaRPr lang="en-US" sz="1100" dirty="0">
                <a:solidFill>
                  <a:srgbClr val="FFFFFF"/>
                </a:solidFill>
                <a:latin typeface="Arial"/>
                <a:cs typeface="Arial"/>
              </a:endParaRPr>
            </a:p>
          </p:txBody>
        </p:sp>
        <p:sp>
          <p:nvSpPr>
            <p:cNvPr id="12" name="Rectangle 11"/>
            <p:cNvSpPr/>
            <p:nvPr/>
          </p:nvSpPr>
          <p:spPr>
            <a:xfrm>
              <a:off x="1197429" y="5065250"/>
              <a:ext cx="2430790" cy="861774"/>
            </a:xfrm>
            <a:prstGeom prst="rect">
              <a:avLst/>
            </a:prstGeom>
          </p:spPr>
          <p:txBody>
            <a:bodyPr wrap="square">
              <a:spAutoFit/>
            </a:bodyPr>
            <a:lstStyle/>
            <a:p>
              <a:pPr algn="ctr"/>
              <a:r>
                <a:rPr lang="en-US" sz="1100" dirty="0" smtClean="0">
                  <a:solidFill>
                    <a:schemeClr val="bg1"/>
                  </a:solidFill>
                  <a:latin typeface="Arial"/>
                  <a:cs typeface="Arial"/>
                </a:rPr>
                <a:t>What is DNA?  </a:t>
              </a:r>
            </a:p>
            <a:p>
              <a:pPr algn="ctr"/>
              <a:r>
                <a:rPr lang="en-US" sz="1100" dirty="0" smtClean="0">
                  <a:solidFill>
                    <a:schemeClr val="bg1"/>
                  </a:solidFill>
                  <a:latin typeface="Arial"/>
                  <a:cs typeface="Arial"/>
                </a:rPr>
                <a:t>(12 min)</a:t>
              </a:r>
              <a:endParaRPr lang="en-US" sz="1100" dirty="0">
                <a:solidFill>
                  <a:schemeClr val="bg1"/>
                </a:solidFill>
                <a:latin typeface="Arial"/>
                <a:cs typeface="Arial"/>
              </a:endParaRPr>
            </a:p>
          </p:txBody>
        </p:sp>
      </p:grpSp>
      <p:grpSp>
        <p:nvGrpSpPr>
          <p:cNvPr id="4" name="Group 44"/>
          <p:cNvGrpSpPr/>
          <p:nvPr/>
        </p:nvGrpSpPr>
        <p:grpSpPr>
          <a:xfrm>
            <a:off x="4700442" y="846975"/>
            <a:ext cx="4348063" cy="4701719"/>
            <a:chOff x="9400884" y="1693949"/>
            <a:chExt cx="8696125" cy="9403438"/>
          </a:xfrm>
        </p:grpSpPr>
        <p:cxnSp>
          <p:nvCxnSpPr>
            <p:cNvPr id="29" name="Straight Arrow Connector 28"/>
            <p:cNvCxnSpPr/>
            <p:nvPr/>
          </p:nvCxnSpPr>
          <p:spPr>
            <a:xfrm flipV="1">
              <a:off x="9400884" y="5065253"/>
              <a:ext cx="1943097" cy="2799046"/>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pic>
          <p:nvPicPr>
            <p:cNvPr id="33" name="Picture 32"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42905" y="1693949"/>
              <a:ext cx="3896186" cy="6466176"/>
            </a:xfrm>
            <a:prstGeom prst="rect">
              <a:avLst/>
            </a:prstGeom>
          </p:spPr>
        </p:pic>
        <p:pic>
          <p:nvPicPr>
            <p:cNvPr id="37" name="Picture 36"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10283829" y="4631211"/>
              <a:ext cx="4029141" cy="6466176"/>
            </a:xfrm>
            <a:prstGeom prst="rect">
              <a:avLst/>
            </a:prstGeom>
          </p:spPr>
        </p:pic>
        <p:pic>
          <p:nvPicPr>
            <p:cNvPr id="35" name="Picture 34"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32571" y="3418123"/>
              <a:ext cx="3896186" cy="6466176"/>
            </a:xfrm>
            <a:prstGeom prst="rect">
              <a:avLst/>
            </a:prstGeom>
          </p:spPr>
        </p:pic>
        <p:pic>
          <p:nvPicPr>
            <p:cNvPr id="39" name="Picture 38"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flipH="1">
              <a:off x="14067868" y="4631211"/>
              <a:ext cx="4029141" cy="6466176"/>
            </a:xfrm>
            <a:prstGeom prst="rect">
              <a:avLst/>
            </a:prstGeom>
          </p:spPr>
        </p:pic>
        <p:sp>
          <p:nvSpPr>
            <p:cNvPr id="34" name="TextBox 33"/>
            <p:cNvSpPr txBox="1"/>
            <p:nvPr/>
          </p:nvSpPr>
          <p:spPr>
            <a:xfrm>
              <a:off x="11388546" y="3858481"/>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Genetic testing in the commercial world (11 min)</a:t>
              </a:r>
              <a:endParaRPr lang="en-US" sz="1100" dirty="0">
                <a:solidFill>
                  <a:schemeClr val="bg1"/>
                </a:solidFill>
                <a:latin typeface="Arial"/>
                <a:cs typeface="Arial"/>
              </a:endParaRPr>
            </a:p>
          </p:txBody>
        </p:sp>
        <p:sp>
          <p:nvSpPr>
            <p:cNvPr id="36" name="TextBox 35"/>
            <p:cNvSpPr txBox="1"/>
            <p:nvPr/>
          </p:nvSpPr>
          <p:spPr>
            <a:xfrm>
              <a:off x="11678212" y="5756583"/>
              <a:ext cx="2634758" cy="861774"/>
            </a:xfrm>
            <a:prstGeom prst="rect">
              <a:avLst/>
            </a:prstGeom>
            <a:noFill/>
          </p:spPr>
          <p:txBody>
            <a:bodyPr wrap="square" rtlCol="0">
              <a:spAutoFit/>
            </a:bodyPr>
            <a:lstStyle/>
            <a:p>
              <a:pPr algn="ctr"/>
              <a:r>
                <a:rPr lang="en-US" sz="1100" dirty="0" smtClean="0">
                  <a:solidFill>
                    <a:schemeClr val="bg1"/>
                  </a:solidFill>
                  <a:latin typeface="Arial"/>
                  <a:cs typeface="Arial"/>
                </a:rPr>
                <a:t>Protecting privacy (9 minutes)</a:t>
              </a:r>
              <a:endParaRPr lang="en-US" sz="1100" dirty="0">
                <a:solidFill>
                  <a:schemeClr val="bg1"/>
                </a:solidFill>
                <a:latin typeface="Arial"/>
                <a:cs typeface="Arial"/>
              </a:endParaRPr>
            </a:p>
          </p:txBody>
        </p:sp>
        <p:sp>
          <p:nvSpPr>
            <p:cNvPr id="38" name="TextBox 37"/>
            <p:cNvSpPr txBox="1"/>
            <p:nvPr/>
          </p:nvSpPr>
          <p:spPr>
            <a:xfrm>
              <a:off x="10639606" y="7783221"/>
              <a:ext cx="2924424" cy="1200328"/>
            </a:xfrm>
            <a:prstGeom prst="rect">
              <a:avLst/>
            </a:prstGeom>
            <a:noFill/>
          </p:spPr>
          <p:txBody>
            <a:bodyPr wrap="square" rtlCol="0">
              <a:spAutoFit/>
            </a:bodyPr>
            <a:lstStyle/>
            <a:p>
              <a:pPr algn="ctr"/>
              <a:r>
                <a:rPr lang="en-US" sz="1100" dirty="0" smtClean="0">
                  <a:solidFill>
                    <a:schemeClr val="bg1"/>
                  </a:solidFill>
                  <a:latin typeface="Arial"/>
                  <a:cs typeface="Arial"/>
                </a:rPr>
                <a:t>Case study: direct-to-consumer genetics (12 min)</a:t>
              </a:r>
              <a:endParaRPr lang="en-US" sz="1100" dirty="0">
                <a:solidFill>
                  <a:schemeClr val="bg1"/>
                </a:solidFill>
                <a:latin typeface="Arial"/>
                <a:cs typeface="Arial"/>
              </a:endParaRPr>
            </a:p>
          </p:txBody>
        </p:sp>
        <p:sp>
          <p:nvSpPr>
            <p:cNvPr id="46" name="TextBox 45"/>
            <p:cNvSpPr txBox="1"/>
            <p:nvPr/>
          </p:nvSpPr>
          <p:spPr>
            <a:xfrm>
              <a:off x="14928219" y="7851107"/>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Case study: family planning (13 min)</a:t>
              </a:r>
              <a:endParaRPr lang="en-US" sz="1100" dirty="0">
                <a:solidFill>
                  <a:schemeClr val="bg1"/>
                </a:solidFill>
                <a:latin typeface="Arial"/>
                <a:cs typeface="Arial"/>
              </a:endParaRPr>
            </a:p>
          </p:txBody>
        </p:sp>
        <p:sp>
          <p:nvSpPr>
            <p:cNvPr id="51" name="TextBox 50"/>
            <p:cNvSpPr txBox="1"/>
            <p:nvPr/>
          </p:nvSpPr>
          <p:spPr>
            <a:xfrm>
              <a:off x="11165726" y="2595717"/>
              <a:ext cx="4934683" cy="1169550"/>
            </a:xfrm>
            <a:prstGeom prst="rect">
              <a:avLst/>
            </a:prstGeom>
            <a:noFill/>
          </p:spPr>
          <p:txBody>
            <a:bodyPr wrap="none" rtlCol="0">
              <a:spAutoFit/>
            </a:bodyPr>
            <a:lstStyle/>
            <a:p>
              <a:r>
                <a:rPr lang="en-US" sz="1600" b="1" dirty="0" smtClean="0">
                  <a:solidFill>
                    <a:srgbClr val="C2222C"/>
                  </a:solidFill>
                  <a:latin typeface="Helvetica" pitchFamily="34" charset="0"/>
                  <a:cs typeface="Rockwell"/>
                </a:rPr>
                <a:t>Commercial Genomics </a:t>
              </a:r>
              <a:br>
                <a:rPr lang="en-US" sz="1600" b="1" dirty="0" smtClean="0">
                  <a:solidFill>
                    <a:srgbClr val="C2222C"/>
                  </a:solidFill>
                  <a:latin typeface="Helvetica" pitchFamily="34" charset="0"/>
                  <a:cs typeface="Rockwell"/>
                </a:rPr>
              </a:br>
              <a:r>
                <a:rPr lang="en-US" sz="1600" b="1" dirty="0" smtClean="0">
                  <a:solidFill>
                    <a:srgbClr val="C2222C"/>
                  </a:solidFill>
                  <a:latin typeface="Helvetica" pitchFamily="34" charset="0"/>
                  <a:cs typeface="Rockwell"/>
                </a:rPr>
                <a:t>(OPTIONAL)</a:t>
              </a:r>
              <a:endParaRPr lang="en-US" sz="1600" b="1" dirty="0">
                <a:solidFill>
                  <a:srgbClr val="C2222C"/>
                </a:solidFill>
                <a:latin typeface="Helvetica" pitchFamily="34" charset="0"/>
                <a:cs typeface="Rockwell"/>
              </a:endParaRPr>
            </a:p>
          </p:txBody>
        </p:sp>
      </p:grpSp>
      <p:sp>
        <p:nvSpPr>
          <p:cNvPr id="32" name="Rectangle 31"/>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40" name="TextBox 39"/>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Personalized Learning</a:t>
            </a:r>
            <a:endParaRPr lang="en-US" sz="2400" b="1" dirty="0">
              <a:solidFill>
                <a:schemeClr val="bg1"/>
              </a:solidFill>
              <a:latin typeface="Helvetica" pitchFamily="34" charset="0"/>
              <a:cs typeface="Rockwe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48547">
        <p:fade/>
      </p:transition>
    </mc:Choice>
    <mc:Fallback xmlns="">
      <p:transition spd="med" advTm="485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2" descr="C:\Users\ang\Desktop\photo.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b="10077"/>
          <a:stretch/>
        </p:blipFill>
        <p:spPr bwMode="auto">
          <a:xfrm>
            <a:off x="1571140" y="313021"/>
            <a:ext cx="5972660" cy="40113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11" descr="RecordingStudio.jpg"/>
          <p:cNvPicPr>
            <a:picLocks noChangeAspect="1"/>
          </p:cNvPicPr>
          <p:nvPr/>
        </p:nvPicPr>
        <p:blipFill>
          <a:blip r:embed="rId4" cstate="print"/>
          <a:stretch>
            <a:fillRect/>
          </a:stretch>
        </p:blipFill>
        <p:spPr>
          <a:xfrm>
            <a:off x="10058400" y="887365"/>
            <a:ext cx="2271422" cy="1280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p:cNvCxnSpPr/>
          <p:nvPr/>
        </p:nvCxnSpPr>
        <p:spPr bwMode="auto">
          <a:xfrm>
            <a:off x="1524002" y="1352543"/>
            <a:ext cx="2514598" cy="1915263"/>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8" name="TextBox 7"/>
          <p:cNvSpPr txBox="1"/>
          <p:nvPr/>
        </p:nvSpPr>
        <p:spPr>
          <a:xfrm>
            <a:off x="152411" y="895350"/>
            <a:ext cx="2022451" cy="584775"/>
          </a:xfrm>
          <a:prstGeom prst="rect">
            <a:avLst/>
          </a:prstGeom>
          <a:solidFill>
            <a:schemeClr val="bg1"/>
          </a:solidFill>
          <a:ln w="19050">
            <a:solidFill>
              <a:schemeClr val="tx1"/>
            </a:solidFill>
          </a:ln>
        </p:spPr>
        <p:txBody>
          <a:bodyPr wrap="square" rtlCol="0">
            <a:spAutoFit/>
          </a:bodyPr>
          <a:lstStyle/>
          <a:p>
            <a:r>
              <a:rPr lang="en-US" sz="1600" dirty="0" smtClean="0"/>
              <a:t>Writing on tablet appears on monitor</a:t>
            </a:r>
            <a:endParaRPr lang="en-US" sz="1600" dirty="0"/>
          </a:p>
        </p:txBody>
      </p:sp>
      <p:cxnSp>
        <p:nvCxnSpPr>
          <p:cNvPr id="28" name="Straight Arrow Connector 27"/>
          <p:cNvCxnSpPr>
            <a:stCxn id="29" idx="0"/>
          </p:cNvCxnSpPr>
          <p:nvPr/>
        </p:nvCxnSpPr>
        <p:spPr bwMode="auto">
          <a:xfrm flipH="1" flipV="1">
            <a:off x="5715000" y="2195874"/>
            <a:ext cx="1826172" cy="123778"/>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29" name="TextBox 28"/>
          <p:cNvSpPr txBox="1"/>
          <p:nvPr/>
        </p:nvSpPr>
        <p:spPr>
          <a:xfrm>
            <a:off x="6166944" y="2319652"/>
            <a:ext cx="2748456" cy="338554"/>
          </a:xfrm>
          <a:prstGeom prst="rect">
            <a:avLst/>
          </a:prstGeom>
          <a:solidFill>
            <a:schemeClr val="bg1"/>
          </a:solidFill>
          <a:ln w="19050">
            <a:solidFill>
              <a:schemeClr val="tx1"/>
            </a:solidFill>
          </a:ln>
        </p:spPr>
        <p:txBody>
          <a:bodyPr wrap="square" rtlCol="0">
            <a:spAutoFit/>
          </a:bodyPr>
          <a:lstStyle/>
          <a:p>
            <a:r>
              <a:rPr lang="en-US" sz="1600" dirty="0" smtClean="0"/>
              <a:t>Webcam to record instructor</a:t>
            </a:r>
            <a:endParaRPr lang="en-US" sz="1600" dirty="0"/>
          </a:p>
        </p:txBody>
      </p:sp>
      <p:sp>
        <p:nvSpPr>
          <p:cNvPr id="14" name="Rectangle 13"/>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Lecture Recording</a:t>
            </a:r>
            <a:endParaRPr lang="en-US" sz="2400" b="1" dirty="0">
              <a:solidFill>
                <a:schemeClr val="bg1"/>
              </a:solidFill>
              <a:latin typeface="Helvetica" pitchFamily="34" charset="0"/>
              <a:cs typeface="Rockwell"/>
            </a:endParaRPr>
          </a:p>
        </p:txBody>
      </p:sp>
    </p:spTree>
    <p:extLst>
      <p:ext uri="{BB962C8B-B14F-4D97-AF65-F5344CB8AC3E}">
        <p14:creationId xmlns:p14="http://schemas.microsoft.com/office/powerpoint/2010/main" val="201657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6000" dirty="0" smtClean="0"/>
              <a:t>ASSESSMENTS</a:t>
            </a:r>
            <a:endParaRPr lang="en-US" sz="6000" dirty="0"/>
          </a:p>
        </p:txBody>
      </p:sp>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extLst>
      <p:ext uri="{BB962C8B-B14F-4D97-AF65-F5344CB8AC3E}">
        <p14:creationId xmlns:p14="http://schemas.microsoft.com/office/powerpoint/2010/main" val="247334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Practice is Critical</a:t>
            </a:r>
          </a:p>
        </p:txBody>
      </p:sp>
      <p:sp>
        <p:nvSpPr>
          <p:cNvPr id="2" name="TextBox 1"/>
          <p:cNvSpPr txBox="1"/>
          <p:nvPr/>
        </p:nvSpPr>
        <p:spPr>
          <a:xfrm>
            <a:off x="393172" y="380578"/>
            <a:ext cx="7265983" cy="323166"/>
          </a:xfrm>
          <a:prstGeom prst="rect">
            <a:avLst/>
          </a:prstGeom>
          <a:noFill/>
        </p:spPr>
        <p:txBody>
          <a:bodyPr wrap="square" lIns="45720" tIns="22860" rIns="45720" bIns="22860" rtlCol="0">
            <a:spAutoFit/>
          </a:bodyPr>
          <a:lstStyle/>
          <a:p>
            <a:r>
              <a:rPr lang="en-US" b="1" dirty="0">
                <a:solidFill>
                  <a:srgbClr val="1B2E45"/>
                </a:solidFill>
                <a:latin typeface="Rockwell"/>
                <a:cs typeface="Rockwell"/>
              </a:rPr>
              <a:t>Retrieval Practice Improves Learning</a:t>
            </a:r>
          </a:p>
        </p:txBody>
      </p:sp>
      <p:sp>
        <p:nvSpPr>
          <p:cNvPr id="4" name="Rectangle 3"/>
          <p:cNvSpPr/>
          <p:nvPr/>
        </p:nvSpPr>
        <p:spPr>
          <a:xfrm>
            <a:off x="386293" y="716746"/>
            <a:ext cx="4990042" cy="323166"/>
          </a:xfrm>
          <a:prstGeom prst="rect">
            <a:avLst/>
          </a:prstGeom>
        </p:spPr>
        <p:txBody>
          <a:bodyPr wrap="square" lIns="45720" tIns="22860" rIns="45720" bIns="22860">
            <a:spAutoFit/>
          </a:bodyPr>
          <a:lstStyle/>
          <a:p>
            <a:r>
              <a:rPr lang="en-US" sz="900" dirty="0">
                <a:solidFill>
                  <a:srgbClr val="1B2E45"/>
                </a:solidFill>
                <a:latin typeface="Arial"/>
                <a:cs typeface="Arial"/>
              </a:rPr>
              <a:t>"Retrieval Practice Produces More Learning than Elaborative Studying with Concept Mapping.</a:t>
            </a:r>
            <a:r>
              <a:rPr lang="en-US" sz="900" i="1" dirty="0">
                <a:solidFill>
                  <a:srgbClr val="1B2E45"/>
                </a:solidFill>
                <a:latin typeface="Arial"/>
                <a:cs typeface="Arial"/>
              </a:rPr>
              <a:t>" </a:t>
            </a:r>
          </a:p>
          <a:p>
            <a:r>
              <a:rPr lang="en-US" sz="900" dirty="0">
                <a:solidFill>
                  <a:srgbClr val="1B2E45"/>
                </a:solidFill>
                <a:latin typeface="Arial"/>
                <a:cs typeface="Arial"/>
              </a:rPr>
              <a:t>J. </a:t>
            </a:r>
            <a:r>
              <a:rPr lang="en-US" sz="900" dirty="0" err="1">
                <a:solidFill>
                  <a:srgbClr val="1B2E45"/>
                </a:solidFill>
                <a:latin typeface="Arial"/>
                <a:cs typeface="Arial"/>
              </a:rPr>
              <a:t>Karpicke</a:t>
            </a:r>
            <a:r>
              <a:rPr lang="en-US" sz="900" dirty="0">
                <a:solidFill>
                  <a:srgbClr val="1B2E45"/>
                </a:solidFill>
                <a:latin typeface="Arial"/>
                <a:cs typeface="Arial"/>
              </a:rPr>
              <a:t>, </a:t>
            </a:r>
            <a:r>
              <a:rPr lang="en-US" sz="900" i="1" dirty="0">
                <a:solidFill>
                  <a:srgbClr val="1B2E45"/>
                </a:solidFill>
                <a:latin typeface="Arial"/>
                <a:cs typeface="Arial"/>
              </a:rPr>
              <a:t>J. Blunt.  Science</a:t>
            </a:r>
            <a:r>
              <a:rPr lang="en-US" sz="900" dirty="0">
                <a:solidFill>
                  <a:srgbClr val="1B2E45"/>
                </a:solidFill>
                <a:latin typeface="Arial"/>
                <a:cs typeface="Arial"/>
              </a:rPr>
              <a:t> (2011).</a:t>
            </a:r>
          </a:p>
        </p:txBody>
      </p:sp>
      <p:grpSp>
        <p:nvGrpSpPr>
          <p:cNvPr id="49" name="Group 48"/>
          <p:cNvGrpSpPr/>
          <p:nvPr/>
        </p:nvGrpSpPr>
        <p:grpSpPr>
          <a:xfrm>
            <a:off x="2331076" y="-218875"/>
            <a:ext cx="4481848" cy="5815853"/>
            <a:chOff x="3988340" y="-360477"/>
            <a:chExt cx="8068106" cy="11631705"/>
          </a:xfrm>
        </p:grpSpPr>
        <p:grpSp>
          <p:nvGrpSpPr>
            <p:cNvPr id="16" name="Group 15"/>
            <p:cNvGrpSpPr/>
            <p:nvPr/>
          </p:nvGrpSpPr>
          <p:grpSpPr>
            <a:xfrm>
              <a:off x="3988340" y="2373549"/>
              <a:ext cx="7970831" cy="8897679"/>
              <a:chOff x="3988340" y="2373549"/>
              <a:chExt cx="7970831" cy="8897679"/>
            </a:xfrm>
          </p:grpSpPr>
          <p:sp>
            <p:nvSpPr>
              <p:cNvPr id="9" name="TextBox 8"/>
              <p:cNvSpPr txBox="1"/>
              <p:nvPr/>
            </p:nvSpPr>
            <p:spPr>
              <a:xfrm>
                <a:off x="5344580" y="7986172"/>
                <a:ext cx="1756833" cy="615554"/>
              </a:xfrm>
              <a:prstGeom prst="rect">
                <a:avLst/>
              </a:prstGeom>
              <a:noFill/>
            </p:spPr>
            <p:txBody>
              <a:bodyPr wrap="square" rtlCol="0">
                <a:spAutoFit/>
              </a:bodyPr>
              <a:lstStyle/>
              <a:p>
                <a:pPr algn="ctr"/>
                <a:r>
                  <a:rPr lang="en-US" sz="1400" dirty="0">
                    <a:solidFill>
                      <a:srgbClr val="193353"/>
                    </a:solidFill>
                    <a:latin typeface="Arial"/>
                    <a:cs typeface="Arial"/>
                  </a:rPr>
                  <a:t>Study</a:t>
                </a:r>
              </a:p>
            </p:txBody>
          </p:sp>
          <p:grpSp>
            <p:nvGrpSpPr>
              <p:cNvPr id="13" name="Group 12"/>
              <p:cNvGrpSpPr/>
              <p:nvPr/>
            </p:nvGrpSpPr>
            <p:grpSpPr>
              <a:xfrm>
                <a:off x="3988340" y="2373549"/>
                <a:ext cx="7970831" cy="8897679"/>
                <a:chOff x="3988340" y="2373549"/>
                <a:chExt cx="7970831" cy="8897679"/>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l="27744" t="23361" r="43533"/>
                <a:stretch>
                  <a:fillRect/>
                </a:stretch>
              </p:blipFill>
              <p:spPr>
                <a:xfrm>
                  <a:off x="3988340" y="2373549"/>
                  <a:ext cx="5928246" cy="8897679"/>
                </a:xfrm>
                <a:prstGeom prst="rect">
                  <a:avLst/>
                </a:prstGeom>
              </p:spPr>
            </p:pic>
            <p:sp>
              <p:nvSpPr>
                <p:cNvPr id="6" name="Rectangle 5"/>
                <p:cNvSpPr/>
                <p:nvPr/>
              </p:nvSpPr>
              <p:spPr>
                <a:xfrm>
                  <a:off x="5217598" y="7831645"/>
                  <a:ext cx="6436138" cy="157710"/>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Arial"/>
                    </a:rPr>
                    <a:t>         </a:t>
                  </a:r>
                  <a:endParaRPr lang="en-US" dirty="0">
                    <a:latin typeface="Arial"/>
                  </a:endParaRPr>
                </a:p>
              </p:txBody>
            </p:sp>
            <p:sp>
              <p:nvSpPr>
                <p:cNvPr id="10" name="TextBox 9"/>
                <p:cNvSpPr txBox="1"/>
                <p:nvPr/>
              </p:nvSpPr>
              <p:spPr>
                <a:xfrm>
                  <a:off x="7133163" y="7986172"/>
                  <a:ext cx="2413003" cy="1046440"/>
                </a:xfrm>
                <a:prstGeom prst="rect">
                  <a:avLst/>
                </a:prstGeom>
                <a:noFill/>
              </p:spPr>
              <p:txBody>
                <a:bodyPr wrap="square" rtlCol="0">
                  <a:spAutoFit/>
                </a:bodyPr>
                <a:lstStyle/>
                <a:p>
                  <a:pPr algn="ctr"/>
                  <a:r>
                    <a:rPr lang="en-US" sz="1400" dirty="0">
                      <a:solidFill>
                        <a:srgbClr val="193353"/>
                      </a:solidFill>
                      <a:latin typeface="Arial"/>
                      <a:cs typeface="Arial"/>
                    </a:rPr>
                    <a:t>Repeated Study</a:t>
                  </a:r>
                </a:p>
              </p:txBody>
            </p:sp>
            <p:sp>
              <p:nvSpPr>
                <p:cNvPr id="12" name="TextBox 11"/>
                <p:cNvSpPr txBox="1"/>
                <p:nvPr/>
              </p:nvSpPr>
              <p:spPr>
                <a:xfrm>
                  <a:off x="9546168" y="7989354"/>
                  <a:ext cx="2413003" cy="1046440"/>
                </a:xfrm>
                <a:prstGeom prst="rect">
                  <a:avLst/>
                </a:prstGeom>
                <a:noFill/>
              </p:spPr>
              <p:txBody>
                <a:bodyPr wrap="square" rtlCol="0">
                  <a:spAutoFit/>
                </a:bodyPr>
                <a:lstStyle/>
                <a:p>
                  <a:pPr algn="ctr"/>
                  <a:r>
                    <a:rPr lang="en-US" sz="1400" dirty="0">
                      <a:solidFill>
                        <a:srgbClr val="193353"/>
                      </a:solidFill>
                      <a:latin typeface="Arial"/>
                      <a:cs typeface="Arial"/>
                    </a:rPr>
                    <a:t>Retrieval</a:t>
                  </a:r>
                  <a:br>
                    <a:rPr lang="en-US" sz="1400" dirty="0">
                      <a:solidFill>
                        <a:srgbClr val="193353"/>
                      </a:solidFill>
                      <a:latin typeface="Arial"/>
                      <a:cs typeface="Arial"/>
                    </a:rPr>
                  </a:br>
                  <a:r>
                    <a:rPr lang="en-US" sz="1400" dirty="0">
                      <a:solidFill>
                        <a:srgbClr val="193353"/>
                      </a:solidFill>
                      <a:latin typeface="Arial"/>
                      <a:cs typeface="Arial"/>
                    </a:rPr>
                    <a:t>Practice</a:t>
                  </a:r>
                </a:p>
              </p:txBody>
            </p:sp>
          </p:grpSp>
          <p:cxnSp>
            <p:nvCxnSpPr>
              <p:cNvPr id="14" name="Straight Connector 13"/>
              <p:cNvCxnSpPr/>
              <p:nvPr/>
            </p:nvCxnSpPr>
            <p:spPr>
              <a:xfrm>
                <a:off x="5217598" y="2953476"/>
                <a:ext cx="0" cy="5035879"/>
              </a:xfrm>
              <a:prstGeom prst="line">
                <a:avLst/>
              </a:prstGeom>
              <a:ln>
                <a:solidFill>
                  <a:srgbClr val="193353"/>
                </a:solidFill>
                <a:prstDash val="solid"/>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217598" y="315381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217598" y="372531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217598" y="4339145"/>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217598" y="490006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217598" y="547156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217598" y="6095979"/>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217598" y="6688646"/>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5217598" y="7238979"/>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grpSp>
        <p:pic>
          <p:nvPicPr>
            <p:cNvPr id="44" name="Picture 43"/>
            <p:cNvPicPr>
              <a:picLocks noChangeAspect="1"/>
            </p:cNvPicPr>
            <p:nvPr/>
          </p:nvPicPr>
          <p:blipFill>
            <a:blip r:embed="rId3">
              <a:extLst>
                <a:ext uri="{28A0092B-C50C-407E-A947-70E740481C1C}">
                  <a14:useLocalDpi xmlns:a14="http://schemas.microsoft.com/office/drawing/2010/main" val="0"/>
                </a:ext>
              </a:extLst>
            </a:blip>
            <a:srcRect l="66876" r="21433" b="20050"/>
            <a:stretch>
              <a:fillRect/>
            </a:stretch>
          </p:blipFill>
          <p:spPr>
            <a:xfrm>
              <a:off x="9643442" y="-360477"/>
              <a:ext cx="2413004" cy="9282150"/>
            </a:xfrm>
            <a:prstGeom prst="rect">
              <a:avLst/>
            </a:prstGeom>
          </p:spPr>
        </p:pic>
      </p:grpSp>
    </p:spTree>
    <p:extLst>
      <p:ext uri="{BB962C8B-B14F-4D97-AF65-F5344CB8AC3E}">
        <p14:creationId xmlns:p14="http://schemas.microsoft.com/office/powerpoint/2010/main" val="360629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9" name="TextBox 8"/>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Interactive Video</a:t>
            </a:r>
          </a:p>
        </p:txBody>
      </p:sp>
      <p:pic>
        <p:nvPicPr>
          <p:cNvPr id="2" name="in vide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05086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23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mware-host\Shared Folders\Desktop\MC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2629" r="4627" b="7390"/>
          <a:stretch/>
        </p:blipFill>
        <p:spPr bwMode="auto">
          <a:xfrm>
            <a:off x="9818971" y="3910545"/>
            <a:ext cx="4476896" cy="1255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vmware-host\Shared Folders\Desktop\Math.PNG"/>
          <p:cNvPicPr>
            <a:picLocks noChangeAspect="1" noChangeArrowheads="1"/>
          </p:cNvPicPr>
          <p:nvPr/>
        </p:nvPicPr>
        <p:blipFill rotWithShape="1">
          <a:blip r:embed="rId3">
            <a:extLst>
              <a:ext uri="{28A0092B-C50C-407E-A947-70E740481C1C}">
                <a14:useLocalDpi xmlns:a14="http://schemas.microsoft.com/office/drawing/2010/main" val="0"/>
              </a:ext>
            </a:extLst>
          </a:blip>
          <a:srcRect t="13714"/>
          <a:stretch/>
        </p:blipFill>
        <p:spPr bwMode="auto">
          <a:xfrm>
            <a:off x="5191430" y="206442"/>
            <a:ext cx="2942245" cy="14427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9" name="Picture 5" descr="\\vmware-host\Shared Folders\Desktop\Prog.PNG"/>
          <p:cNvPicPr>
            <a:picLocks noChangeAspect="1" noChangeArrowheads="1"/>
          </p:cNvPicPr>
          <p:nvPr/>
        </p:nvPicPr>
        <p:blipFill rotWithShape="1">
          <a:blip r:embed="rId4">
            <a:extLst>
              <a:ext uri="{28A0092B-C50C-407E-A947-70E740481C1C}">
                <a14:useLocalDpi xmlns:a14="http://schemas.microsoft.com/office/drawing/2010/main" val="0"/>
              </a:ext>
            </a:extLst>
          </a:blip>
          <a:srcRect t="11132" r="57439" b="50000"/>
          <a:stretch/>
        </p:blipFill>
        <p:spPr bwMode="auto">
          <a:xfrm>
            <a:off x="318064" y="1960778"/>
            <a:ext cx="3445652" cy="2319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pic>
        <p:nvPicPr>
          <p:cNvPr id="1032" name="Picture 8" descr="\\vmware-host\Shared Folders\Desktop\Spreadsheet.PNG"/>
          <p:cNvPicPr>
            <a:picLocks noChangeAspect="1" noChangeArrowheads="1"/>
          </p:cNvPicPr>
          <p:nvPr/>
        </p:nvPicPr>
        <p:blipFill rotWithShape="1">
          <a:blip r:embed="rId5">
            <a:extLst>
              <a:ext uri="{28A0092B-C50C-407E-A947-70E740481C1C}">
                <a14:useLocalDpi xmlns:a14="http://schemas.microsoft.com/office/drawing/2010/main" val="0"/>
              </a:ext>
            </a:extLst>
          </a:blip>
          <a:srcRect r="12938"/>
          <a:stretch/>
        </p:blipFill>
        <p:spPr bwMode="auto">
          <a:xfrm>
            <a:off x="9818971" y="980856"/>
            <a:ext cx="4826603" cy="17071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mware-host\Shared Folders\Desktop\Spreadsheet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9503" y="2055374"/>
            <a:ext cx="4549581" cy="22003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5" name="Picture 11" descr="\\vmware-host\Shared Folders\Desktop\ShortAnsw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7019" y="247103"/>
            <a:ext cx="3940525" cy="1321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859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vmware-host\Shared Folders\Desktop\MC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2629" r="4627" b="7390"/>
          <a:stretch/>
        </p:blipFill>
        <p:spPr bwMode="auto">
          <a:xfrm>
            <a:off x="2133600" y="481671"/>
            <a:ext cx="4823922" cy="13527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vmware-host\Shared Folders\Desktop\Math.PNG"/>
          <p:cNvPicPr>
            <a:picLocks noChangeAspect="1" noChangeArrowheads="1"/>
          </p:cNvPicPr>
          <p:nvPr/>
        </p:nvPicPr>
        <p:blipFill rotWithShape="1">
          <a:blip r:embed="rId3">
            <a:extLst>
              <a:ext uri="{28A0092B-C50C-407E-A947-70E740481C1C}">
                <a14:useLocalDpi xmlns:a14="http://schemas.microsoft.com/office/drawing/2010/main" val="0"/>
              </a:ext>
            </a:extLst>
          </a:blip>
          <a:srcRect t="13714"/>
          <a:stretch/>
        </p:blipFill>
        <p:spPr bwMode="auto">
          <a:xfrm>
            <a:off x="5290463" y="2643188"/>
            <a:ext cx="3273094" cy="16049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pic>
        <p:nvPicPr>
          <p:cNvPr id="1032" name="Picture 8" descr="\\vmware-host\Shared Folders\Desktop\Spreadsheet.PNG"/>
          <p:cNvPicPr>
            <a:picLocks noChangeAspect="1" noChangeArrowheads="1"/>
          </p:cNvPicPr>
          <p:nvPr/>
        </p:nvPicPr>
        <p:blipFill rotWithShape="1">
          <a:blip r:embed="rId4">
            <a:extLst>
              <a:ext uri="{28A0092B-C50C-407E-A947-70E740481C1C}">
                <a14:useLocalDpi xmlns:a14="http://schemas.microsoft.com/office/drawing/2010/main" val="0"/>
              </a:ext>
            </a:extLst>
          </a:blip>
          <a:srcRect r="12938"/>
          <a:stretch/>
        </p:blipFill>
        <p:spPr bwMode="auto">
          <a:xfrm>
            <a:off x="9818971" y="980856"/>
            <a:ext cx="4826603" cy="170716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vmware-host\Shared Folders\Desktop\ShortAnsw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2647950"/>
            <a:ext cx="3940525" cy="1321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24075" y="112339"/>
            <a:ext cx="1710725" cy="369332"/>
          </a:xfrm>
          <a:prstGeom prst="rect">
            <a:avLst/>
          </a:prstGeom>
          <a:noFill/>
        </p:spPr>
        <p:txBody>
          <a:bodyPr wrap="none" rtlCol="0">
            <a:spAutoFit/>
          </a:bodyPr>
          <a:lstStyle/>
          <a:p>
            <a:r>
              <a:rPr lang="en-US" dirty="0" smtClean="0"/>
              <a:t>Multiple choice</a:t>
            </a:r>
            <a:endParaRPr lang="en-US" dirty="0"/>
          </a:p>
        </p:txBody>
      </p:sp>
      <p:sp>
        <p:nvSpPr>
          <p:cNvPr id="11" name="TextBox 10"/>
          <p:cNvSpPr txBox="1"/>
          <p:nvPr/>
        </p:nvSpPr>
        <p:spPr>
          <a:xfrm>
            <a:off x="457200" y="2266950"/>
            <a:ext cx="3659976" cy="369332"/>
          </a:xfrm>
          <a:prstGeom prst="rect">
            <a:avLst/>
          </a:prstGeom>
          <a:noFill/>
        </p:spPr>
        <p:txBody>
          <a:bodyPr wrap="none" rtlCol="0">
            <a:spAutoFit/>
          </a:bodyPr>
          <a:lstStyle/>
          <a:p>
            <a:r>
              <a:rPr lang="en-US" dirty="0" smtClean="0"/>
              <a:t>Short answer (regular expression)</a:t>
            </a:r>
            <a:endParaRPr lang="en-US" dirty="0"/>
          </a:p>
        </p:txBody>
      </p:sp>
      <p:sp>
        <p:nvSpPr>
          <p:cNvPr id="12" name="TextBox 11"/>
          <p:cNvSpPr txBox="1"/>
          <p:nvPr/>
        </p:nvSpPr>
        <p:spPr>
          <a:xfrm>
            <a:off x="5257800" y="2266950"/>
            <a:ext cx="1992853" cy="369332"/>
          </a:xfrm>
          <a:prstGeom prst="rect">
            <a:avLst/>
          </a:prstGeom>
          <a:noFill/>
        </p:spPr>
        <p:txBody>
          <a:bodyPr wrap="none" rtlCol="0">
            <a:spAutoFit/>
          </a:bodyPr>
          <a:lstStyle/>
          <a:p>
            <a:r>
              <a:rPr lang="en-US" dirty="0" smtClean="0"/>
              <a:t>Math expressions</a:t>
            </a:r>
            <a:endParaRPr lang="en-US" dirty="0"/>
          </a:p>
        </p:txBody>
      </p:sp>
    </p:spTree>
    <p:extLst>
      <p:ext uri="{BB962C8B-B14F-4D97-AF65-F5344CB8AC3E}">
        <p14:creationId xmlns:p14="http://schemas.microsoft.com/office/powerpoint/2010/main" val="1857494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8099"/>
            <a:ext cx="6019800" cy="4514851"/>
          </a:xfrm>
          <a:prstGeom prst="rect">
            <a:avLst/>
          </a:prstGeom>
        </p:spPr>
      </p:pic>
      <p:sp>
        <p:nvSpPr>
          <p:cNvPr id="3" name="Rectangle 2"/>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4" name="TextBox 3"/>
          <p:cNvSpPr txBox="1"/>
          <p:nvPr/>
        </p:nvSpPr>
        <p:spPr>
          <a:xfrm>
            <a:off x="376035" y="4598479"/>
            <a:ext cx="5167687"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Courses from Top Universities</a:t>
            </a:r>
          </a:p>
        </p:txBody>
      </p:sp>
    </p:spTree>
    <p:extLst>
      <p:ext uri="{BB962C8B-B14F-4D97-AF65-F5344CB8AC3E}">
        <p14:creationId xmlns:p14="http://schemas.microsoft.com/office/powerpoint/2010/main" val="3787371363"/>
      </p:ext>
    </p:extLst>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mathproof.jpg"/>
          <p:cNvPicPr>
            <a:picLocks noChangeAspect="1"/>
          </p:cNvPicPr>
          <p:nvPr/>
        </p:nvPicPr>
        <p:blipFill>
          <a:blip r:embed="rId3" cstate="print"/>
          <a:srcRect t="5556" b="42592"/>
          <a:stretch>
            <a:fillRect/>
          </a:stretch>
        </p:blipFill>
        <p:spPr>
          <a:xfrm>
            <a:off x="311848" y="409030"/>
            <a:ext cx="4717352" cy="3088788"/>
          </a:xfrm>
          <a:prstGeom prst="rect">
            <a:avLst/>
          </a:prstGeom>
          <a:ln>
            <a:noFill/>
          </a:ln>
          <a:effectLst>
            <a:outerShdw blurRad="292100" dist="139700" dir="2700000" algn="tl" rotWithShape="0">
              <a:srgbClr val="333333">
                <a:alpha val="65000"/>
              </a:srgbClr>
            </a:outerShdw>
          </a:effectLst>
        </p:spPr>
      </p:pic>
      <p:pic>
        <p:nvPicPr>
          <p:cNvPr id="3" name="Picture 2" descr="mathproof.jpg"/>
          <p:cNvPicPr>
            <a:picLocks noChangeAspect="1"/>
          </p:cNvPicPr>
          <p:nvPr/>
        </p:nvPicPr>
        <p:blipFill>
          <a:blip r:embed="rId3" cstate="print"/>
          <a:srcRect t="55926"/>
          <a:stretch>
            <a:fillRect/>
          </a:stretch>
        </p:blipFill>
        <p:spPr>
          <a:xfrm>
            <a:off x="4121848" y="1546480"/>
            <a:ext cx="4717352" cy="262547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7" name="TextBox 6"/>
          <p:cNvSpPr txBox="1"/>
          <p:nvPr/>
        </p:nvSpPr>
        <p:spPr>
          <a:xfrm>
            <a:off x="228600" y="3955018"/>
            <a:ext cx="3852465" cy="369332"/>
          </a:xfrm>
          <a:prstGeom prst="rect">
            <a:avLst/>
          </a:prstGeom>
          <a:noFill/>
        </p:spPr>
        <p:txBody>
          <a:bodyPr wrap="none" rtlCol="0">
            <a:spAutoFit/>
          </a:bodyPr>
          <a:lstStyle/>
          <a:p>
            <a:r>
              <a:rPr lang="en-US" dirty="0" smtClean="0"/>
              <a:t>Colleen Lee, Ethan Fast, Alex Aiken</a:t>
            </a:r>
            <a:endParaRPr lang="en-US" dirty="0"/>
          </a:p>
        </p:txBody>
      </p:sp>
      <p:sp>
        <p:nvSpPr>
          <p:cNvPr id="8" name="Rectangle 7"/>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Rectangle 9"/>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1" name="TextBox 10"/>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vmware-host\Shared Folders\Desktop\MC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2629" r="4627" b="7390"/>
          <a:stretch/>
        </p:blipFill>
        <p:spPr bwMode="auto">
          <a:xfrm>
            <a:off x="9818971" y="3910545"/>
            <a:ext cx="4476896" cy="1255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9" name="Picture 5" descr="\\vmware-host\Shared Folders\Desktop\Prog.PNG"/>
          <p:cNvPicPr>
            <a:picLocks noChangeAspect="1" noChangeArrowheads="1"/>
          </p:cNvPicPr>
          <p:nvPr/>
        </p:nvPicPr>
        <p:blipFill rotWithShape="1">
          <a:blip r:embed="rId3">
            <a:extLst>
              <a:ext uri="{28A0092B-C50C-407E-A947-70E740481C1C}">
                <a14:useLocalDpi xmlns:a14="http://schemas.microsoft.com/office/drawing/2010/main" val="0"/>
              </a:ext>
            </a:extLst>
          </a:blip>
          <a:srcRect t="11132" r="57439" b="50000"/>
          <a:stretch/>
        </p:blipFill>
        <p:spPr bwMode="auto">
          <a:xfrm>
            <a:off x="5469748" y="1242413"/>
            <a:ext cx="3445652" cy="2319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pic>
        <p:nvPicPr>
          <p:cNvPr id="1032" name="Picture 8" descr="\\vmware-host\Shared Folders\Desktop\Spreadsheet.PNG"/>
          <p:cNvPicPr>
            <a:picLocks noChangeAspect="1" noChangeArrowheads="1"/>
          </p:cNvPicPr>
          <p:nvPr/>
        </p:nvPicPr>
        <p:blipFill rotWithShape="1">
          <a:blip r:embed="rId4">
            <a:extLst>
              <a:ext uri="{28A0092B-C50C-407E-A947-70E740481C1C}">
                <a14:useLocalDpi xmlns:a14="http://schemas.microsoft.com/office/drawing/2010/main" val="0"/>
              </a:ext>
            </a:extLst>
          </a:blip>
          <a:srcRect r="12938"/>
          <a:stretch/>
        </p:blipFill>
        <p:spPr bwMode="auto">
          <a:xfrm>
            <a:off x="9818971" y="980856"/>
            <a:ext cx="4826603" cy="17071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mware-host\Shared Folders\Desktop\Spreadsheet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725" y="1207869"/>
            <a:ext cx="4796953" cy="2319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52400" y="754618"/>
            <a:ext cx="1762021" cy="369332"/>
          </a:xfrm>
          <a:prstGeom prst="rect">
            <a:avLst/>
          </a:prstGeom>
          <a:noFill/>
        </p:spPr>
        <p:txBody>
          <a:bodyPr wrap="none" rtlCol="0">
            <a:spAutoFit/>
          </a:bodyPr>
          <a:lstStyle/>
          <a:p>
            <a:r>
              <a:rPr lang="en-US" dirty="0" smtClean="0"/>
              <a:t>Structured data</a:t>
            </a:r>
            <a:endParaRPr lang="en-US" dirty="0"/>
          </a:p>
        </p:txBody>
      </p:sp>
      <p:sp>
        <p:nvSpPr>
          <p:cNvPr id="12" name="TextBox 11"/>
          <p:cNvSpPr txBox="1"/>
          <p:nvPr/>
        </p:nvSpPr>
        <p:spPr>
          <a:xfrm>
            <a:off x="5410200" y="789162"/>
            <a:ext cx="2236510" cy="369332"/>
          </a:xfrm>
          <a:prstGeom prst="rect">
            <a:avLst/>
          </a:prstGeom>
          <a:noFill/>
        </p:spPr>
        <p:txBody>
          <a:bodyPr wrap="none" rtlCol="0">
            <a:spAutoFit/>
          </a:bodyPr>
          <a:lstStyle/>
          <a:p>
            <a:r>
              <a:rPr lang="en-US" dirty="0" smtClean="0"/>
              <a:t>Computer programs</a:t>
            </a:r>
            <a:endParaRPr lang="en-US" dirty="0"/>
          </a:p>
        </p:txBody>
      </p:sp>
    </p:spTree>
    <p:extLst>
      <p:ext uri="{BB962C8B-B14F-4D97-AF65-F5344CB8AC3E}">
        <p14:creationId xmlns:p14="http://schemas.microsoft.com/office/powerpoint/2010/main" val="2848956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9" name="TextBox 8"/>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In-Depth Exercises</a:t>
            </a:r>
          </a:p>
        </p:txBody>
      </p:sp>
      <p:pic>
        <p:nvPicPr>
          <p:cNvPr id="2" name="quiz 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75212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88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6" name="Rectangle 5"/>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598478"/>
            <a:ext cx="5167687"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Personalization and Mastery</a:t>
            </a:r>
            <a:endParaRPr lang="en-US" sz="2400" b="1" dirty="0">
              <a:solidFill>
                <a:schemeClr val="bg1"/>
              </a:solidFill>
              <a:latin typeface="Helvetica" pitchFamily="34" charset="0"/>
              <a:cs typeface="Rockwell"/>
            </a:endParaRPr>
          </a:p>
        </p:txBody>
      </p:sp>
      <p:sp>
        <p:nvSpPr>
          <p:cNvPr id="9" name="TextBox 8"/>
          <p:cNvSpPr txBox="1"/>
          <p:nvPr/>
        </p:nvSpPr>
        <p:spPr>
          <a:xfrm>
            <a:off x="1295400" y="1200150"/>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Archduke </a:t>
            </a:r>
            <a:r>
              <a:rPr lang="en-US" dirty="0">
                <a:solidFill>
                  <a:schemeClr val="tx1"/>
                </a:solidFill>
                <a:latin typeface="Calibri"/>
              </a:rPr>
              <a:t>Franz Ferdinand of </a:t>
            </a:r>
            <a:r>
              <a:rPr lang="en-US" dirty="0" smtClean="0">
                <a:solidFill>
                  <a:schemeClr val="tx1"/>
                </a:solidFill>
                <a:latin typeface="Calibri"/>
              </a:rPr>
              <a:t>Austria started WWII.</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The allied troops landed in Normandy on D-Day.</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WWII started in 1939</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Trench warfare was invented during WWII.  </a:t>
            </a:r>
          </a:p>
        </p:txBody>
      </p:sp>
    </p:spTree>
    <p:extLst>
      <p:ext uri="{BB962C8B-B14F-4D97-AF65-F5344CB8AC3E}">
        <p14:creationId xmlns:p14="http://schemas.microsoft.com/office/powerpoint/2010/main" val="1263126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6" name="Rectangle 5"/>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598478"/>
            <a:ext cx="5167687"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Randomization and Mastery</a:t>
            </a:r>
            <a:endParaRPr lang="en-US" sz="2400" b="1" dirty="0">
              <a:solidFill>
                <a:schemeClr val="bg1"/>
              </a:solidFill>
              <a:latin typeface="Helvetica" pitchFamily="34" charset="0"/>
              <a:cs typeface="Rockwell"/>
            </a:endParaRPr>
          </a:p>
        </p:txBody>
      </p:sp>
      <p:sp>
        <p:nvSpPr>
          <p:cNvPr id="8" name="TextBox 7"/>
          <p:cNvSpPr txBox="1"/>
          <p:nvPr/>
        </p:nvSpPr>
        <p:spPr>
          <a:xfrm>
            <a:off x="304800" y="438150"/>
            <a:ext cx="6356484" cy="3693319"/>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 </a:t>
            </a:r>
          </a:p>
          <a:p>
            <a:pPr fontAlgn="auto">
              <a:spcBef>
                <a:spcPts val="0"/>
              </a:spcBef>
              <a:spcAft>
                <a:spcPts val="0"/>
              </a:spcAft>
            </a:pPr>
            <a:endParaRPr lang="en-US" dirty="0" smtClean="0">
              <a:solidFill>
                <a:prstClr val="black"/>
              </a:solidFill>
              <a:latin typeface="Calibri"/>
            </a:endParaRPr>
          </a:p>
          <a:p>
            <a:pPr fontAlgn="auto">
              <a:spcBef>
                <a:spcPts val="0"/>
              </a:spcBef>
              <a:spcAft>
                <a:spcPts val="0"/>
              </a:spcAft>
            </a:pPr>
            <a:r>
              <a:rPr lang="en-US" dirty="0" smtClean="0">
                <a:solidFill>
                  <a:prstClr val="black"/>
                </a:solidFill>
                <a:latin typeface="Calibri"/>
              </a:rPr>
              <a:t>Correct options: </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WWII started in 1939</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WWII lasted about 6 years</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Many troops from the UK fought in WWII.</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 allied troops landed in Normandy on D-Day.</a:t>
            </a:r>
            <a:endParaRPr lang="en-US" dirty="0">
              <a:solidFill>
                <a:srgbClr val="00B050"/>
              </a:solidFill>
              <a:latin typeface="Calibri"/>
            </a:endParaRPr>
          </a:p>
          <a:p>
            <a:pPr marL="285750" indent="-285750" fontAlgn="auto">
              <a:spcBef>
                <a:spcPts val="0"/>
              </a:spcBef>
              <a:spcAft>
                <a:spcPts val="0"/>
              </a:spcAft>
              <a:buFont typeface="Courier New" pitchFamily="49" charset="0"/>
              <a:buChar char="o"/>
            </a:pPr>
            <a:endParaRPr lang="en-US" dirty="0" smtClean="0">
              <a:solidFill>
                <a:prstClr val="black"/>
              </a:solidFill>
              <a:latin typeface="Calibri"/>
            </a:endParaRPr>
          </a:p>
          <a:p>
            <a:pPr fontAlgn="auto">
              <a:spcBef>
                <a:spcPts val="0"/>
              </a:spcBef>
              <a:spcAft>
                <a:spcPts val="0"/>
              </a:spcAft>
            </a:pPr>
            <a:r>
              <a:rPr lang="en-US" dirty="0" smtClean="0">
                <a:solidFill>
                  <a:prstClr val="black"/>
                </a:solidFill>
                <a:latin typeface="Calibri"/>
              </a:rPr>
              <a:t>Incorrect options: </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WWII ended in 1944</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Many troops from Switzerland fought in WWII. </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Archduke </a:t>
            </a:r>
            <a:r>
              <a:rPr lang="en-US" dirty="0">
                <a:solidFill>
                  <a:srgbClr val="FF0000"/>
                </a:solidFill>
                <a:latin typeface="Calibri"/>
              </a:rPr>
              <a:t>Franz Ferdinand of </a:t>
            </a:r>
            <a:r>
              <a:rPr lang="en-US" dirty="0" smtClean="0">
                <a:solidFill>
                  <a:srgbClr val="FF0000"/>
                </a:solidFill>
                <a:latin typeface="Calibri"/>
              </a:rPr>
              <a:t>Austria started WWII.</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9" name="TextBox 8"/>
          <p:cNvSpPr txBox="1"/>
          <p:nvPr/>
        </p:nvSpPr>
        <p:spPr>
          <a:xfrm>
            <a:off x="2438400" y="230981"/>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a:solidFill>
                  <a:srgbClr val="00B050"/>
                </a:solidFill>
              </a:rPr>
              <a:t>WWII started in </a:t>
            </a:r>
            <a:r>
              <a:rPr lang="en-US" dirty="0" smtClean="0">
                <a:solidFill>
                  <a:srgbClr val="00B050"/>
                </a:solidFill>
              </a:rPr>
              <a:t>1939</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a:t>
            </a:r>
            <a:r>
              <a:rPr lang="en-US" dirty="0" smtClean="0">
                <a:solidFill>
                  <a:prstClr val="black"/>
                </a:solidFill>
                <a:latin typeface="Calibri"/>
              </a:rPr>
              <a:t> </a:t>
            </a:r>
            <a:r>
              <a:rPr lang="en-US" dirty="0" smtClean="0">
                <a:solidFill>
                  <a:srgbClr val="00B050"/>
                </a:solidFill>
                <a:latin typeface="Calibri"/>
              </a:rPr>
              <a:t>allied troops landed in Normandy on D-Day.</a:t>
            </a:r>
          </a:p>
          <a:p>
            <a:pPr marL="285750" indent="-285750" fontAlgn="auto">
              <a:spcBef>
                <a:spcPts val="0"/>
              </a:spcBef>
              <a:spcAft>
                <a:spcPts val="0"/>
              </a:spcAft>
              <a:buFont typeface="Wingdings" pitchFamily="2" charset="2"/>
              <a:buChar char="q"/>
            </a:pPr>
            <a:r>
              <a:rPr lang="en-US" dirty="0" smtClean="0">
                <a:solidFill>
                  <a:srgbClr val="FF0000"/>
                </a:solidFill>
              </a:rPr>
              <a:t>Archduke </a:t>
            </a:r>
            <a:r>
              <a:rPr lang="en-US" dirty="0">
                <a:solidFill>
                  <a:srgbClr val="FF0000"/>
                </a:solidFill>
              </a:rPr>
              <a:t>Franz Ferdinand of Austria started WWII</a:t>
            </a:r>
            <a:r>
              <a:rPr lang="en-US" dirty="0" smtClean="0">
                <a:solidFill>
                  <a:srgbClr val="FF0000"/>
                </a:solidFill>
              </a:rPr>
              <a:t>.</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10" name="TextBox 9"/>
          <p:cNvSpPr txBox="1"/>
          <p:nvPr/>
        </p:nvSpPr>
        <p:spPr>
          <a:xfrm>
            <a:off x="2438400" y="1887671"/>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a:solidFill>
                  <a:srgbClr val="00B050"/>
                </a:solidFill>
              </a:rPr>
              <a:t>Many troops from the UK fought in WWII</a:t>
            </a:r>
            <a:r>
              <a:rPr lang="en-US" dirty="0" smtClean="0">
                <a:solidFill>
                  <a:srgbClr val="00B050"/>
                </a:solidFill>
              </a:rPr>
              <a:t>. </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WWII ended in 1944</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 allied troops landed in Normandy on D-Day.</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11" name="TextBox 10"/>
          <p:cNvSpPr txBox="1"/>
          <p:nvPr/>
        </p:nvSpPr>
        <p:spPr>
          <a:xfrm>
            <a:off x="2438400" y="3554253"/>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Many </a:t>
            </a:r>
            <a:r>
              <a:rPr lang="en-US" dirty="0">
                <a:solidFill>
                  <a:srgbClr val="FF0000"/>
                </a:solidFill>
                <a:latin typeface="Calibri"/>
              </a:rPr>
              <a:t>troops from Switzerland fought in WWII. </a:t>
            </a:r>
            <a:endParaRPr lang="en-US" dirty="0" smtClean="0">
              <a:solidFill>
                <a:srgbClr val="FF0000"/>
              </a:solidFill>
              <a:latin typeface="Calibri"/>
            </a:endParaRP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WWII </a:t>
            </a:r>
            <a:r>
              <a:rPr lang="en-US" dirty="0">
                <a:solidFill>
                  <a:srgbClr val="00B050"/>
                </a:solidFill>
                <a:latin typeface="Calibri"/>
              </a:rPr>
              <a:t>started in </a:t>
            </a:r>
            <a:r>
              <a:rPr lang="en-US" dirty="0" smtClean="0">
                <a:solidFill>
                  <a:srgbClr val="00B050"/>
                </a:solidFill>
                <a:latin typeface="Calibri"/>
              </a:rPr>
              <a:t>1939</a:t>
            </a:r>
            <a:endParaRPr lang="en-US" dirty="0" smtClean="0">
              <a:solidFill>
                <a:srgbClr val="FF0000"/>
              </a:solidFill>
              <a:latin typeface="Calibri"/>
            </a:endParaRPr>
          </a:p>
          <a:p>
            <a:pPr marL="285750" indent="-285750" fontAlgn="auto">
              <a:spcBef>
                <a:spcPts val="0"/>
              </a:spcBef>
              <a:spcAft>
                <a:spcPts val="0"/>
              </a:spcAft>
              <a:buFont typeface="Wingdings" pitchFamily="2" charset="2"/>
              <a:buChar char="q"/>
            </a:pPr>
            <a:r>
              <a:rPr lang="en-US" dirty="0">
                <a:solidFill>
                  <a:srgbClr val="00B050"/>
                </a:solidFill>
                <a:latin typeface="Calibri"/>
              </a:rPr>
              <a:t>WWII lasted about 6 </a:t>
            </a:r>
            <a:r>
              <a:rPr lang="en-US" dirty="0" smtClean="0">
                <a:solidFill>
                  <a:srgbClr val="00B050"/>
                </a:solidFill>
                <a:latin typeface="Calibri"/>
              </a:rPr>
              <a:t>years</a:t>
            </a:r>
          </a:p>
          <a:p>
            <a:pPr marL="285750" indent="-285750" fontAlgn="auto">
              <a:spcBef>
                <a:spcPts val="0"/>
              </a:spcBef>
              <a:spcAft>
                <a:spcPts val="0"/>
              </a:spcAft>
              <a:buFont typeface="Wingdings" pitchFamily="2" charset="2"/>
              <a:buChar char="q"/>
            </a:pPr>
            <a:r>
              <a:rPr lang="en-US" dirty="0">
                <a:solidFill>
                  <a:srgbClr val="FF0000"/>
                </a:solidFill>
              </a:rPr>
              <a:t>Archduke Franz Ferdinand of Austria started WWII</a:t>
            </a:r>
            <a:r>
              <a:rPr lang="en-US"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36917597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solidFill>
                <a:prstClr val="white"/>
              </a:solidFill>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smtClean="0">
                <a:solidFill>
                  <a:prstClr val="white"/>
                </a:solidFill>
                <a:latin typeface="Rockwell"/>
                <a:cs typeface="Rockwell"/>
              </a:rPr>
              <a:t>Benefits of Mastery (</a:t>
            </a:r>
            <a:r>
              <a:rPr lang="en-US" sz="2400" b="1" dirty="0" err="1" smtClean="0">
                <a:solidFill>
                  <a:prstClr val="white"/>
                </a:solidFill>
                <a:latin typeface="Rockwell"/>
                <a:cs typeface="Rockwell"/>
              </a:rPr>
              <a:t>Scala</a:t>
            </a:r>
            <a:r>
              <a:rPr lang="en-US" sz="2400" b="1" dirty="0" smtClean="0">
                <a:solidFill>
                  <a:prstClr val="white"/>
                </a:solidFill>
                <a:latin typeface="Rockwell"/>
                <a:cs typeface="Rockwell"/>
              </a:rPr>
              <a:t>, EPFL)</a:t>
            </a:r>
            <a:endParaRPr lang="en-US" sz="2400" b="1" dirty="0">
              <a:solidFill>
                <a:prstClr val="white"/>
              </a:solidFill>
              <a:latin typeface="Rockwell"/>
              <a:cs typeface="Rockwell"/>
            </a:endParaRPr>
          </a:p>
        </p:txBody>
      </p:sp>
      <p:pic>
        <p:nvPicPr>
          <p:cNvPr id="4098" name="Picture 2"/>
          <p:cNvPicPr>
            <a:picLocks noChangeAspect="1" noChangeArrowheads="1"/>
          </p:cNvPicPr>
          <p:nvPr/>
        </p:nvPicPr>
        <p:blipFill>
          <a:blip r:embed="rId2" cstate="print"/>
          <a:srcRect/>
          <a:stretch>
            <a:fillRect/>
          </a:stretch>
        </p:blipFill>
        <p:spPr bwMode="auto">
          <a:xfrm>
            <a:off x="152400" y="542852"/>
            <a:ext cx="4114800" cy="2740156"/>
          </a:xfrm>
          <a:prstGeom prst="rect">
            <a:avLst/>
          </a:prstGeom>
          <a:noFill/>
          <a:ln w="9525">
            <a:noFill/>
            <a:miter lim="800000"/>
            <a:headEnd/>
            <a:tailEnd/>
          </a:ln>
        </p:spPr>
      </p:pic>
      <p:pic>
        <p:nvPicPr>
          <p:cNvPr id="4100" name="Picture 4"/>
          <p:cNvPicPr>
            <a:picLocks noChangeAspect="1" noChangeArrowheads="1"/>
          </p:cNvPicPr>
          <p:nvPr/>
        </p:nvPicPr>
        <p:blipFill>
          <a:blip r:embed="rId3" cstate="print"/>
          <a:srcRect/>
          <a:stretch>
            <a:fillRect/>
          </a:stretch>
        </p:blipFill>
        <p:spPr bwMode="auto">
          <a:xfrm>
            <a:off x="4953000" y="542851"/>
            <a:ext cx="4191000" cy="2790899"/>
          </a:xfrm>
          <a:prstGeom prst="rect">
            <a:avLst/>
          </a:prstGeom>
          <a:noFill/>
          <a:ln w="9525">
            <a:noFill/>
            <a:miter lim="800000"/>
            <a:headEnd/>
            <a:tailEnd/>
          </a:ln>
        </p:spPr>
      </p:pic>
      <p:sp>
        <p:nvSpPr>
          <p:cNvPr id="14" name="Content Placeholder 13"/>
          <p:cNvSpPr>
            <a:spLocks noGrp="1"/>
          </p:cNvSpPr>
          <p:nvPr>
            <p:ph idx="1"/>
          </p:nvPr>
        </p:nvSpPr>
        <p:spPr>
          <a:xfrm>
            <a:off x="457200" y="3257550"/>
            <a:ext cx="8229600" cy="1219200"/>
          </a:xfrm>
        </p:spPr>
        <p:txBody>
          <a:bodyPr/>
          <a:lstStyle/>
          <a:p>
            <a:r>
              <a:rPr lang="en-US" sz="2400" dirty="0"/>
              <a:t>M</a:t>
            </a:r>
            <a:r>
              <a:rPr lang="en-US" sz="2400" dirty="0" smtClean="0"/>
              <a:t>astery-based score improvements correlate with future performance</a:t>
            </a:r>
          </a:p>
          <a:p>
            <a:pPr lvl="1"/>
            <a:r>
              <a:rPr lang="en-US" sz="2000" dirty="0" smtClean="0"/>
              <a:t>3 points improvement </a:t>
            </a:r>
            <a:r>
              <a:rPr lang="en-US" sz="2000" dirty="0" smtClean="0">
                <a:sym typeface="Wingdings"/>
              </a:rPr>
              <a:t></a:t>
            </a:r>
            <a:r>
              <a:rPr lang="en-US" sz="2000" dirty="0" smtClean="0"/>
              <a:t> 1 point in next starting score</a:t>
            </a:r>
            <a:endParaRPr lang="en-US" sz="2000" dirty="0"/>
          </a:p>
        </p:txBody>
      </p:sp>
      <p:sp>
        <p:nvSpPr>
          <p:cNvPr id="17" name="TextBox 16"/>
          <p:cNvSpPr txBox="1"/>
          <p:nvPr/>
        </p:nvSpPr>
        <p:spPr>
          <a:xfrm>
            <a:off x="7391400" y="4022169"/>
            <a:ext cx="1577676" cy="584775"/>
          </a:xfrm>
          <a:prstGeom prst="rect">
            <a:avLst/>
          </a:prstGeom>
          <a:noFill/>
        </p:spPr>
        <p:txBody>
          <a:bodyPr wrap="none" rtlCol="0">
            <a:spAutoFit/>
          </a:bodyPr>
          <a:lstStyle/>
          <a:p>
            <a:r>
              <a:rPr lang="en-US" sz="1600" dirty="0" smtClean="0">
                <a:solidFill>
                  <a:prstClr val="black"/>
                </a:solidFill>
              </a:rPr>
              <a:t>Martin </a:t>
            </a:r>
            <a:r>
              <a:rPr lang="en-US" sz="1600" dirty="0" err="1" smtClean="0">
                <a:solidFill>
                  <a:prstClr val="black"/>
                </a:solidFill>
              </a:rPr>
              <a:t>Odersky</a:t>
            </a:r>
            <a:endParaRPr lang="en-US" sz="1600" dirty="0" smtClean="0">
              <a:solidFill>
                <a:prstClr val="black"/>
              </a:solidFill>
            </a:endParaRPr>
          </a:p>
          <a:p>
            <a:r>
              <a:rPr lang="en-US" sz="1600" dirty="0" smtClean="0">
                <a:solidFill>
                  <a:prstClr val="black"/>
                </a:solidFill>
              </a:rPr>
              <a:t>EPFL</a:t>
            </a:r>
            <a:endParaRPr lang="en-US" sz="1600" dirty="0">
              <a:solidFill>
                <a:prstClr val="black"/>
              </a:solidFill>
            </a:endParaRPr>
          </a:p>
        </p:txBody>
      </p:sp>
    </p:spTree>
    <p:extLst>
      <p:ext uri="{BB962C8B-B14F-4D97-AF65-F5344CB8AC3E}">
        <p14:creationId xmlns:p14="http://schemas.microsoft.com/office/powerpoint/2010/main" val="2434358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Open-Ended Work</a:t>
            </a:r>
            <a:endParaRPr lang="en-US" sz="2400" b="1" dirty="0">
              <a:solidFill>
                <a:schemeClr val="bg1"/>
              </a:solidFill>
              <a:latin typeface="Helvetica" pitchFamily="34" charset="0"/>
              <a:cs typeface="Rockwell"/>
            </a:endParaRPr>
          </a:p>
        </p:txBody>
      </p:sp>
      <p:sp>
        <p:nvSpPr>
          <p:cNvPr id="22" name="TextBox 21"/>
          <p:cNvSpPr txBox="1"/>
          <p:nvPr/>
        </p:nvSpPr>
        <p:spPr>
          <a:xfrm>
            <a:off x="43491" y="3359879"/>
            <a:ext cx="1846792" cy="323166"/>
          </a:xfrm>
          <a:prstGeom prst="rect">
            <a:avLst/>
          </a:prstGeom>
          <a:noFill/>
        </p:spPr>
        <p:txBody>
          <a:bodyPr wrap="square" lIns="45720" tIns="22860" rIns="45720" bIns="22860" rtlCol="0">
            <a:spAutoFit/>
          </a:bodyPr>
          <a:lstStyle/>
          <a:p>
            <a:pPr algn="r"/>
            <a:r>
              <a:rPr lang="en-US" dirty="0" smtClean="0">
                <a:solidFill>
                  <a:srgbClr val="193353"/>
                </a:solidFill>
                <a:latin typeface="Helvetica" pitchFamily="34" charset="0"/>
                <a:cs typeface="Rockwell"/>
              </a:rPr>
              <a:t>Peer Grade</a:t>
            </a:r>
            <a:endParaRPr lang="en-US" dirty="0">
              <a:solidFill>
                <a:srgbClr val="193353"/>
              </a:solidFill>
              <a:latin typeface="Helvetica" pitchFamily="34" charset="0"/>
              <a:cs typeface="Rockwell"/>
            </a:endParaRPr>
          </a:p>
        </p:txBody>
      </p:sp>
      <p:sp>
        <p:nvSpPr>
          <p:cNvPr id="24" name="TextBox 23"/>
          <p:cNvSpPr txBox="1"/>
          <p:nvPr/>
        </p:nvSpPr>
        <p:spPr>
          <a:xfrm>
            <a:off x="43491" y="3809671"/>
            <a:ext cx="1846792" cy="300082"/>
          </a:xfrm>
          <a:prstGeom prst="rect">
            <a:avLst/>
          </a:prstGeom>
          <a:noFill/>
        </p:spPr>
        <p:txBody>
          <a:bodyPr wrap="square" lIns="45720" tIns="22860" rIns="45720" bIns="22860" rtlCol="0">
            <a:spAutoFit/>
          </a:bodyPr>
          <a:lstStyle/>
          <a:p>
            <a:pPr algn="r">
              <a:lnSpc>
                <a:spcPct val="90000"/>
              </a:lnSpc>
            </a:pPr>
            <a:r>
              <a:rPr lang="en-US" dirty="0" smtClean="0">
                <a:solidFill>
                  <a:srgbClr val="193353"/>
                </a:solidFill>
                <a:latin typeface="Helvetica" pitchFamily="34" charset="0"/>
                <a:cs typeface="Rockwell"/>
              </a:rPr>
              <a:t>Self Grade</a:t>
            </a:r>
            <a:endParaRPr lang="en-US" dirty="0">
              <a:solidFill>
                <a:srgbClr val="193353"/>
              </a:solidFill>
              <a:latin typeface="Helvetica" pitchFamily="34" charset="0"/>
              <a:cs typeface="Rockwell"/>
            </a:endParaRPr>
          </a:p>
        </p:txBody>
      </p:sp>
      <p:graphicFrame>
        <p:nvGraphicFramePr>
          <p:cNvPr id="37" name="Chart 36"/>
          <p:cNvGraphicFramePr>
            <a:graphicFrameLocks/>
          </p:cNvGraphicFramePr>
          <p:nvPr>
            <p:extLst>
              <p:ext uri="{D42A27DB-BD31-4B8C-83A1-F6EECF244321}">
                <p14:modId xmlns:p14="http://schemas.microsoft.com/office/powerpoint/2010/main" val="1314237182"/>
              </p:ext>
            </p:extLst>
          </p:nvPr>
        </p:nvGraphicFramePr>
        <p:xfrm>
          <a:off x="3167391" y="989437"/>
          <a:ext cx="5213590" cy="3152232"/>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p:cNvSpPr txBox="1"/>
          <p:nvPr/>
        </p:nvSpPr>
        <p:spPr>
          <a:xfrm>
            <a:off x="5218401" y="4183060"/>
            <a:ext cx="2513548" cy="261610"/>
          </a:xfrm>
          <a:prstGeom prst="rect">
            <a:avLst/>
          </a:prstGeom>
          <a:noFill/>
        </p:spPr>
        <p:txBody>
          <a:bodyPr wrap="square" lIns="45720" tIns="22860" rIns="45720" bIns="22860" rtlCol="0">
            <a:spAutoFit/>
          </a:bodyPr>
          <a:lstStyle/>
          <a:p>
            <a:r>
              <a:rPr lang="en-US" sz="1400" b="1" dirty="0" smtClean="0">
                <a:solidFill>
                  <a:srgbClr val="1B2E45"/>
                </a:solidFill>
                <a:latin typeface="Arial"/>
                <a:cs typeface="Arial"/>
              </a:rPr>
              <a:t>Teacher Grade</a:t>
            </a:r>
            <a:endParaRPr lang="en-US" sz="1400" b="1" dirty="0">
              <a:solidFill>
                <a:srgbClr val="1B2E45"/>
              </a:solidFill>
              <a:latin typeface="Arial"/>
              <a:cs typeface="Arial"/>
            </a:endParaRPr>
          </a:p>
        </p:txBody>
      </p:sp>
      <p:sp>
        <p:nvSpPr>
          <p:cNvPr id="33" name="TextBox 32"/>
          <p:cNvSpPr txBox="1"/>
          <p:nvPr/>
        </p:nvSpPr>
        <p:spPr>
          <a:xfrm rot="16200000">
            <a:off x="1652232" y="1887636"/>
            <a:ext cx="2513548" cy="261610"/>
          </a:xfrm>
          <a:prstGeom prst="rect">
            <a:avLst/>
          </a:prstGeom>
          <a:noFill/>
        </p:spPr>
        <p:txBody>
          <a:bodyPr wrap="square" lIns="45720" tIns="22860" rIns="45720" bIns="22860" rtlCol="0">
            <a:spAutoFit/>
          </a:bodyPr>
          <a:lstStyle/>
          <a:p>
            <a:r>
              <a:rPr lang="en-US" sz="1400" b="1" dirty="0" smtClean="0">
                <a:solidFill>
                  <a:srgbClr val="1B2E45"/>
                </a:solidFill>
                <a:latin typeface="Arial"/>
                <a:cs typeface="Arial"/>
              </a:rPr>
              <a:t>Student Grade</a:t>
            </a:r>
            <a:endParaRPr lang="en-US" sz="1400" b="1" dirty="0">
              <a:solidFill>
                <a:srgbClr val="1B2E45"/>
              </a:solidFill>
              <a:latin typeface="Arial"/>
              <a:cs typeface="Arial"/>
            </a:endParaRPr>
          </a:p>
        </p:txBody>
      </p:sp>
      <p:sp>
        <p:nvSpPr>
          <p:cNvPr id="10" name="Diamond 9"/>
          <p:cNvSpPr/>
          <p:nvPr/>
        </p:nvSpPr>
        <p:spPr>
          <a:xfrm>
            <a:off x="1890284" y="3412111"/>
            <a:ext cx="270934" cy="270934"/>
          </a:xfrm>
          <a:prstGeom prst="diamond">
            <a:avLst/>
          </a:prstGeom>
          <a:solidFill>
            <a:srgbClr val="1B2E45"/>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2" name="Rectangle 11"/>
          <p:cNvSpPr/>
          <p:nvPr/>
        </p:nvSpPr>
        <p:spPr>
          <a:xfrm>
            <a:off x="1916741" y="3820254"/>
            <a:ext cx="236751" cy="236751"/>
          </a:xfrm>
          <a:prstGeom prst="rect">
            <a:avLst/>
          </a:prstGeom>
          <a:solidFill>
            <a:srgbClr val="DE4652"/>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3" name="Rectangle 12"/>
          <p:cNvSpPr/>
          <p:nvPr/>
        </p:nvSpPr>
        <p:spPr>
          <a:xfrm>
            <a:off x="376034" y="209550"/>
            <a:ext cx="5491366" cy="477054"/>
          </a:xfrm>
          <a:prstGeom prst="rect">
            <a:avLst/>
          </a:prstGeom>
        </p:spPr>
        <p:txBody>
          <a:bodyPr wrap="square" lIns="45720" tIns="22860" rIns="45720" bIns="22860">
            <a:spAutoFit/>
          </a:bodyPr>
          <a:lstStyle/>
          <a:p>
            <a:r>
              <a:rPr lang="en-US" sz="1400" dirty="0" smtClean="0">
                <a:solidFill>
                  <a:srgbClr val="1B2E45"/>
                </a:solidFill>
                <a:latin typeface="Arial"/>
                <a:cs typeface="Arial"/>
              </a:rPr>
              <a:t>“</a:t>
            </a:r>
            <a:r>
              <a:rPr lang="en-US" sz="1400" dirty="0">
                <a:solidFill>
                  <a:srgbClr val="1B2E45"/>
                </a:solidFill>
                <a:latin typeface="Arial"/>
                <a:cs typeface="Arial"/>
              </a:rPr>
              <a:t>The Impact of Self-and Peer-Grading on Student Learning”</a:t>
            </a:r>
            <a:r>
              <a:rPr lang="en-US" sz="1400" dirty="0" smtClean="0">
                <a:solidFill>
                  <a:srgbClr val="1B2E45"/>
                </a:solidFill>
                <a:latin typeface="Arial"/>
                <a:cs typeface="Arial"/>
              </a:rPr>
              <a:t>.</a:t>
            </a:r>
            <a:br>
              <a:rPr lang="en-US" sz="1400" dirty="0" smtClean="0">
                <a:solidFill>
                  <a:srgbClr val="1B2E45"/>
                </a:solidFill>
                <a:latin typeface="Arial"/>
                <a:cs typeface="Arial"/>
              </a:rPr>
            </a:br>
            <a:r>
              <a:rPr lang="en-US" sz="1400" dirty="0" smtClean="0">
                <a:solidFill>
                  <a:srgbClr val="1B2E45"/>
                </a:solidFill>
                <a:latin typeface="Arial"/>
                <a:cs typeface="Arial"/>
              </a:rPr>
              <a:t> P. Sadler, E. Good. </a:t>
            </a:r>
            <a:r>
              <a:rPr lang="en-US" sz="1400" i="1" dirty="0" smtClean="0">
                <a:solidFill>
                  <a:srgbClr val="1B2E45"/>
                </a:solidFill>
                <a:latin typeface="Arial"/>
                <a:cs typeface="Arial"/>
              </a:rPr>
              <a:t>Educational </a:t>
            </a:r>
            <a:r>
              <a:rPr lang="en-US" sz="1400" i="1" dirty="0">
                <a:solidFill>
                  <a:srgbClr val="1B2E45"/>
                </a:solidFill>
                <a:latin typeface="Arial"/>
                <a:cs typeface="Arial"/>
              </a:rPr>
              <a:t>Assessment </a:t>
            </a:r>
            <a:r>
              <a:rPr lang="en-US" sz="1400" dirty="0">
                <a:solidFill>
                  <a:srgbClr val="1B2E45"/>
                </a:solidFill>
                <a:latin typeface="Arial"/>
                <a:cs typeface="Arial"/>
              </a:rPr>
              <a:t>(2006).</a:t>
            </a:r>
          </a:p>
        </p:txBody>
      </p:sp>
    </p:spTree>
    <p:custDataLst>
      <p:tags r:id="rId1"/>
    </p:custDataLst>
    <p:extLst>
      <p:ext uri="{BB962C8B-B14F-4D97-AF65-F5344CB8AC3E}">
        <p14:creationId xmlns:p14="http://schemas.microsoft.com/office/powerpoint/2010/main" val="4117639753"/>
      </p:ext>
    </p:extLst>
  </p:cSld>
  <p:clrMapOvr>
    <a:masterClrMapping/>
  </p:clrMapOvr>
  <p:transition advTm="311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graphicEl>
                                              <a:chart seriesIdx="-3" categoryIdx="-3" bldStep="gridLegend"/>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graphicEl>
                                              <a:chart seriesIdx="0" categoryIdx="-4" bldStep="series"/>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graphicEl>
                                              <a:chart seriesIdx="1" categoryIdx="-4" bldStep="series"/>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Graphic spid="37" grpId="0">
        <p:bldSub>
          <a:bldChart bld="series"/>
        </p:bldSub>
      </p:bldGraphic>
      <p:bldP spid="32" grpId="0"/>
      <p:bldP spid="33" grpId="0"/>
      <p:bldP spid="10" grpId="0" animBg="1"/>
      <p:bldP spid="12" grpId="0" animBg="1"/>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438150"/>
            <a:ext cx="3315360" cy="3762375"/>
          </a:xfrm>
          <a:prstGeom prst="rect">
            <a:avLst/>
          </a:prstGeom>
          <a:ln>
            <a:noFill/>
          </a:ln>
          <a:effectLst>
            <a:outerShdw blurRad="292100" dist="139700" dir="2700000" algn="tl" rotWithShape="0">
              <a:srgbClr val="333333">
                <a:alpha val="65000"/>
              </a:srgbClr>
            </a:outerShdw>
          </a:effectLst>
        </p:spPr>
      </p:pic>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0833" y="438150"/>
            <a:ext cx="3897367" cy="3762375"/>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Peer Grading</a:t>
            </a:r>
            <a:endParaRPr lang="en-US" sz="2400" b="1" dirty="0">
              <a:solidFill>
                <a:schemeClr val="bg1"/>
              </a:solidFill>
              <a:latin typeface="Helvetica" pitchFamily="34" charset="0"/>
              <a:cs typeface="Rockwell"/>
            </a:endParaRPr>
          </a:p>
        </p:txBody>
      </p:sp>
    </p:spTree>
    <p:extLst>
      <p:ext uri="{BB962C8B-B14F-4D97-AF65-F5344CB8AC3E}">
        <p14:creationId xmlns:p14="http://schemas.microsoft.com/office/powerpoint/2010/main" val="39154175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5" y="4606945"/>
            <a:ext cx="7472565"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Peer Grading Accuracy (Soc101, Princeton)</a:t>
            </a:r>
            <a:endParaRPr lang="en-US" sz="2400" b="1" dirty="0">
              <a:solidFill>
                <a:schemeClr val="bg1"/>
              </a:solidFill>
              <a:latin typeface="Helvetica" pitchFamily="34" charset="0"/>
              <a:cs typeface="Rockwell"/>
            </a:endParaRPr>
          </a:p>
        </p:txBody>
      </p:sp>
      <p:pic>
        <p:nvPicPr>
          <p:cNvPr id="5122" name="Picture 2"/>
          <p:cNvPicPr>
            <a:picLocks noChangeAspect="1" noChangeArrowheads="1"/>
          </p:cNvPicPr>
          <p:nvPr/>
        </p:nvPicPr>
        <p:blipFill>
          <a:blip r:embed="rId4" cstate="print"/>
          <a:srcRect/>
          <a:stretch>
            <a:fillRect/>
          </a:stretch>
        </p:blipFill>
        <p:spPr bwMode="auto">
          <a:xfrm>
            <a:off x="4495800" y="57150"/>
            <a:ext cx="4495800" cy="4383406"/>
          </a:xfrm>
          <a:prstGeom prst="rect">
            <a:avLst/>
          </a:prstGeom>
          <a:noFill/>
          <a:ln w="9525">
            <a:noFill/>
            <a:miter lim="800000"/>
            <a:headEnd/>
            <a:tailEnd/>
          </a:ln>
        </p:spPr>
      </p:pic>
      <p:sp>
        <p:nvSpPr>
          <p:cNvPr id="14" name="TextBox 13"/>
          <p:cNvSpPr txBox="1"/>
          <p:nvPr/>
        </p:nvSpPr>
        <p:spPr>
          <a:xfrm>
            <a:off x="533400" y="1504950"/>
            <a:ext cx="3916457" cy="923330"/>
          </a:xfrm>
          <a:prstGeom prst="rect">
            <a:avLst/>
          </a:prstGeom>
          <a:noFill/>
        </p:spPr>
        <p:txBody>
          <a:bodyPr wrap="none" rtlCol="0">
            <a:spAutoFit/>
          </a:bodyPr>
          <a:lstStyle/>
          <a:p>
            <a:r>
              <a:rPr lang="en-US" dirty="0" smtClean="0"/>
              <a:t>Analysis by:</a:t>
            </a:r>
          </a:p>
          <a:p>
            <a:r>
              <a:rPr lang="en-US" dirty="0" smtClean="0"/>
              <a:t>Matthew </a:t>
            </a:r>
            <a:r>
              <a:rPr lang="en-US" dirty="0" err="1" smtClean="0"/>
              <a:t>Salganik</a:t>
            </a:r>
            <a:r>
              <a:rPr lang="en-US" dirty="0" smtClean="0"/>
              <a:t> &amp; Mitch </a:t>
            </a:r>
            <a:r>
              <a:rPr lang="en-US" dirty="0" err="1" smtClean="0"/>
              <a:t>Duneier</a:t>
            </a:r>
            <a:endParaRPr lang="en-US" dirty="0" smtClean="0"/>
          </a:p>
          <a:p>
            <a:r>
              <a:rPr lang="en-US" dirty="0" smtClean="0"/>
              <a:t>Princeton University Sociology Dept.</a:t>
            </a:r>
            <a:endParaRPr lang="en-US" dirty="0"/>
          </a:p>
        </p:txBody>
      </p:sp>
      <p:pic>
        <p:nvPicPr>
          <p:cNvPr id="2" name="Picture 2"/>
          <p:cNvPicPr>
            <a:picLocks noChangeAspect="1" noChangeArrowheads="1"/>
          </p:cNvPicPr>
          <p:nvPr/>
        </p:nvPicPr>
        <p:blipFill>
          <a:blip r:embed="rId5" cstate="print"/>
          <a:srcRect/>
          <a:stretch>
            <a:fillRect/>
          </a:stretch>
        </p:blipFill>
        <p:spPr bwMode="auto">
          <a:xfrm>
            <a:off x="0" y="0"/>
            <a:ext cx="1549399" cy="871537"/>
          </a:xfrm>
          <a:prstGeom prst="rect">
            <a:avLst/>
          </a:prstGeom>
          <a:noFill/>
          <a:ln w="9525">
            <a:noFill/>
            <a:miter lim="800000"/>
            <a:headEnd/>
            <a:tailEnd/>
          </a:ln>
        </p:spPr>
      </p:pic>
      <p:sp>
        <p:nvSpPr>
          <p:cNvPr id="7" name="TextBox 6"/>
          <p:cNvSpPr txBox="1"/>
          <p:nvPr/>
        </p:nvSpPr>
        <p:spPr>
          <a:xfrm>
            <a:off x="1522364" y="57150"/>
            <a:ext cx="1449436" cy="584775"/>
          </a:xfrm>
          <a:prstGeom prst="rect">
            <a:avLst/>
          </a:prstGeom>
          <a:noFill/>
        </p:spPr>
        <p:txBody>
          <a:bodyPr wrap="none" rtlCol="0">
            <a:spAutoFit/>
          </a:bodyPr>
          <a:lstStyle/>
          <a:p>
            <a:r>
              <a:rPr lang="en-US" sz="1600" dirty="0" smtClean="0"/>
              <a:t>Mitch </a:t>
            </a:r>
            <a:r>
              <a:rPr lang="en-US" sz="1600" dirty="0" err="1" smtClean="0"/>
              <a:t>Duneier</a:t>
            </a:r>
            <a:endParaRPr lang="en-US" sz="1600" dirty="0" smtClean="0"/>
          </a:p>
          <a:p>
            <a:r>
              <a:rPr lang="en-US" sz="1600" dirty="0" smtClean="0"/>
              <a:t>Princeton</a:t>
            </a:r>
            <a:endParaRPr lang="en-US" sz="1600" dirty="0"/>
          </a:p>
        </p:txBody>
      </p:sp>
    </p:spTree>
    <p:custDataLst>
      <p:tags r:id="rId1"/>
    </p:custDataLst>
    <p:extLst>
      <p:ext uri="{BB962C8B-B14F-4D97-AF65-F5344CB8AC3E}">
        <p14:creationId xmlns:p14="http://schemas.microsoft.com/office/powerpoint/2010/main" val="186105701"/>
      </p:ext>
    </p:extLst>
  </p:cSld>
  <p:clrMapOvr>
    <a:masterClrMapping/>
  </p:clrMapOvr>
  <p:transition advTm="31133"/>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5"/>
            <a:ext cx="7396365"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Peer Grading Reproducibility (Soc101, Princeton)</a:t>
            </a:r>
            <a:endParaRPr lang="en-US" sz="2400" b="1" dirty="0">
              <a:solidFill>
                <a:schemeClr val="bg1"/>
              </a:solidFill>
              <a:latin typeface="Helvetica" pitchFamily="34" charset="0"/>
              <a:cs typeface="Rockwell"/>
            </a:endParaRPr>
          </a:p>
        </p:txBody>
      </p:sp>
      <p:sp>
        <p:nvSpPr>
          <p:cNvPr id="21" name="TextBox 20"/>
          <p:cNvSpPr txBox="1"/>
          <p:nvPr/>
        </p:nvSpPr>
        <p:spPr>
          <a:xfrm>
            <a:off x="3188733" y="4081924"/>
            <a:ext cx="2510239" cy="369332"/>
          </a:xfrm>
          <a:prstGeom prst="rect">
            <a:avLst/>
          </a:prstGeom>
          <a:noFill/>
        </p:spPr>
        <p:txBody>
          <a:bodyPr wrap="none" rtlCol="0">
            <a:spAutoFit/>
          </a:bodyPr>
          <a:lstStyle/>
          <a:p>
            <a:r>
              <a:rPr lang="en-US" dirty="0" smtClean="0"/>
              <a:t>Reviewer’s own score</a:t>
            </a:r>
            <a:endParaRPr lang="en-US" dirty="0"/>
          </a:p>
        </p:txBody>
      </p:sp>
      <p:sp>
        <p:nvSpPr>
          <p:cNvPr id="22" name="TextBox 21"/>
          <p:cNvSpPr txBox="1"/>
          <p:nvPr/>
        </p:nvSpPr>
        <p:spPr>
          <a:xfrm rot="16200000">
            <a:off x="-37021" y="2303971"/>
            <a:ext cx="2424574" cy="369332"/>
          </a:xfrm>
          <a:prstGeom prst="rect">
            <a:avLst/>
          </a:prstGeom>
          <a:noFill/>
        </p:spPr>
        <p:txBody>
          <a:bodyPr wrap="none" rtlCol="0">
            <a:spAutoFit/>
          </a:bodyPr>
          <a:lstStyle/>
          <a:p>
            <a:r>
              <a:rPr lang="en-US" dirty="0" smtClean="0"/>
              <a:t>Variance from median</a:t>
            </a:r>
            <a:endParaRPr lang="en-US" dirty="0"/>
          </a:p>
        </p:txBody>
      </p:sp>
      <p:pic>
        <p:nvPicPr>
          <p:cNvPr id="7" name="Picture 2"/>
          <p:cNvPicPr>
            <a:picLocks noChangeAspect="1" noChangeArrowheads="1"/>
          </p:cNvPicPr>
          <p:nvPr/>
        </p:nvPicPr>
        <p:blipFill>
          <a:blip r:embed="rId3" cstate="print"/>
          <a:srcRect/>
          <a:stretch>
            <a:fillRect/>
          </a:stretch>
        </p:blipFill>
        <p:spPr bwMode="auto">
          <a:xfrm>
            <a:off x="0" y="1"/>
            <a:ext cx="1456267" cy="819150"/>
          </a:xfrm>
          <a:prstGeom prst="rect">
            <a:avLst/>
          </a:prstGeom>
          <a:noFill/>
          <a:ln w="9525">
            <a:noFill/>
            <a:miter lim="800000"/>
            <a:headEnd/>
            <a:tailEnd/>
          </a:ln>
        </p:spPr>
      </p:pic>
      <p:sp>
        <p:nvSpPr>
          <p:cNvPr id="8" name="TextBox 7"/>
          <p:cNvSpPr txBox="1"/>
          <p:nvPr/>
        </p:nvSpPr>
        <p:spPr>
          <a:xfrm>
            <a:off x="1447800" y="0"/>
            <a:ext cx="1449436" cy="584775"/>
          </a:xfrm>
          <a:prstGeom prst="rect">
            <a:avLst/>
          </a:prstGeom>
          <a:noFill/>
        </p:spPr>
        <p:txBody>
          <a:bodyPr wrap="none" rtlCol="0">
            <a:spAutoFit/>
          </a:bodyPr>
          <a:lstStyle/>
          <a:p>
            <a:r>
              <a:rPr lang="en-US" sz="1600" dirty="0" smtClean="0"/>
              <a:t>Mitch </a:t>
            </a:r>
            <a:r>
              <a:rPr lang="en-US" sz="1600" dirty="0" err="1" smtClean="0"/>
              <a:t>Duneier</a:t>
            </a:r>
          </a:p>
          <a:p>
            <a:r>
              <a:rPr lang="en-US" sz="1600" dirty="0" smtClean="0"/>
              <a:t>Princeton</a:t>
            </a:r>
            <a:endParaRPr lang="en-US" sz="1600" dirty="0"/>
          </a:p>
        </p:txBody>
      </p:sp>
      <p:graphicFrame>
        <p:nvGraphicFramePr>
          <p:cNvPr id="20" name="Chart 19"/>
          <p:cNvGraphicFramePr/>
          <p:nvPr/>
        </p:nvGraphicFramePr>
        <p:xfrm>
          <a:off x="1447800" y="209550"/>
          <a:ext cx="6467475" cy="4038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33019015"/>
      </p:ext>
    </p:extLst>
  </p:cSld>
  <p:clrMapOvr>
    <a:masterClrMapping/>
  </p:clrMapOvr>
  <p:transition advTm="2575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4490" b="6529"/>
          <a:stretch/>
        </p:blipFill>
        <p:spPr>
          <a:xfrm>
            <a:off x="1600200" y="566836"/>
            <a:ext cx="5938392" cy="3962968"/>
          </a:xfrm>
          <a:prstGeom prst="rect">
            <a:avLst/>
          </a:prstGeom>
        </p:spPr>
      </p:pic>
      <p:sp>
        <p:nvSpPr>
          <p:cNvPr id="4" name="Shape 233"/>
          <p:cNvSpPr txBox="1"/>
          <p:nvPr/>
        </p:nvSpPr>
        <p:spPr>
          <a:xfrm>
            <a:off x="134914" y="-41458"/>
            <a:ext cx="8904156" cy="608292"/>
          </a:xfrm>
          <a:prstGeom prst="rect">
            <a:avLst/>
          </a:prstGeom>
          <a:solidFill>
            <a:srgbClr val="CFE2F3"/>
          </a:solidFill>
          <a:ln w="9525" cap="flat">
            <a:solidFill>
              <a:srgbClr val="000000"/>
            </a:solidFill>
            <a:prstDash val="solid"/>
            <a:round/>
            <a:headEnd type="none" w="med" len="med"/>
            <a:tailEnd type="none" w="med" len="med"/>
          </a:ln>
        </p:spPr>
        <p:txBody>
          <a:bodyPr lIns="78360" tIns="78360" rIns="78360" bIns="78360" anchor="t" anchorCtr="0">
            <a:noAutofit/>
          </a:bodyPr>
          <a:lstStyle/>
          <a:p>
            <a:pPr marL="293900" indent="-293900">
              <a:buFont typeface="Arial" panose="020B0604020202020204" pitchFamily="34" charset="0"/>
              <a:buChar char="•"/>
            </a:pPr>
            <a:r>
              <a:rPr lang="en" sz="1700" b="1" dirty="0">
                <a:latin typeface="Helvetica"/>
                <a:ea typeface="Helvetica"/>
                <a:cs typeface="Helvetica"/>
                <a:sym typeface="Times New Roman"/>
              </a:rPr>
              <a:t>30 of the top 60 universities worldwide </a:t>
            </a:r>
            <a:r>
              <a:rPr lang="en-US" sz="1700" dirty="0" smtClean="0">
                <a:latin typeface="Helvetica"/>
                <a:ea typeface="Helvetica"/>
                <a:cs typeface="Helvetica"/>
                <a:sym typeface="Times New Roman"/>
              </a:rPr>
              <a:t>(</a:t>
            </a:r>
            <a:r>
              <a:rPr lang="en" sz="1700" dirty="0" smtClean="0">
                <a:latin typeface="Helvetica"/>
                <a:ea typeface="Helvetica"/>
                <a:cs typeface="Helvetica"/>
                <a:sym typeface="Times New Roman"/>
              </a:rPr>
              <a:t>Academic </a:t>
            </a:r>
            <a:r>
              <a:rPr lang="en" sz="1700" dirty="0">
                <a:latin typeface="Helvetica"/>
                <a:ea typeface="Helvetica"/>
                <a:cs typeface="Helvetica"/>
                <a:sym typeface="Times New Roman"/>
              </a:rPr>
              <a:t>Ranking of World </a:t>
            </a:r>
            <a:r>
              <a:rPr lang="en" sz="1700" dirty="0" smtClean="0">
                <a:latin typeface="Helvetica"/>
                <a:ea typeface="Helvetica"/>
                <a:cs typeface="Helvetica"/>
                <a:sym typeface="Times New Roman"/>
              </a:rPr>
              <a:t>Universities</a:t>
            </a:r>
            <a:r>
              <a:rPr lang="en-US" sz="1700" dirty="0" smtClean="0">
                <a:latin typeface="Helvetica"/>
                <a:ea typeface="Helvetica"/>
                <a:cs typeface="Helvetica"/>
                <a:sym typeface="Times New Roman"/>
              </a:rPr>
              <a:t>)</a:t>
            </a:r>
            <a:endParaRPr lang="en" sz="1700" dirty="0">
              <a:latin typeface="Helvetica"/>
              <a:ea typeface="Helvetica"/>
              <a:cs typeface="Helvetica"/>
              <a:sym typeface="Times New Roman"/>
            </a:endParaRPr>
          </a:p>
          <a:p>
            <a:pPr marL="293900" indent="-293900">
              <a:buFont typeface="Arial" panose="020B0604020202020204" pitchFamily="34" charset="0"/>
              <a:buChar char="•"/>
            </a:pPr>
            <a:r>
              <a:rPr lang="en-US" sz="1700" b="1" dirty="0" smtClean="0">
                <a:latin typeface="Helvetica"/>
                <a:ea typeface="Helvetica"/>
                <a:cs typeface="Helvetica"/>
                <a:sym typeface="Times New Roman"/>
              </a:rPr>
              <a:t>T</a:t>
            </a:r>
            <a:r>
              <a:rPr lang="en" sz="1700" b="1" dirty="0" smtClean="0">
                <a:latin typeface="Helvetica"/>
                <a:ea typeface="Helvetica"/>
                <a:cs typeface="Helvetica"/>
                <a:sym typeface="Times New Roman"/>
              </a:rPr>
              <a:t>he </a:t>
            </a:r>
            <a:r>
              <a:rPr lang="en" sz="1700" b="1" dirty="0">
                <a:latin typeface="Helvetica"/>
                <a:ea typeface="Helvetica"/>
                <a:cs typeface="Helvetica"/>
                <a:sym typeface="Times New Roman"/>
              </a:rPr>
              <a:t>#1 or #2 ranked university in 14  countries.   </a:t>
            </a:r>
          </a:p>
        </p:txBody>
      </p:sp>
      <p:sp>
        <p:nvSpPr>
          <p:cNvPr id="5" name="Rectangle 4"/>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5" y="4598479"/>
            <a:ext cx="5167687"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Courses from Top Universities</a:t>
            </a:r>
          </a:p>
        </p:txBody>
      </p:sp>
    </p:spTree>
    <p:extLst>
      <p:ext uri="{BB962C8B-B14F-4D97-AF65-F5344CB8AC3E}">
        <p14:creationId xmlns:p14="http://schemas.microsoft.com/office/powerpoint/2010/main" val="3639343735"/>
      </p:ext>
    </p:extLst>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5"/>
            <a:ext cx="6862966" cy="415498"/>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Peer Grading Accuracy (HCI)</a:t>
            </a:r>
          </a:p>
        </p:txBody>
      </p:sp>
      <p:pic>
        <p:nvPicPr>
          <p:cNvPr id="2050" name="Picture 2"/>
          <p:cNvPicPr>
            <a:picLocks noChangeAspect="1" noChangeArrowheads="1"/>
          </p:cNvPicPr>
          <p:nvPr/>
        </p:nvPicPr>
        <p:blipFill>
          <a:blip r:embed="rId4" cstate="print"/>
          <a:srcRect/>
          <a:stretch>
            <a:fillRect/>
          </a:stretch>
        </p:blipFill>
        <p:spPr bwMode="auto">
          <a:xfrm>
            <a:off x="2219326" y="296883"/>
            <a:ext cx="4348529" cy="4079174"/>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304800" y="819151"/>
            <a:ext cx="1531188" cy="646331"/>
          </a:xfrm>
          <a:prstGeom prst="rect">
            <a:avLst/>
          </a:prstGeom>
          <a:noFill/>
        </p:spPr>
        <p:txBody>
          <a:bodyPr wrap="none" lIns="91440" tIns="45720" rIns="91440" bIns="45720" rtlCol="0">
            <a:spAutoFit/>
          </a:bodyPr>
          <a:lstStyle/>
          <a:p>
            <a:r>
              <a:rPr lang="en-US" dirty="0" smtClean="0"/>
              <a:t>60% within</a:t>
            </a:r>
          </a:p>
          <a:p>
            <a:r>
              <a:rPr lang="en-US" dirty="0" smtClean="0"/>
              <a:t>10% of score</a:t>
            </a:r>
            <a:endParaRPr lang="en-US" dirty="0"/>
          </a:p>
        </p:txBody>
      </p:sp>
    </p:spTree>
    <p:custDataLst>
      <p:tags r:id="rId1"/>
    </p:custDataLst>
    <p:extLst>
      <p:ext uri="{BB962C8B-B14F-4D97-AF65-F5344CB8AC3E}">
        <p14:creationId xmlns:p14="http://schemas.microsoft.com/office/powerpoint/2010/main" val="2198895277"/>
      </p:ext>
    </p:extLst>
  </p:cSld>
  <p:clrMapOvr>
    <a:masterClrMapping/>
  </p:clrMapOvr>
  <p:transition advTm="31133"/>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1"/>
            <a:ext cx="9144000" cy="17811105"/>
            <a:chOff x="0" y="0"/>
            <a:chExt cx="9144000" cy="17811105"/>
          </a:xfrm>
        </p:grpSpPr>
        <p:pic>
          <p:nvPicPr>
            <p:cNvPr id="10" name="Picture 9" descr="chunky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3274959"/>
            </a:xfrm>
            <a:prstGeom prst="rect">
              <a:avLst/>
            </a:prstGeom>
          </p:spPr>
        </p:pic>
        <p:pic>
          <p:nvPicPr>
            <p:cNvPr id="12" name="Picture 11" descr="chunky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257550"/>
              <a:ext cx="9144000" cy="3882683"/>
            </a:xfrm>
            <a:prstGeom prst="rect">
              <a:avLst/>
            </a:prstGeom>
          </p:spPr>
        </p:pic>
        <p:pic>
          <p:nvPicPr>
            <p:cNvPr id="13" name="Picture 12" descr="chunky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7067550"/>
              <a:ext cx="9144000" cy="4653593"/>
            </a:xfrm>
            <a:prstGeom prst="rect">
              <a:avLst/>
            </a:prstGeom>
          </p:spPr>
        </p:pic>
        <p:pic>
          <p:nvPicPr>
            <p:cNvPr id="15" name="Picture 14" descr="chunky4-1.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1674485"/>
              <a:ext cx="9144000" cy="3089265"/>
            </a:xfrm>
            <a:prstGeom prst="rect">
              <a:avLst/>
            </a:prstGeom>
          </p:spPr>
        </p:pic>
        <p:pic>
          <p:nvPicPr>
            <p:cNvPr id="16" name="Picture 15" descr="chunky4-2.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4721840"/>
              <a:ext cx="9144000" cy="3089265"/>
            </a:xfrm>
            <a:prstGeom prst="rect">
              <a:avLst/>
            </a:prstGeom>
          </p:spPr>
        </p:pic>
      </p:grpSp>
      <p:sp>
        <p:nvSpPr>
          <p:cNvPr id="5" name="Rectangle 4"/>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5" y="4598479"/>
            <a:ext cx="9243954"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The Humanities, Sciences, Engineering, Business, …. </a:t>
            </a:r>
          </a:p>
        </p:txBody>
      </p:sp>
    </p:spTree>
    <p:extLst>
      <p:ext uri="{BB962C8B-B14F-4D97-AF65-F5344CB8AC3E}">
        <p14:creationId xmlns:p14="http://schemas.microsoft.com/office/powerpoint/2010/main" val="2538763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2.35512E-6 L 0 -2.35064 " pathEditMode="relative" rAng="0" ptsTypes="AA">
                                      <p:cBhvr>
                                        <p:cTn id="6" dur="12000" fill="hold"/>
                                        <p:tgtEl>
                                          <p:spTgt spid="18"/>
                                        </p:tgtEl>
                                        <p:attrNameLst>
                                          <p:attrName>ppt_x</p:attrName>
                                          <p:attrName>ppt_y</p:attrName>
                                        </p:attrNameLst>
                                      </p:cBhvr>
                                      <p:rCtr x="0" y="-1175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ordle.png"/>
          <p:cNvPicPr>
            <a:picLocks noChangeAspect="1"/>
          </p:cNvPicPr>
          <p:nvPr/>
        </p:nvPicPr>
        <p:blipFill>
          <a:blip r:embed="rId3" cstate="print"/>
          <a:stretch>
            <a:fillRect/>
          </a:stretch>
        </p:blipFill>
        <p:spPr>
          <a:xfrm>
            <a:off x="1066800" y="285751"/>
            <a:ext cx="7848600" cy="28873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609600" y="3562350"/>
            <a:ext cx="7772400" cy="1021556"/>
          </a:xfrm>
        </p:spPr>
        <p:txBody>
          <a:bodyPr/>
          <a:lstStyle/>
          <a:p>
            <a:r>
              <a:rPr lang="en-US" sz="6000" dirty="0" smtClean="0"/>
              <a:t>Community</a:t>
            </a:r>
            <a:endParaRPr lang="en-US" sz="6000" dirty="0"/>
          </a:p>
        </p:txBody>
      </p:sp>
      <p:sp>
        <p:nvSpPr>
          <p:cNvPr id="5"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6" name="TextBox 4"/>
          <p:cNvSpPr txBox="1">
            <a:spLocks noChangeArrowheads="1"/>
          </p:cNvSpPr>
          <p:nvPr/>
        </p:nvSpPr>
        <p:spPr bwMode="auto">
          <a:xfrm>
            <a:off x="125017" y="4902402"/>
            <a:ext cx="3857625" cy="211845"/>
          </a:xfrm>
          <a:prstGeom prst="rect">
            <a:avLst/>
          </a:prstGeom>
          <a:noFill/>
          <a:ln w="9525">
            <a:noFill/>
            <a:miter lim="800000"/>
            <a:headEnd/>
            <a:tailEnd/>
          </a:ln>
        </p:spPr>
        <p:txBody>
          <a:bodyPr lIns="57397" tIns="28698" rIns="57397" bIns="28698">
            <a:spAutoFit/>
          </a:bodyPr>
          <a:lstStyle/>
          <a:p>
            <a:r>
              <a:rPr lang="en-US" sz="1000" dirty="0"/>
              <a:t>** font size proportional to </a:t>
            </a:r>
            <a:r>
              <a:rPr lang="en-US" sz="1000" dirty="0" err="1"/>
              <a:t>sqrt</a:t>
            </a:r>
            <a:r>
              <a:rPr lang="en-US" sz="1000" dirty="0"/>
              <a:t>(number of participants)</a:t>
            </a:r>
          </a:p>
        </p:txBody>
      </p:sp>
    </p:spTree>
    <p:extLst>
      <p:ext uri="{BB962C8B-B14F-4D97-AF65-F5344CB8AC3E}">
        <p14:creationId xmlns:p14="http://schemas.microsoft.com/office/powerpoint/2010/main" val="194446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5" y="4606945"/>
            <a:ext cx="5451854"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Non-Traditional Population</a:t>
            </a:r>
            <a:endParaRPr lang="en-US" sz="2400" b="1" dirty="0">
              <a:solidFill>
                <a:schemeClr val="bg1"/>
              </a:solidFill>
              <a:latin typeface="Helvetica" pitchFamily="34" charset="0"/>
              <a:cs typeface="Rockwell"/>
            </a:endParaRPr>
          </a:p>
        </p:txBody>
      </p:sp>
      <p:graphicFrame>
        <p:nvGraphicFramePr>
          <p:cNvPr id="7" name="Chart 6"/>
          <p:cNvGraphicFramePr/>
          <p:nvPr/>
        </p:nvGraphicFramePr>
        <p:xfrm>
          <a:off x="152400" y="819150"/>
          <a:ext cx="4446974" cy="33648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nvGraphicFramePr>
        <p:xfrm>
          <a:off x="4697026" y="742950"/>
          <a:ext cx="4446974" cy="33648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75764267"/>
      </p:ext>
    </p:extLst>
  </p:cSld>
  <p:clrMapOvr>
    <a:masterClrMapping/>
  </p:clrMapOvr>
  <p:transition advTm="2575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srcRect/>
          <a:stretch>
            <a:fillRect/>
          </a:stretch>
        </p:blipFill>
        <p:spPr bwMode="auto">
          <a:xfrm>
            <a:off x="990600" y="89245"/>
            <a:ext cx="6934200" cy="4323987"/>
          </a:xfrm>
          <a:prstGeom prst="rect">
            <a:avLst/>
          </a:prstGeom>
          <a:noFill/>
          <a:ln w="9525">
            <a:noFill/>
            <a:miter lim="800000"/>
            <a:headEnd/>
            <a:tailEnd/>
          </a:ln>
        </p:spPr>
      </p:pic>
      <p:sp>
        <p:nvSpPr>
          <p:cNvPr id="5" name="TextBox 4"/>
          <p:cNvSpPr txBox="1"/>
          <p:nvPr/>
        </p:nvSpPr>
        <p:spPr>
          <a:xfrm>
            <a:off x="2525277" y="3862685"/>
            <a:ext cx="3951723" cy="461665"/>
          </a:xfrm>
          <a:prstGeom prst="rect">
            <a:avLst/>
          </a:prstGeom>
          <a:noFill/>
        </p:spPr>
        <p:txBody>
          <a:bodyPr wrap="none" rtlCol="0">
            <a:spAutoFit/>
          </a:bodyPr>
          <a:lstStyle/>
          <a:p>
            <a:r>
              <a:rPr lang="en-US" sz="2400" dirty="0" smtClean="0">
                <a:solidFill>
                  <a:schemeClr val="bg1"/>
                </a:solidFill>
              </a:rPr>
              <a:t>Sociology 101 Student Map</a:t>
            </a:r>
            <a:endParaRPr lang="en-US" sz="2400" dirty="0">
              <a:solidFill>
                <a:schemeClr val="bg1"/>
              </a:solidFill>
            </a:endParaRPr>
          </a:p>
        </p:txBody>
      </p:sp>
      <p:sp>
        <p:nvSpPr>
          <p:cNvPr id="6" name="Rectangle 5"/>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G</a:t>
            </a:r>
            <a:r>
              <a:rPr lang="en-US" sz="2400" b="1" dirty="0" smtClean="0">
                <a:solidFill>
                  <a:schemeClr val="bg1"/>
                </a:solidFill>
                <a:latin typeface="Helvetica" pitchFamily="34" charset="0"/>
                <a:cs typeface="Rockwell"/>
              </a:rPr>
              <a:t>lobal community of learners</a:t>
            </a:r>
            <a:endParaRPr lang="en-US" sz="2400" b="1" dirty="0">
              <a:solidFill>
                <a:schemeClr val="bg1"/>
              </a:solidFill>
              <a:latin typeface="Helvetica" pitchFamily="34" charset="0"/>
              <a:cs typeface="Rockwe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53532" y="209550"/>
            <a:ext cx="7696200" cy="4056194"/>
            <a:chOff x="152400" y="209555"/>
            <a:chExt cx="8839200" cy="4658599"/>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209555"/>
              <a:ext cx="8839200" cy="46585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7620000" y="2647950"/>
              <a:ext cx="10668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5" name="TextBox 4"/>
            <p:cNvSpPr txBox="1"/>
            <p:nvPr/>
          </p:nvSpPr>
          <p:spPr>
            <a:xfrm>
              <a:off x="5575287" y="3181350"/>
              <a:ext cx="1282723" cy="400110"/>
            </a:xfrm>
            <a:prstGeom prst="rect">
              <a:avLst/>
            </a:prstGeom>
            <a:noFill/>
          </p:spPr>
          <p:txBody>
            <a:bodyPr wrap="none" rtlCol="0">
              <a:spAutoFit/>
            </a:bodyPr>
            <a:lstStyle/>
            <a:p>
              <a:r>
                <a:rPr lang="en-US" sz="2000" b="1" dirty="0" smtClean="0">
                  <a:solidFill>
                    <a:srgbClr val="C00000"/>
                  </a:solidFill>
                </a:rPr>
                <a:t>Students</a:t>
              </a:r>
              <a:endParaRPr lang="en-US" sz="2000" b="1" dirty="0">
                <a:solidFill>
                  <a:srgbClr val="C00000"/>
                </a:solidFill>
              </a:endParaRPr>
            </a:p>
          </p:txBody>
        </p:sp>
        <p:cxnSp>
          <p:nvCxnSpPr>
            <p:cNvPr id="6" name="Straight Arrow Connector 5"/>
            <p:cNvCxnSpPr>
              <a:endCxn id="4" idx="1"/>
            </p:cNvCxnSpPr>
            <p:nvPr/>
          </p:nvCxnSpPr>
          <p:spPr>
            <a:xfrm flipV="1">
              <a:off x="6248400" y="2838450"/>
              <a:ext cx="1371600" cy="3429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620000" y="4286250"/>
              <a:ext cx="10668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cxnSp>
          <p:nvCxnSpPr>
            <p:cNvPr id="8" name="Straight Arrow Connector 7"/>
            <p:cNvCxnSpPr>
              <a:stCxn id="5" idx="2"/>
            </p:cNvCxnSpPr>
            <p:nvPr/>
          </p:nvCxnSpPr>
          <p:spPr>
            <a:xfrm rot="16200000" flipH="1">
              <a:off x="6508782" y="3289327"/>
              <a:ext cx="819091" cy="140335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9"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13" name="Rectangle 12"/>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4" name="TextBox 13"/>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Discussions</a:t>
            </a:r>
            <a:endParaRPr lang="en-US" sz="2400" b="1" dirty="0">
              <a:solidFill>
                <a:schemeClr val="bg1"/>
              </a:solidFill>
              <a:latin typeface="Helvetica" pitchFamily="34" charset="0"/>
              <a:cs typeface="Rockwe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Group 5"/>
          <p:cNvGrpSpPr/>
          <p:nvPr/>
        </p:nvGrpSpPr>
        <p:grpSpPr>
          <a:xfrm>
            <a:off x="608076" y="133354"/>
            <a:ext cx="7773924" cy="4175903"/>
            <a:chOff x="150876" y="133354"/>
            <a:chExt cx="8842248" cy="4749773"/>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76" y="133354"/>
              <a:ext cx="8842248" cy="4749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7924800" y="3486150"/>
              <a:ext cx="10668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5" name="TextBox 4"/>
            <p:cNvSpPr txBox="1"/>
            <p:nvPr/>
          </p:nvSpPr>
          <p:spPr>
            <a:xfrm>
              <a:off x="4399523" y="3513547"/>
              <a:ext cx="1989840" cy="400111"/>
            </a:xfrm>
            <a:prstGeom prst="rect">
              <a:avLst/>
            </a:prstGeom>
            <a:noFill/>
          </p:spPr>
          <p:txBody>
            <a:bodyPr wrap="none" rtlCol="0">
              <a:spAutoFit/>
            </a:bodyPr>
            <a:lstStyle/>
            <a:p>
              <a:r>
                <a:rPr lang="en-US" sz="2000" b="1" dirty="0" smtClean="0">
                  <a:solidFill>
                    <a:srgbClr val="C00000"/>
                  </a:solidFill>
                </a:rPr>
                <a:t>Community TA</a:t>
              </a:r>
              <a:endParaRPr lang="en-US" sz="2000" b="1" dirty="0">
                <a:solidFill>
                  <a:srgbClr val="C00000"/>
                </a:solidFill>
              </a:endParaRPr>
            </a:p>
          </p:txBody>
        </p:sp>
        <p:cxnSp>
          <p:nvCxnSpPr>
            <p:cNvPr id="7" name="Straight Arrow Connector 6"/>
            <p:cNvCxnSpPr>
              <a:endCxn id="4" idx="1"/>
            </p:cNvCxnSpPr>
            <p:nvPr/>
          </p:nvCxnSpPr>
          <p:spPr>
            <a:xfrm flipV="1">
              <a:off x="6629400" y="3676650"/>
              <a:ext cx="1295400" cy="381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Community TAs</a:t>
            </a:r>
            <a:endParaRPr lang="en-US" sz="2400" b="1" dirty="0">
              <a:solidFill>
                <a:schemeClr val="bg1"/>
              </a:solidFill>
              <a:latin typeface="Helvetica" pitchFamily="34" charset="0"/>
              <a:cs typeface="Rockwell"/>
            </a:endParaRPr>
          </a:p>
        </p:txBody>
      </p:sp>
    </p:spTree>
    <p:extLst>
      <p:ext uri="{BB962C8B-B14F-4D97-AF65-F5344CB8AC3E}">
        <p14:creationId xmlns:p14="http://schemas.microsoft.com/office/powerpoint/2010/main" val="341774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Live video chat</a:t>
            </a:r>
            <a:endParaRPr lang="en-US" sz="2400" b="1" dirty="0">
              <a:solidFill>
                <a:schemeClr val="bg1"/>
              </a:solidFill>
              <a:latin typeface="Helvetica" pitchFamily="34" charset="0"/>
              <a:cs typeface="Rockwell"/>
            </a:endParaRPr>
          </a:p>
        </p:txBody>
      </p:sp>
      <p:pic>
        <p:nvPicPr>
          <p:cNvPr id="1026" name="Picture 2" descr="\\vmware-host\Shared Folders\Desktop\Screen Shot 2012-12-03 at 3.05.33 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425" y="742950"/>
            <a:ext cx="8028413"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133600" y="1352550"/>
            <a:ext cx="25146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udyGroups.ai"/>
          <p:cNvPicPr>
            <a:picLocks noChangeAspect="1"/>
          </p:cNvPicPr>
          <p:nvPr/>
        </p:nvPicPr>
        <p:blipFill>
          <a:blip r:embed="rId2" cstate="print"/>
          <a:stretch>
            <a:fillRect/>
          </a:stretch>
        </p:blipFill>
        <p:spPr>
          <a:xfrm>
            <a:off x="0" y="0"/>
            <a:ext cx="9144000" cy="5143500"/>
          </a:xfrm>
          <a:prstGeom prst="rect">
            <a:avLst/>
          </a:prstGeom>
        </p:spPr>
      </p:pic>
      <p:sp>
        <p:nvSpPr>
          <p:cNvPr id="5" name="Rectangle 4"/>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Student Study Groups</a:t>
            </a:r>
            <a:endParaRPr lang="en-US" sz="2400" b="1" dirty="0">
              <a:solidFill>
                <a:schemeClr val="bg1"/>
              </a:solidFill>
              <a:latin typeface="Helvetica" pitchFamily="34" charset="0"/>
              <a:cs typeface="Rockwell"/>
            </a:endParaRPr>
          </a:p>
        </p:txBody>
      </p:sp>
      <p:sp>
        <p:nvSpPr>
          <p:cNvPr id="7" name="TextBox 6"/>
          <p:cNvSpPr txBox="1"/>
          <p:nvPr/>
        </p:nvSpPr>
        <p:spPr>
          <a:xfrm>
            <a:off x="768485" y="690665"/>
            <a:ext cx="3602909" cy="292388"/>
          </a:xfrm>
          <a:prstGeom prst="rect">
            <a:avLst/>
          </a:prstGeom>
          <a:noFill/>
        </p:spPr>
        <p:txBody>
          <a:bodyPr wrap="none" lIns="45720" tIns="22860" rIns="45720" bIns="22860" rtlCol="0">
            <a:spAutoFit/>
          </a:bodyPr>
          <a:lstStyle/>
          <a:p>
            <a:r>
              <a:rPr lang="en-US" sz="1600" dirty="0" smtClean="0">
                <a:solidFill>
                  <a:schemeClr val="bg1"/>
                </a:solidFill>
              </a:rPr>
              <a:t>San Francisco HCI-Class Study Group</a:t>
            </a:r>
            <a:endParaRPr lang="en-US" sz="16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Tm="25750">
        <p:fade/>
      </p:transition>
    </mc:Choice>
    <mc:Fallback xmlns="">
      <p:transition spd="med" advTm="2575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2800351"/>
            <a:ext cx="7772400" cy="1021556"/>
          </a:xfrm>
        </p:spPr>
        <p:txBody>
          <a:bodyPr/>
          <a:lstStyle/>
          <a:p>
            <a:r>
              <a:rPr lang="en-US" sz="6000" dirty="0" smtClean="0"/>
              <a:t>STATISTICS </a:t>
            </a:r>
            <a:br>
              <a:rPr lang="en-US" sz="6000" dirty="0" smtClean="0"/>
            </a:br>
            <a:r>
              <a:rPr lang="en-US" sz="6000" dirty="0" smtClean="0"/>
              <a:t>&amp; Analytics</a:t>
            </a:r>
            <a:endParaRPr lang="en-US" sz="6000" dirty="0"/>
          </a:p>
        </p:txBody>
      </p:sp>
      <p:pic>
        <p:nvPicPr>
          <p:cNvPr id="3" name="Picture 2" descr="C:\Users\Andrew Ng\Desktop\Nonam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1" y="1185305"/>
            <a:ext cx="8702950" cy="92924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1828800" y="1600200"/>
            <a:ext cx="0" cy="41185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149445" y="734020"/>
            <a:ext cx="1422962" cy="923330"/>
          </a:xfrm>
          <a:prstGeom prst="rect">
            <a:avLst/>
          </a:prstGeom>
          <a:noFill/>
        </p:spPr>
        <p:txBody>
          <a:bodyPr wrap="square" rtlCol="0">
            <a:spAutoFit/>
          </a:bodyPr>
          <a:lstStyle/>
          <a:p>
            <a:pPr algn="ctr"/>
            <a:r>
              <a:rPr lang="en-US" dirty="0" smtClean="0"/>
              <a:t>First lectures</a:t>
            </a:r>
          </a:p>
          <a:p>
            <a:pPr algn="ctr"/>
            <a:r>
              <a:rPr lang="en-US" dirty="0" smtClean="0"/>
              <a:t>posted</a:t>
            </a:r>
            <a:endParaRPr lang="en-US" dirty="0"/>
          </a:p>
        </p:txBody>
      </p:sp>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extLst>
      <p:ext uri="{BB962C8B-B14F-4D97-AF65-F5344CB8AC3E}">
        <p14:creationId xmlns:p14="http://schemas.microsoft.com/office/powerpoint/2010/main" val="7612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5143500"/>
          </a:xfrm>
          <a:prstGeom prst="rect">
            <a:avLst/>
          </a:prstGeom>
          <a:solidFill>
            <a:srgbClr val="193353"/>
          </a:solidFill>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pic>
        <p:nvPicPr>
          <p:cNvPr id="10" name="Picture 9" descr="Education_Scale.ai"/>
          <p:cNvPicPr>
            <a:picLocks noChangeAspect="1"/>
          </p:cNvPicPr>
          <p:nvPr/>
        </p:nvPicPr>
        <p:blipFill>
          <a:blip r:embed="rId4" cstate="print">
            <a:alphaModFix amt="43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Picture 7" descr="400Students.ai"/>
          <p:cNvPicPr>
            <a:picLocks noChangeAspect="1"/>
          </p:cNvPicPr>
          <p:nvPr/>
        </p:nvPicPr>
        <p:blipFill>
          <a:blip r:embed="rId5" cstate="print"/>
          <a:stretch>
            <a:fillRect/>
          </a:stretch>
        </p:blipFill>
        <p:spPr>
          <a:xfrm>
            <a:off x="0" y="0"/>
            <a:ext cx="9144000" cy="5143500"/>
          </a:xfrm>
          <a:prstGeom prst="leftArrow">
            <a:avLst/>
          </a:prstGeom>
        </p:spPr>
      </p:pic>
      <p:sp>
        <p:nvSpPr>
          <p:cNvPr id="11" name="TextBox 10"/>
          <p:cNvSpPr txBox="1"/>
          <p:nvPr/>
        </p:nvSpPr>
        <p:spPr>
          <a:xfrm>
            <a:off x="4730181" y="2156233"/>
            <a:ext cx="1111242" cy="784830"/>
          </a:xfrm>
          <a:prstGeom prst="rect">
            <a:avLst/>
          </a:prstGeom>
          <a:noFill/>
        </p:spPr>
        <p:txBody>
          <a:bodyPr wrap="none" lIns="45720" tIns="22860" rIns="45720" bIns="22860" rtlCol="0">
            <a:spAutoFit/>
          </a:bodyPr>
          <a:lstStyle/>
          <a:p>
            <a:r>
              <a:rPr lang="en-US" sz="4800" b="1" dirty="0" smtClean="0">
                <a:solidFill>
                  <a:srgbClr val="6FD8B9"/>
                </a:solidFill>
                <a:effectLst>
                  <a:outerShdw blurRad="50800" dist="38100" dir="13500000" algn="br" rotWithShape="0">
                    <a:prstClr val="black">
                      <a:alpha val="40000"/>
                    </a:prstClr>
                  </a:outerShdw>
                </a:effectLst>
                <a:latin typeface="Rockwell"/>
                <a:cs typeface="Rockwell"/>
              </a:rPr>
              <a:t>400</a:t>
            </a:r>
            <a:endParaRPr lang="en-US" sz="4800" b="1" dirty="0">
              <a:solidFill>
                <a:srgbClr val="6FD8B9"/>
              </a:solidFill>
              <a:effectLst>
                <a:outerShdw blurRad="50800" dist="38100" dir="13500000" algn="br" rotWithShape="0">
                  <a:prstClr val="black">
                    <a:alpha val="40000"/>
                  </a:prstClr>
                </a:outerShdw>
              </a:effectLst>
              <a:latin typeface="Rockwell"/>
              <a:cs typeface="Rockwell"/>
            </a:endParaRPr>
          </a:p>
        </p:txBody>
      </p:sp>
      <p:sp>
        <p:nvSpPr>
          <p:cNvPr id="17" name="Rectangle 16"/>
          <p:cNvSpPr/>
          <p:nvPr/>
        </p:nvSpPr>
        <p:spPr>
          <a:xfrm>
            <a:off x="4741322" y="2279343"/>
            <a:ext cx="2348059" cy="661720"/>
          </a:xfrm>
          <a:prstGeom prst="rect">
            <a:avLst/>
          </a:prstGeom>
        </p:spPr>
        <p:txBody>
          <a:bodyPr wrap="square" lIns="45720" tIns="22860" rIns="45720" bIns="22860">
            <a:spAutoFit/>
          </a:bodyPr>
          <a:lstStyle/>
          <a:p>
            <a:pPr lvl="0">
              <a:lnSpc>
                <a:spcPct val="80000"/>
              </a:lnSpc>
            </a:pPr>
            <a:r>
              <a:rPr lang="en-US" sz="4800" b="1" dirty="0" smtClean="0">
                <a:solidFill>
                  <a:srgbClr val="FFFFFF"/>
                </a:solidFill>
                <a:effectLst>
                  <a:outerShdw blurRad="50800" dist="38100" dir="13500000" algn="br" rotWithShape="0">
                    <a:prstClr val="black">
                      <a:alpha val="40000"/>
                    </a:prstClr>
                  </a:outerShdw>
                </a:effectLst>
                <a:latin typeface="Rockwell"/>
                <a:cs typeface="Rockwell"/>
              </a:rPr>
              <a:t>100,000</a:t>
            </a:r>
          </a:p>
        </p:txBody>
      </p:sp>
    </p:spTree>
    <p:custDataLst>
      <p:tags r:id="rId1"/>
    </p:custDataLst>
    <p:extLst>
      <p:ext uri="{BB962C8B-B14F-4D97-AF65-F5344CB8AC3E}">
        <p14:creationId xmlns:p14="http://schemas.microsoft.com/office/powerpoint/2010/main" val="1481716196"/>
      </p:ext>
    </p:extLst>
  </p:cSld>
  <p:clrMapOvr>
    <a:masterClrMapping/>
  </p:clrMapOvr>
  <p:transition advTm="2882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bg1"/>
                                      </p:to>
                                    </p:animClr>
                                  </p:sub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par>
                                <p:cTn id="18" presetID="23" presetClass="entr" presetSubtype="16" fill="hold" nodeType="with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 calcmode="lin" valueType="num">
                                      <p:cBhvr>
                                        <p:cTn id="20"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17">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5" name="TextBox 4"/>
          <p:cNvSpPr txBox="1"/>
          <p:nvPr/>
        </p:nvSpPr>
        <p:spPr>
          <a:xfrm>
            <a:off x="376035" y="4606945"/>
            <a:ext cx="8629420"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Data: Learn how students learn</a:t>
            </a:r>
            <a:endParaRPr lang="en-US" sz="2400" b="1" dirty="0">
              <a:solidFill>
                <a:schemeClr val="bg1"/>
              </a:solidFill>
              <a:latin typeface="Helvetica" pitchFamily="34" charset="0"/>
              <a:cs typeface="Rockwell"/>
            </a:endParaRPr>
          </a:p>
        </p:txBody>
      </p:sp>
      <p:grpSp>
        <p:nvGrpSpPr>
          <p:cNvPr id="2" name="Group 12"/>
          <p:cNvGrpSpPr/>
          <p:nvPr/>
        </p:nvGrpSpPr>
        <p:grpSpPr>
          <a:xfrm>
            <a:off x="76200" y="133350"/>
            <a:ext cx="2050742" cy="1243343"/>
            <a:chOff x="381475" y="122710"/>
            <a:chExt cx="2050742" cy="1243343"/>
          </a:xfrm>
        </p:grpSpPr>
        <p:pic>
          <p:nvPicPr>
            <p:cNvPr id="3" name="Picture 2" descr="organalysi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913" y="122710"/>
              <a:ext cx="1781304" cy="1001984"/>
            </a:xfrm>
            <a:prstGeom prst="rect">
              <a:avLst/>
            </a:prstGeom>
          </p:spPr>
        </p:pic>
        <p:pic>
          <p:nvPicPr>
            <p:cNvPr id="7" name="Picture 6" descr="stanfor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336" y="901820"/>
              <a:ext cx="921874" cy="218945"/>
            </a:xfrm>
            <a:prstGeom prst="rect">
              <a:avLst/>
            </a:prstGeom>
          </p:spPr>
        </p:pic>
        <p:sp>
          <p:nvSpPr>
            <p:cNvPr id="9" name="Rectangle 8"/>
            <p:cNvSpPr/>
            <p:nvPr/>
          </p:nvSpPr>
          <p:spPr>
            <a:xfrm>
              <a:off x="381475" y="1042888"/>
              <a:ext cx="2050742" cy="323165"/>
            </a:xfrm>
            <a:prstGeom prst="rect">
              <a:avLst/>
            </a:prstGeom>
          </p:spPr>
          <p:txBody>
            <a:bodyPr wrap="square">
              <a:spAutoFit/>
            </a:bodyPr>
            <a:lstStyle/>
            <a:p>
              <a:r>
                <a:rPr lang="en-US" sz="1500" dirty="0" smtClean="0">
                  <a:latin typeface="Helvetica"/>
                  <a:cs typeface="Helvetica"/>
                </a:rPr>
                <a:t>Dan </a:t>
              </a:r>
              <a:r>
                <a:rPr lang="en-US" sz="1500" dirty="0" err="1" smtClean="0">
                  <a:latin typeface="Helvetica"/>
                  <a:cs typeface="Helvetica"/>
                </a:rPr>
                <a:t>MacFarland</a:t>
              </a:r>
              <a:endParaRPr lang="en-US" sz="1500" dirty="0">
                <a:latin typeface="Helvetica"/>
                <a:cs typeface="Helvetica"/>
              </a:endParaRPr>
            </a:p>
          </p:txBody>
        </p:sp>
      </p:grpSp>
      <p:pic>
        <p:nvPicPr>
          <p:cNvPr id="10" name="Picture 9" descr="dan_pip.png"/>
          <p:cNvPicPr>
            <a:picLocks noChangeAspect="1"/>
          </p:cNvPicPr>
          <p:nvPr/>
        </p:nvPicPr>
        <p:blipFill rotWithShape="1">
          <a:blip r:embed="rId5" cstate="print">
            <a:extLst>
              <a:ext uri="{28A0092B-C50C-407E-A947-70E740481C1C}">
                <a14:useLocalDpi xmlns:a14="http://schemas.microsoft.com/office/drawing/2010/main" val="0"/>
              </a:ext>
            </a:extLst>
          </a:blip>
          <a:srcRect l="16528" t="3090" r="16528" b="3468"/>
          <a:stretch/>
        </p:blipFill>
        <p:spPr>
          <a:xfrm>
            <a:off x="466764" y="1936419"/>
            <a:ext cx="3339778" cy="2050673"/>
          </a:xfrm>
          <a:prstGeom prst="rect">
            <a:avLst/>
          </a:prstGeom>
        </p:spPr>
      </p:pic>
      <p:sp>
        <p:nvSpPr>
          <p:cNvPr id="14" name="TextBox 13"/>
          <p:cNvSpPr txBox="1"/>
          <p:nvPr/>
        </p:nvSpPr>
        <p:spPr>
          <a:xfrm>
            <a:off x="926136" y="3989011"/>
            <a:ext cx="2731464" cy="461665"/>
          </a:xfrm>
          <a:prstGeom prst="rect">
            <a:avLst/>
          </a:prstGeom>
          <a:noFill/>
        </p:spPr>
        <p:txBody>
          <a:bodyPr wrap="square" rtlCol="0">
            <a:spAutoFit/>
          </a:bodyPr>
          <a:lstStyle/>
          <a:p>
            <a:pPr algn="ctr"/>
            <a:r>
              <a:rPr lang="en-US" sz="2400" dirty="0" smtClean="0"/>
              <a:t>Student Group A</a:t>
            </a:r>
            <a:endParaRPr lang="en-US" sz="2400" dirty="0"/>
          </a:p>
        </p:txBody>
      </p:sp>
      <p:pic>
        <p:nvPicPr>
          <p:cNvPr id="11" name="Picture 10" descr="dan_nopip.png"/>
          <p:cNvPicPr>
            <a:picLocks noChangeAspect="1"/>
          </p:cNvPicPr>
          <p:nvPr/>
        </p:nvPicPr>
        <p:blipFill rotWithShape="1">
          <a:blip r:embed="rId6" cstate="print">
            <a:extLst>
              <a:ext uri="{28A0092B-C50C-407E-A947-70E740481C1C}">
                <a14:useLocalDpi xmlns:a14="http://schemas.microsoft.com/office/drawing/2010/main" val="0"/>
              </a:ext>
            </a:extLst>
          </a:blip>
          <a:srcRect l="16528" t="3691" r="16528" b="2087"/>
          <a:stretch/>
        </p:blipFill>
        <p:spPr>
          <a:xfrm>
            <a:off x="4800600" y="1962150"/>
            <a:ext cx="3420534" cy="2126777"/>
          </a:xfrm>
          <a:prstGeom prst="rect">
            <a:avLst/>
          </a:prstGeom>
        </p:spPr>
      </p:pic>
      <p:sp>
        <p:nvSpPr>
          <p:cNvPr id="19" name="TextBox 18"/>
          <p:cNvSpPr txBox="1"/>
          <p:nvPr/>
        </p:nvSpPr>
        <p:spPr>
          <a:xfrm>
            <a:off x="5562600" y="4019550"/>
            <a:ext cx="2590800" cy="461665"/>
          </a:xfrm>
          <a:prstGeom prst="rect">
            <a:avLst/>
          </a:prstGeom>
          <a:noFill/>
        </p:spPr>
        <p:txBody>
          <a:bodyPr wrap="square" rtlCol="0">
            <a:spAutoFit/>
          </a:bodyPr>
          <a:lstStyle/>
          <a:p>
            <a:pPr algn="ctr"/>
            <a:r>
              <a:rPr lang="en-US" sz="2400" dirty="0" smtClean="0"/>
              <a:t>Student Group B</a:t>
            </a:r>
            <a:endParaRPr lang="en-US" sz="2400" dirty="0"/>
          </a:p>
        </p:txBody>
      </p:sp>
      <p:sp>
        <p:nvSpPr>
          <p:cNvPr id="18" name="Rectangle 17"/>
          <p:cNvSpPr/>
          <p:nvPr/>
        </p:nvSpPr>
        <p:spPr>
          <a:xfrm>
            <a:off x="9817100" y="2377543"/>
            <a:ext cx="4572000" cy="923330"/>
          </a:xfrm>
          <a:prstGeom prst="rect">
            <a:avLst/>
          </a:prstGeom>
        </p:spPr>
        <p:txBody>
          <a:bodyPr>
            <a:spAutoFit/>
          </a:bodyPr>
          <a:lstStyle/>
          <a:p>
            <a:r>
              <a:rPr lang="en-US" dirty="0"/>
              <a:t>https://</a:t>
            </a:r>
            <a:r>
              <a:rPr lang="en-US" dirty="0" err="1"/>
              <a:t>class.coursera.org</a:t>
            </a:r>
            <a:r>
              <a:rPr lang="en-US" dirty="0"/>
              <a:t>/organalysis-2012-001/forum/</a:t>
            </a:r>
            <a:r>
              <a:rPr lang="en-US" dirty="0" err="1"/>
              <a:t>thread?thread_id</a:t>
            </a:r>
            <a:r>
              <a:rPr lang="en-US" dirty="0"/>
              <a:t>=117&amp;post_id=914</a:t>
            </a:r>
          </a:p>
        </p:txBody>
      </p:sp>
      <p:grpSp>
        <p:nvGrpSpPr>
          <p:cNvPr id="6" name="Group 28"/>
          <p:cNvGrpSpPr/>
          <p:nvPr/>
        </p:nvGrpSpPr>
        <p:grpSpPr>
          <a:xfrm>
            <a:off x="4572000" y="209550"/>
            <a:ext cx="4093769" cy="1574800"/>
            <a:chOff x="4724399" y="2890703"/>
            <a:chExt cx="4093769" cy="1574800"/>
          </a:xfrm>
        </p:grpSpPr>
        <p:pic>
          <p:nvPicPr>
            <p:cNvPr id="20" name="Picture 19" descr="dan_forumquote.png"/>
            <p:cNvPicPr>
              <a:picLocks noChangeAspect="1"/>
            </p:cNvPicPr>
            <p:nvPr/>
          </p:nvPicPr>
          <p:blipFill rotWithShape="1">
            <a:blip r:embed="rId7" cstate="print">
              <a:extLst>
                <a:ext uri="{28A0092B-C50C-407E-A947-70E740481C1C}">
                  <a14:useLocalDpi xmlns:a14="http://schemas.microsoft.com/office/drawing/2010/main" val="0"/>
                </a:ext>
              </a:extLst>
            </a:blip>
            <a:srcRect l="18611" t="25836" r="37035" b="36025"/>
            <a:stretch/>
          </p:blipFill>
          <p:spPr>
            <a:xfrm>
              <a:off x="4724399" y="2890703"/>
              <a:ext cx="4055669" cy="157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2" name="Straight Connector 21"/>
            <p:cNvCxnSpPr/>
            <p:nvPr/>
          </p:nvCxnSpPr>
          <p:spPr>
            <a:xfrm>
              <a:off x="4762499" y="3338973"/>
              <a:ext cx="4055669"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Rounded Rectangle 27"/>
            <p:cNvSpPr/>
            <p:nvPr/>
          </p:nvSpPr>
          <p:spPr>
            <a:xfrm>
              <a:off x="5108573" y="4149786"/>
              <a:ext cx="615949" cy="95250"/>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a:off x="4982636" y="2995083"/>
              <a:ext cx="710137" cy="95250"/>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Rectangle 16"/>
          <p:cNvSpPr/>
          <p:nvPr/>
        </p:nvSpPr>
        <p:spPr>
          <a:xfrm>
            <a:off x="5029200" y="806882"/>
            <a:ext cx="3903269" cy="923330"/>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en-US" dirty="0" smtClean="0"/>
              <a:t>“These </a:t>
            </a:r>
            <a:r>
              <a:rPr lang="en-US" dirty="0"/>
              <a:t>lessons have been much harder to focus on (at least for me), because there was no talking face</a:t>
            </a:r>
            <a:r>
              <a:rPr lang="en-US" dirty="0" smtClean="0"/>
              <a:t>.”</a:t>
            </a:r>
            <a:endParaRPr lang="en-US" dirty="0"/>
          </a:p>
        </p:txBody>
      </p:sp>
      <p:cxnSp>
        <p:nvCxnSpPr>
          <p:cNvPr id="31" name="Straight Connector 30"/>
          <p:cNvCxnSpPr/>
          <p:nvPr/>
        </p:nvCxnSpPr>
        <p:spPr>
          <a:xfrm flipH="1">
            <a:off x="4265083" y="203199"/>
            <a:ext cx="31750" cy="417764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161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AutoShape 4"/>
          <p:cNvSpPr>
            <a:spLocks/>
          </p:cNvSpPr>
          <p:nvPr/>
        </p:nvSpPr>
        <p:spPr bwMode="auto">
          <a:xfrm>
            <a:off x="401836" y="2949179"/>
            <a:ext cx="8349258" cy="428625"/>
          </a:xfrm>
          <a:prstGeom prst="rightArrow">
            <a:avLst>
              <a:gd name="adj1" fmla="val 22056"/>
              <a:gd name="adj2" fmla="val 49442"/>
            </a:avLst>
          </a:prstGeom>
          <a:gradFill rotWithShape="0">
            <a:gsLst>
              <a:gs pos="0">
                <a:srgbClr val="6763D3">
                  <a:alpha val="89999"/>
                </a:srgbClr>
              </a:gs>
              <a:gs pos="100000">
                <a:srgbClr val="4F8CE6">
                  <a:alpha val="89999"/>
                </a:srgbClr>
              </a:gs>
            </a:gsLst>
            <a:lin ang="0" scaled="1"/>
          </a:gradFill>
          <a:ln w="12700" cap="flat">
            <a:solidFill>
              <a:schemeClr val="tx1">
                <a:alpha val="89999"/>
              </a:schemeClr>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797" name="Oval 5"/>
          <p:cNvSpPr>
            <a:spLocks/>
          </p:cNvSpPr>
          <p:nvPr/>
        </p:nvSpPr>
        <p:spPr bwMode="auto">
          <a:xfrm>
            <a:off x="3048000" y="3016153"/>
            <a:ext cx="296920" cy="294680"/>
          </a:xfrm>
          <a:prstGeom prst="ellipse">
            <a:avLst/>
          </a:prstGeom>
          <a:gradFill rotWithShape="0">
            <a:gsLst>
              <a:gs pos="0">
                <a:srgbClr val="6763D3"/>
              </a:gs>
              <a:gs pos="100000">
                <a:srgbClr val="4F8CE6"/>
              </a:gs>
            </a:gsLst>
            <a:lin ang="0" scaled="1"/>
          </a:gradFill>
          <a:ln w="508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798" name="Oval 6"/>
          <p:cNvSpPr>
            <a:spLocks/>
          </p:cNvSpPr>
          <p:nvPr/>
        </p:nvSpPr>
        <p:spPr bwMode="auto">
          <a:xfrm>
            <a:off x="6408680" y="3016153"/>
            <a:ext cx="296920" cy="294680"/>
          </a:xfrm>
          <a:prstGeom prst="ellipse">
            <a:avLst/>
          </a:prstGeom>
          <a:gradFill rotWithShape="0">
            <a:gsLst>
              <a:gs pos="0">
                <a:srgbClr val="6763D3"/>
              </a:gs>
              <a:gs pos="100000">
                <a:srgbClr val="4F8CE6"/>
              </a:gs>
            </a:gsLst>
            <a:lin ang="0" scaled="1"/>
          </a:gradFill>
          <a:ln w="508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0" name="Rectangle 7"/>
          <p:cNvSpPr>
            <a:spLocks/>
          </p:cNvSpPr>
          <p:nvPr/>
        </p:nvSpPr>
        <p:spPr bwMode="auto">
          <a:xfrm>
            <a:off x="6601280" y="3392984"/>
            <a:ext cx="1867499" cy="230832"/>
          </a:xfrm>
          <a:prstGeom prst="rect">
            <a:avLst/>
          </a:prstGeom>
          <a:noFill/>
          <a:ln w="12700">
            <a:noFill/>
            <a:miter lim="800000"/>
            <a:headEnd/>
            <a:tailEnd/>
          </a:ln>
        </p:spPr>
        <p:txBody>
          <a:bodyPr wrap="none" lIns="0" tIns="0" rIns="0" bIns="0" anchor="ctr">
            <a:spAutoFit/>
          </a:bodyPr>
          <a:lstStyle/>
          <a:p>
            <a:r>
              <a:rPr lang="en-US" sz="1500" b="1" dirty="0">
                <a:ea typeface="Gill Sans" charset="0"/>
                <a:cs typeface="Gill Sans" charset="0"/>
              </a:rPr>
              <a:t>Submission timeline</a:t>
            </a:r>
          </a:p>
        </p:txBody>
      </p:sp>
      <p:sp>
        <p:nvSpPr>
          <p:cNvPr id="33801" name="Rectangle 8"/>
          <p:cNvSpPr>
            <a:spLocks/>
          </p:cNvSpPr>
          <p:nvPr/>
        </p:nvSpPr>
        <p:spPr bwMode="auto">
          <a:xfrm>
            <a:off x="304800" y="2266952"/>
            <a:ext cx="2039020" cy="276999"/>
          </a:xfrm>
          <a:prstGeom prst="rect">
            <a:avLst/>
          </a:prstGeom>
          <a:noFill/>
          <a:ln w="12700">
            <a:noFill/>
            <a:miter lim="800000"/>
            <a:headEnd/>
            <a:tailEnd/>
          </a:ln>
        </p:spPr>
        <p:txBody>
          <a:bodyPr wrap="none" lIns="0" tIns="0" rIns="0" bIns="0" anchor="ctr">
            <a:spAutoFit/>
          </a:bodyPr>
          <a:lstStyle/>
          <a:p>
            <a:r>
              <a:rPr lang="en-US" dirty="0">
                <a:solidFill>
                  <a:schemeClr val="tx1"/>
                </a:solidFill>
                <a:ea typeface="Gill Sans" charset="0"/>
                <a:cs typeface="Gill Sans" charset="0"/>
              </a:rPr>
              <a:t>Experimental setup:</a:t>
            </a:r>
          </a:p>
        </p:txBody>
      </p:sp>
      <p:sp>
        <p:nvSpPr>
          <p:cNvPr id="33802" name="Rectangle 9"/>
          <p:cNvSpPr>
            <a:spLocks/>
          </p:cNvSpPr>
          <p:nvPr/>
        </p:nvSpPr>
        <p:spPr bwMode="auto">
          <a:xfrm>
            <a:off x="5672584" y="2564087"/>
            <a:ext cx="1651992" cy="428625"/>
          </a:xfrm>
          <a:prstGeom prst="rect">
            <a:avLst/>
          </a:prstGeom>
          <a:noFill/>
          <a:ln w="12700">
            <a:noFill/>
            <a:miter lim="800000"/>
            <a:headEnd/>
            <a:tailEnd/>
          </a:ln>
        </p:spPr>
        <p:txBody>
          <a:bodyPr lIns="0" tIns="0" rIns="0" bIns="0" anchor="ctr"/>
          <a:lstStyle/>
          <a:p>
            <a:r>
              <a:rPr lang="en-US" sz="1500" dirty="0">
                <a:ea typeface="Gill Sans" charset="0"/>
                <a:cs typeface="Gill Sans" charset="0"/>
              </a:rPr>
              <a:t>Final “correct” submission</a:t>
            </a:r>
          </a:p>
        </p:txBody>
      </p:sp>
      <p:sp>
        <p:nvSpPr>
          <p:cNvPr id="33803" name="Rectangle 10"/>
          <p:cNvSpPr>
            <a:spLocks/>
          </p:cNvSpPr>
          <p:nvPr/>
        </p:nvSpPr>
        <p:spPr bwMode="auto">
          <a:xfrm>
            <a:off x="2580680" y="2567435"/>
            <a:ext cx="1651992" cy="428625"/>
          </a:xfrm>
          <a:prstGeom prst="rect">
            <a:avLst/>
          </a:prstGeom>
          <a:noFill/>
          <a:ln w="12700">
            <a:noFill/>
            <a:miter lim="800000"/>
            <a:headEnd/>
            <a:tailEnd/>
          </a:ln>
        </p:spPr>
        <p:txBody>
          <a:bodyPr lIns="0" tIns="0" rIns="0" bIns="0" anchor="ctr"/>
          <a:lstStyle/>
          <a:p>
            <a:r>
              <a:rPr lang="en-US" sz="1500" dirty="0">
                <a:ea typeface="Gill Sans" charset="0"/>
                <a:cs typeface="Gill Sans" charset="0"/>
              </a:rPr>
              <a:t>“incorrect” submission</a:t>
            </a:r>
          </a:p>
        </p:txBody>
      </p:sp>
      <p:sp>
        <p:nvSpPr>
          <p:cNvPr id="5" name="Oval 11"/>
          <p:cNvSpPr>
            <a:spLocks/>
          </p:cNvSpPr>
          <p:nvPr/>
        </p:nvSpPr>
        <p:spPr bwMode="auto">
          <a:xfrm>
            <a:off x="990600" y="3009453"/>
            <a:ext cx="296920" cy="294680"/>
          </a:xfrm>
          <a:prstGeom prst="ellipse">
            <a:avLst/>
          </a:prstGeom>
          <a:gradFill rotWithShape="0">
            <a:gsLst>
              <a:gs pos="0">
                <a:srgbClr val="6763D3"/>
              </a:gs>
              <a:gs pos="100000">
                <a:srgbClr val="4F8CE6"/>
              </a:gs>
            </a:gsLst>
            <a:lin ang="0" scaled="1"/>
          </a:gradFill>
          <a:ln w="508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5" name="Rectangle 12"/>
          <p:cNvSpPr>
            <a:spLocks/>
          </p:cNvSpPr>
          <p:nvPr/>
        </p:nvSpPr>
        <p:spPr bwMode="auto">
          <a:xfrm>
            <a:off x="535781" y="2560739"/>
            <a:ext cx="1651992" cy="428625"/>
          </a:xfrm>
          <a:prstGeom prst="rect">
            <a:avLst/>
          </a:prstGeom>
          <a:noFill/>
          <a:ln w="12700">
            <a:noFill/>
            <a:miter lim="800000"/>
            <a:headEnd/>
            <a:tailEnd/>
          </a:ln>
        </p:spPr>
        <p:txBody>
          <a:bodyPr lIns="0" tIns="0" rIns="0" bIns="0" anchor="ctr"/>
          <a:lstStyle/>
          <a:p>
            <a:r>
              <a:rPr lang="en-US" sz="1500" dirty="0">
                <a:ea typeface="Gill Sans" charset="0"/>
                <a:cs typeface="Gill Sans" charset="0"/>
              </a:rPr>
              <a:t>“incorrect” submission</a:t>
            </a:r>
          </a:p>
        </p:txBody>
      </p:sp>
      <p:grpSp>
        <p:nvGrpSpPr>
          <p:cNvPr id="2" name="Group 22"/>
          <p:cNvGrpSpPr>
            <a:grpSpLocks/>
          </p:cNvGrpSpPr>
          <p:nvPr/>
        </p:nvGrpSpPr>
        <p:grpSpPr bwMode="auto">
          <a:xfrm>
            <a:off x="2027039" y="2996062"/>
            <a:ext cx="3893344" cy="1213883"/>
            <a:chOff x="0" y="0"/>
            <a:chExt cx="3488" cy="1450"/>
          </a:xfrm>
        </p:grpSpPr>
        <p:sp>
          <p:nvSpPr>
            <p:cNvPr id="33812" name="Rectangle 13"/>
            <p:cNvSpPr>
              <a:spLocks/>
            </p:cNvSpPr>
            <p:nvPr/>
          </p:nvSpPr>
          <p:spPr bwMode="auto">
            <a:xfrm>
              <a:off x="597" y="1174"/>
              <a:ext cx="1024" cy="276"/>
            </a:xfrm>
            <a:prstGeom prst="rect">
              <a:avLst/>
            </a:prstGeom>
            <a:noFill/>
            <a:ln w="12700">
              <a:noFill/>
              <a:miter lim="800000"/>
              <a:headEnd/>
              <a:tailEnd/>
            </a:ln>
          </p:spPr>
          <p:txBody>
            <a:bodyPr wrap="none" lIns="0" tIns="0" rIns="0" bIns="0" anchor="ctr">
              <a:spAutoFit/>
            </a:bodyPr>
            <a:lstStyle/>
            <a:p>
              <a:r>
                <a:rPr lang="en-US" sz="1500" b="1" dirty="0">
                  <a:solidFill>
                    <a:srgbClr val="A8184B"/>
                  </a:solidFill>
                  <a:ea typeface="Gill Sans" charset="0"/>
                  <a:cs typeface="Gill Sans" charset="0"/>
                </a:rPr>
                <a:t>Forum visits</a:t>
              </a:r>
            </a:p>
          </p:txBody>
        </p:sp>
        <p:sp>
          <p:nvSpPr>
            <p:cNvPr id="33806" name="AutoShape 14"/>
            <p:cNvSpPr>
              <a:spLocks/>
            </p:cNvSpPr>
            <p:nvPr/>
          </p:nvSpPr>
          <p:spPr bwMode="auto">
            <a:xfrm>
              <a:off x="1912" y="8"/>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7" name="AutoShape 15"/>
            <p:cNvSpPr>
              <a:spLocks/>
            </p:cNvSpPr>
            <p:nvPr/>
          </p:nvSpPr>
          <p:spPr bwMode="auto">
            <a:xfrm>
              <a:off x="2408" y="8"/>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8" name="AutoShape 16"/>
            <p:cNvSpPr>
              <a:spLocks/>
            </p:cNvSpPr>
            <p:nvPr/>
          </p:nvSpPr>
          <p:spPr bwMode="auto">
            <a:xfrm>
              <a:off x="3112" y="0"/>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6" name="AutoShape 17"/>
            <p:cNvSpPr>
              <a:spLocks/>
            </p:cNvSpPr>
            <p:nvPr/>
          </p:nvSpPr>
          <p:spPr bwMode="auto">
            <a:xfrm>
              <a:off x="0" y="0"/>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17" name="Line 18"/>
            <p:cNvSpPr>
              <a:spLocks noChangeShapeType="1"/>
            </p:cNvSpPr>
            <p:nvPr/>
          </p:nvSpPr>
          <p:spPr bwMode="auto">
            <a:xfrm>
              <a:off x="216" y="416"/>
              <a:ext cx="800" cy="800"/>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3818" name="Line 19"/>
            <p:cNvSpPr>
              <a:spLocks noChangeShapeType="1"/>
            </p:cNvSpPr>
            <p:nvPr/>
          </p:nvSpPr>
          <p:spPr bwMode="auto">
            <a:xfrm flipH="1">
              <a:off x="1232" y="471"/>
              <a:ext cx="680" cy="745"/>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3819" name="Line 20"/>
            <p:cNvSpPr>
              <a:spLocks noChangeShapeType="1"/>
            </p:cNvSpPr>
            <p:nvPr/>
          </p:nvSpPr>
          <p:spPr bwMode="auto">
            <a:xfrm flipH="1">
              <a:off x="1462" y="470"/>
              <a:ext cx="993" cy="725"/>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3820" name="Line 21"/>
            <p:cNvSpPr>
              <a:spLocks noChangeShapeType="1"/>
            </p:cNvSpPr>
            <p:nvPr/>
          </p:nvSpPr>
          <p:spPr bwMode="auto">
            <a:xfrm flipH="1">
              <a:off x="1692" y="432"/>
              <a:ext cx="1474" cy="767"/>
            </a:xfrm>
            <a:prstGeom prst="line">
              <a:avLst/>
            </a:prstGeom>
            <a:noFill/>
            <a:ln w="38100">
              <a:solidFill>
                <a:schemeClr val="tx1"/>
              </a:solidFill>
              <a:miter lim="800000"/>
              <a:headEnd type="stealth" w="med" len="med"/>
              <a:tailEnd/>
            </a:ln>
          </p:spPr>
          <p:txBody>
            <a:bodyPr lIns="0" tIns="0" rIns="0" bIns="0"/>
            <a:lstStyle/>
            <a:p>
              <a:endParaRPr lang="en-US"/>
            </a:p>
          </p:txBody>
        </p:sp>
      </p:grpSp>
      <p:grpSp>
        <p:nvGrpSpPr>
          <p:cNvPr id="3" name="Group 27"/>
          <p:cNvGrpSpPr>
            <a:grpSpLocks/>
          </p:cNvGrpSpPr>
          <p:nvPr/>
        </p:nvGrpSpPr>
        <p:grpSpPr bwMode="auto">
          <a:xfrm>
            <a:off x="1752123" y="362150"/>
            <a:ext cx="5941028" cy="1447800"/>
            <a:chOff x="1472" y="43"/>
            <a:chExt cx="5416" cy="2136"/>
          </a:xfrm>
        </p:grpSpPr>
        <p:sp>
          <p:nvSpPr>
            <p:cNvPr id="33815" name="AutoShape 23"/>
            <p:cNvSpPr>
              <a:spLocks/>
            </p:cNvSpPr>
            <p:nvPr/>
          </p:nvSpPr>
          <p:spPr bwMode="auto">
            <a:xfrm>
              <a:off x="1472" y="43"/>
              <a:ext cx="5416" cy="2136"/>
            </a:xfrm>
            <a:prstGeom prst="roundRect">
              <a:avLst>
                <a:gd name="adj" fmla="val 5616"/>
              </a:avLst>
            </a:prstGeom>
            <a:solidFill>
              <a:schemeClr val="accent1">
                <a:lumMod val="20000"/>
                <a:lumOff val="80000"/>
              </a:schemeClr>
            </a:solidFill>
            <a:ln w="12700" cap="flat">
              <a:solidFill>
                <a:schemeClr val="tx1"/>
              </a:solidFill>
              <a:prstDash val="solid"/>
              <a:miter lim="800000"/>
              <a:headEnd type="none" w="med" len="med"/>
              <a:tailEnd type="none" w="med" len="med"/>
            </a:ln>
            <a:effectLst>
              <a:outerShdw blurRad="50800" dist="38100" dir="2700000" algn="tl" rotWithShape="0">
                <a:prstClr val="black">
                  <a:alpha val="40000"/>
                </a:prstClr>
              </a:outerShdw>
            </a:effectLst>
          </p:spPr>
          <p:txBody>
            <a:bodyPr lIns="0" tIns="0" rIns="0" bIns="0"/>
            <a:lstStyle/>
            <a:p>
              <a:pPr>
                <a:defRPr/>
              </a:pPr>
              <a:endParaRPr lang="en-US"/>
            </a:p>
          </p:txBody>
        </p:sp>
        <p:sp>
          <p:nvSpPr>
            <p:cNvPr id="33809" name="Rectangle 24"/>
            <p:cNvSpPr>
              <a:spLocks/>
            </p:cNvSpPr>
            <p:nvPr/>
          </p:nvSpPr>
          <p:spPr bwMode="auto">
            <a:xfrm>
              <a:off x="1661" y="815"/>
              <a:ext cx="5091" cy="464"/>
            </a:xfrm>
            <a:prstGeom prst="rect">
              <a:avLst/>
            </a:prstGeom>
            <a:noFill/>
            <a:ln w="12700">
              <a:noFill/>
              <a:miter lim="800000"/>
              <a:headEnd/>
              <a:tailEnd/>
            </a:ln>
          </p:spPr>
          <p:txBody>
            <a:bodyPr lIns="0" tIns="0" rIns="0" bIns="0" anchor="ctr"/>
            <a:lstStyle/>
            <a:p>
              <a:r>
                <a:rPr lang="en-US" sz="2500" dirty="0" smtClean="0">
                  <a:ea typeface="Gill Sans" charset="0"/>
                  <a:cs typeface="Gill Sans" charset="0"/>
                </a:rPr>
                <a:t>Identify the forum discussion thread which is most likely to cause a student to correct misconception.  </a:t>
              </a:r>
              <a:endParaRPr lang="en-US" sz="2500" dirty="0">
                <a:ea typeface="Gill Sans" charset="0"/>
                <a:cs typeface="Gill Sans" charset="0"/>
              </a:endParaRPr>
            </a:p>
          </p:txBody>
        </p:sp>
      </p:grpSp>
      <p:sp>
        <p:nvSpPr>
          <p:cNvPr id="27" name="TextBox 26"/>
          <p:cNvSpPr txBox="1"/>
          <p:nvPr/>
        </p:nvSpPr>
        <p:spPr>
          <a:xfrm>
            <a:off x="7640355" y="4094417"/>
            <a:ext cx="1428596" cy="369332"/>
          </a:xfrm>
          <a:prstGeom prst="rect">
            <a:avLst/>
          </a:prstGeom>
          <a:noFill/>
        </p:spPr>
        <p:txBody>
          <a:bodyPr wrap="none" rtlCol="0">
            <a:spAutoFit/>
          </a:bodyPr>
          <a:lstStyle/>
          <a:p>
            <a:r>
              <a:rPr lang="en-US" dirty="0" smtClean="0"/>
              <a:t>[Jon Huang]</a:t>
            </a:r>
            <a:endParaRPr lang="en-US" dirty="0"/>
          </a:p>
        </p:txBody>
      </p:sp>
      <p:sp>
        <p:nvSpPr>
          <p:cNvPr id="29" name="Rectangle 28"/>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30" name="TextBox 29"/>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New Window into Human Learning</a:t>
            </a:r>
            <a:endParaRPr lang="en-US" sz="2400" b="1" dirty="0">
              <a:solidFill>
                <a:schemeClr val="bg1"/>
              </a:solidFill>
              <a:latin typeface="Helvetica" pitchFamily="34" charset="0"/>
              <a:cs typeface="Rockwe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6513920" presetClass="entr" presetSubtype="8685256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6513920" presetClass="entr" presetSubtype="86852776"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829" name="Picture 13"/>
          <p:cNvPicPr>
            <a:picLocks noChangeAspect="1" noChangeArrowheads="1"/>
          </p:cNvPicPr>
          <p:nvPr/>
        </p:nvPicPr>
        <p:blipFill>
          <a:blip r:embed="rId2" cstate="print"/>
          <a:srcRect l="1177"/>
          <a:stretch>
            <a:fillRect/>
          </a:stretch>
        </p:blipFill>
        <p:spPr bwMode="auto">
          <a:xfrm>
            <a:off x="2438400" y="1428750"/>
            <a:ext cx="5634543" cy="2590800"/>
          </a:xfrm>
          <a:prstGeom prst="rect">
            <a:avLst/>
          </a:prstGeom>
          <a:ln>
            <a:noFill/>
          </a:ln>
          <a:effectLst>
            <a:outerShdw blurRad="292100" dist="139700" dir="2700000" algn="tl" rotWithShape="0">
              <a:srgbClr val="333333">
                <a:alpha val="65000"/>
              </a:srgbClr>
            </a:outerShdw>
          </a:effectLst>
        </p:spPr>
      </p:pic>
      <p:pic>
        <p:nvPicPr>
          <p:cNvPr id="1031" name="Picture 7" descr="\\vmware-host\Shared Folders\Desktop\Picture6.pn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82806" t="84977" b="9014"/>
          <a:stretch/>
        </p:blipFill>
        <p:spPr bwMode="auto">
          <a:xfrm>
            <a:off x="7108466" y="3629856"/>
            <a:ext cx="968734" cy="15587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4819" name="Rectangle 2"/>
          <p:cNvSpPr>
            <a:spLocks/>
          </p:cNvSpPr>
          <p:nvPr/>
        </p:nvSpPr>
        <p:spPr bwMode="auto">
          <a:xfrm>
            <a:off x="228600" y="153710"/>
            <a:ext cx="5715000" cy="1107996"/>
          </a:xfrm>
          <a:prstGeom prst="rect">
            <a:avLst/>
          </a:prstGeom>
          <a:noFill/>
          <a:ln w="12700">
            <a:noFill/>
            <a:miter lim="800000"/>
            <a:headEnd/>
            <a:tailEnd/>
          </a:ln>
        </p:spPr>
        <p:txBody>
          <a:bodyPr wrap="square" lIns="0" tIns="0" rIns="0" bIns="0" anchor="ctr">
            <a:spAutoFit/>
          </a:bodyPr>
          <a:lstStyle/>
          <a:p>
            <a:pPr algn="l"/>
            <a:r>
              <a:rPr lang="en-US" dirty="0" smtClean="0">
                <a:solidFill>
                  <a:srgbClr val="191919"/>
                </a:solidFill>
                <a:latin typeface="+mj-lt"/>
                <a:cs typeface="Arial" charset="0"/>
                <a:sym typeface="Arial" charset="0"/>
              </a:rPr>
              <a:t>Most helpful forum discussion thread: </a:t>
            </a:r>
            <a:endParaRPr lang="en-US" dirty="0">
              <a:solidFill>
                <a:srgbClr val="191919"/>
              </a:solidFill>
              <a:latin typeface="+mj-lt"/>
              <a:cs typeface="Arial" charset="0"/>
              <a:sym typeface="Arial" charset="0"/>
            </a:endParaRPr>
          </a:p>
          <a:p>
            <a:pPr algn="l"/>
            <a:r>
              <a:rPr lang="en-US" dirty="0">
                <a:solidFill>
                  <a:srgbClr val="191919"/>
                </a:solidFill>
                <a:latin typeface="+mj-lt"/>
                <a:cs typeface="Arial" charset="0"/>
                <a:sym typeface="Arial" charset="0"/>
              </a:rPr>
              <a:t> </a:t>
            </a:r>
            <a:r>
              <a:rPr lang="en-US" dirty="0" smtClean="0">
                <a:solidFill>
                  <a:srgbClr val="191919"/>
                </a:solidFill>
                <a:latin typeface="+mj-lt"/>
                <a:cs typeface="Arial" charset="0"/>
                <a:sym typeface="Arial" charset="0"/>
              </a:rPr>
              <a:t>- Chance of correcting misconception if </a:t>
            </a:r>
            <a:r>
              <a:rPr lang="en-US" dirty="0">
                <a:solidFill>
                  <a:srgbClr val="191919"/>
                </a:solidFill>
                <a:latin typeface="+mj-lt"/>
                <a:cs typeface="Arial" charset="0"/>
                <a:sym typeface="Arial" charset="0"/>
              </a:rPr>
              <a:t>viewed: </a:t>
            </a:r>
            <a:r>
              <a:rPr lang="en-US" dirty="0" smtClean="0">
                <a:solidFill>
                  <a:srgbClr val="191919"/>
                </a:solidFill>
                <a:latin typeface="+mj-lt"/>
                <a:cs typeface="Arial" charset="0"/>
                <a:sym typeface="Arial" charset="0"/>
              </a:rPr>
              <a:t>64%</a:t>
            </a:r>
            <a:endParaRPr lang="en-US" dirty="0">
              <a:solidFill>
                <a:srgbClr val="191919"/>
              </a:solidFill>
              <a:latin typeface="+mj-lt"/>
              <a:cs typeface="Arial" charset="0"/>
              <a:sym typeface="Arial" charset="0"/>
            </a:endParaRPr>
          </a:p>
          <a:p>
            <a:pPr algn="l"/>
            <a:r>
              <a:rPr lang="en-US" dirty="0">
                <a:solidFill>
                  <a:srgbClr val="191919"/>
                </a:solidFill>
                <a:latin typeface="+mj-lt"/>
                <a:cs typeface="Arial" charset="0"/>
                <a:sym typeface="Arial" charset="0"/>
              </a:rPr>
              <a:t> </a:t>
            </a:r>
            <a:r>
              <a:rPr lang="en-US" dirty="0" smtClean="0">
                <a:solidFill>
                  <a:srgbClr val="191919"/>
                </a:solidFill>
                <a:latin typeface="+mj-lt"/>
                <a:cs typeface="Arial" charset="0"/>
                <a:sym typeface="Arial" charset="0"/>
              </a:rPr>
              <a:t>- Chance of correcting misconception </a:t>
            </a:r>
            <a:r>
              <a:rPr lang="en-US" dirty="0">
                <a:solidFill>
                  <a:srgbClr val="191919"/>
                </a:solidFill>
                <a:latin typeface="+mj-lt"/>
                <a:cs typeface="Arial" charset="0"/>
                <a:sym typeface="Arial" charset="0"/>
              </a:rPr>
              <a:t>if not viewed: </a:t>
            </a:r>
            <a:r>
              <a:rPr lang="en-US" dirty="0" smtClean="0">
                <a:solidFill>
                  <a:srgbClr val="191919"/>
                </a:solidFill>
                <a:latin typeface="+mj-lt"/>
                <a:cs typeface="Arial" charset="0"/>
                <a:sym typeface="Arial" charset="0"/>
              </a:rPr>
              <a:t>34%</a:t>
            </a:r>
            <a:endParaRPr lang="en-US" dirty="0">
              <a:solidFill>
                <a:srgbClr val="191919"/>
              </a:solidFill>
              <a:latin typeface="+mj-lt"/>
              <a:cs typeface="Arial" charset="0"/>
              <a:sym typeface="Arial" charset="0"/>
            </a:endParaRPr>
          </a:p>
          <a:p>
            <a:pPr algn="l"/>
            <a:r>
              <a:rPr lang="en-US" dirty="0">
                <a:solidFill>
                  <a:srgbClr val="191919"/>
                </a:solidFill>
                <a:latin typeface="+mj-lt"/>
                <a:cs typeface="Arial" charset="0"/>
                <a:sym typeface="Arial" charset="0"/>
              </a:rPr>
              <a:t> </a:t>
            </a:r>
            <a:r>
              <a:rPr lang="en-US" dirty="0" smtClean="0">
                <a:solidFill>
                  <a:srgbClr val="191919"/>
                </a:solidFill>
                <a:latin typeface="+mj-lt"/>
                <a:cs typeface="Arial" charset="0"/>
                <a:sym typeface="Arial" charset="0"/>
              </a:rPr>
              <a:t>- </a:t>
            </a:r>
            <a:r>
              <a:rPr lang="en-US" dirty="0">
                <a:solidFill>
                  <a:srgbClr val="191919"/>
                </a:solidFill>
                <a:latin typeface="+mj-lt"/>
                <a:cs typeface="Arial" charset="0"/>
                <a:sym typeface="Arial" charset="0"/>
              </a:rPr>
              <a:t>I</a:t>
            </a:r>
            <a:r>
              <a:rPr lang="en-US" dirty="0" smtClean="0">
                <a:solidFill>
                  <a:srgbClr val="191919"/>
                </a:solidFill>
                <a:latin typeface="+mj-lt"/>
                <a:cs typeface="Arial" charset="0"/>
                <a:sym typeface="Arial" charset="0"/>
              </a:rPr>
              <a:t>mprovement </a:t>
            </a:r>
            <a:r>
              <a:rPr lang="en-US" dirty="0">
                <a:solidFill>
                  <a:srgbClr val="191919"/>
                </a:solidFill>
                <a:latin typeface="+mj-lt"/>
                <a:cs typeface="Arial" charset="0"/>
                <a:sym typeface="Arial" charset="0"/>
              </a:rPr>
              <a:t>by viewing: </a:t>
            </a:r>
            <a:r>
              <a:rPr lang="en-US" dirty="0" smtClean="0">
                <a:solidFill>
                  <a:srgbClr val="191919"/>
                </a:solidFill>
                <a:latin typeface="+mj-lt"/>
                <a:cs typeface="Arial" charset="0"/>
                <a:sym typeface="Arial" charset="0"/>
              </a:rPr>
              <a:t>30% </a:t>
            </a:r>
            <a:endParaRPr lang="en-US" dirty="0">
              <a:solidFill>
                <a:srgbClr val="191919"/>
              </a:solidFill>
              <a:latin typeface="+mj-lt"/>
              <a:cs typeface="Arial" charset="0"/>
              <a:sym typeface="Arial" charset="0"/>
            </a:endParaRPr>
          </a:p>
        </p:txBody>
      </p:sp>
      <p:sp>
        <p:nvSpPr>
          <p:cNvPr id="9"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12" name="Rectangle 11"/>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3" name="TextBox 12"/>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What helped the most?</a:t>
            </a:r>
            <a:endParaRPr lang="en-US" sz="2400" b="1" dirty="0">
              <a:solidFill>
                <a:schemeClr val="bg1"/>
              </a:solidFill>
              <a:latin typeface="Helvetica" pitchFamily="34" charset="0"/>
              <a:cs typeface="Rockwell"/>
            </a:endParaRPr>
          </a:p>
        </p:txBody>
      </p:sp>
      <p:sp>
        <p:nvSpPr>
          <p:cNvPr id="14" name="TextBox 13"/>
          <p:cNvSpPr txBox="1"/>
          <p:nvPr/>
        </p:nvSpPr>
        <p:spPr>
          <a:xfrm>
            <a:off x="7640355" y="4094417"/>
            <a:ext cx="1428596" cy="369332"/>
          </a:xfrm>
          <a:prstGeom prst="rect">
            <a:avLst/>
          </a:prstGeom>
          <a:noFill/>
        </p:spPr>
        <p:txBody>
          <a:bodyPr wrap="none" rtlCol="0">
            <a:spAutoFit/>
          </a:bodyPr>
          <a:lstStyle/>
          <a:p>
            <a:r>
              <a:rPr lang="en-US" dirty="0" smtClean="0"/>
              <a:t>[Jon Huang]</a:t>
            </a:r>
            <a:endParaRPr lang="en-US" dirty="0"/>
          </a:p>
        </p:txBody>
      </p:sp>
      <p:pic>
        <p:nvPicPr>
          <p:cNvPr id="18" name="Picture 7" descr="\\vmware-host\Shared Folders\Desktop\Picture6.pn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75892" t="42006" r="1944" b="52205"/>
          <a:stretch/>
        </p:blipFill>
        <p:spPr bwMode="auto">
          <a:xfrm>
            <a:off x="6742706" y="2512071"/>
            <a:ext cx="1248769" cy="1501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rrorplot_real_ForGraph.png"/>
          <p:cNvPicPr>
            <a:picLocks noChangeAspect="1"/>
          </p:cNvPicPr>
          <p:nvPr/>
        </p:nvPicPr>
        <p:blipFill>
          <a:blip r:embed="rId4" cstate="print"/>
          <a:srcRect l="6676" t="3597" b="5461"/>
          <a:stretch>
            <a:fillRect/>
          </a:stretch>
        </p:blipFill>
        <p:spPr>
          <a:xfrm>
            <a:off x="3866265" y="418506"/>
            <a:ext cx="3982335" cy="3810199"/>
          </a:xfrm>
          <a:prstGeom prst="rect">
            <a:avLst/>
          </a:prstGeom>
        </p:spPr>
      </p:pic>
      <p:sp>
        <p:nvSpPr>
          <p:cNvPr id="7" name="Rectangle 6"/>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New Window into Human Learning</a:t>
            </a:r>
            <a:endParaRPr lang="en-US" sz="2400" b="1" dirty="0">
              <a:solidFill>
                <a:schemeClr val="bg1"/>
              </a:solidFill>
              <a:latin typeface="Helvetica" pitchFamily="34" charset="0"/>
              <a:cs typeface="Rockwell"/>
            </a:endParaRPr>
          </a:p>
        </p:txBody>
      </p:sp>
      <p:cxnSp>
        <p:nvCxnSpPr>
          <p:cNvPr id="10" name="Straight Connector 9"/>
          <p:cNvCxnSpPr/>
          <p:nvPr/>
        </p:nvCxnSpPr>
        <p:spPr>
          <a:xfrm>
            <a:off x="3866265" y="4228705"/>
            <a:ext cx="3982335" cy="794"/>
          </a:xfrm>
          <a:prstGeom prst="line">
            <a:avLst/>
          </a:prstGeom>
          <a:ln w="76200" cmpd="sng">
            <a:solidFill>
              <a:srgbClr val="1A345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flipH="1" flipV="1">
            <a:off x="1952539" y="2327036"/>
            <a:ext cx="3822255" cy="5196"/>
          </a:xfrm>
          <a:prstGeom prst="line">
            <a:avLst/>
          </a:prstGeom>
          <a:ln w="28575" cmpd="sng">
            <a:solidFill>
              <a:srgbClr val="1A3452"/>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04800" y="1581150"/>
            <a:ext cx="3124200" cy="923330"/>
          </a:xfrm>
          <a:prstGeom prst="rect">
            <a:avLst/>
          </a:prstGeom>
          <a:noFill/>
        </p:spPr>
        <p:txBody>
          <a:bodyPr wrap="square" rtlCol="0">
            <a:spAutoFit/>
          </a:bodyPr>
          <a:lstStyle/>
          <a:p>
            <a:r>
              <a:rPr lang="en-US" dirty="0" smtClean="0"/>
              <a:t>Wrong answers submitted for machine learning</a:t>
            </a:r>
            <a:r>
              <a:rPr lang="en-US" dirty="0"/>
              <a:t> </a:t>
            </a:r>
            <a:r>
              <a:rPr lang="en-US" dirty="0" smtClean="0"/>
              <a:t>class </a:t>
            </a:r>
          </a:p>
          <a:p>
            <a:r>
              <a:rPr lang="en-US" dirty="0" smtClean="0"/>
              <a:t>programming assignment</a:t>
            </a:r>
          </a:p>
        </p:txBody>
      </p:sp>
    </p:spTree>
    <p:custDataLst>
      <p:tags r:id="rId1"/>
    </p:custDataLst>
    <p:extLst>
      <p:ext uri="{BB962C8B-B14F-4D97-AF65-F5344CB8AC3E}">
        <p14:creationId xmlns:p14="http://schemas.microsoft.com/office/powerpoint/2010/main" val="148091854"/>
      </p:ext>
    </p:extLst>
  </p:cSld>
  <p:clrMapOvr>
    <a:masterClrMapping/>
  </p:clrMapOvr>
  <p:transition spd="med" advTm="6557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3"/>
          <a:stretch>
            <a:fillRect/>
          </a:stretch>
        </p:blipFill>
        <p:spPr>
          <a:xfrm>
            <a:off x="2572153" y="-216403"/>
            <a:ext cx="9144000" cy="5143500"/>
          </a:xfrm>
          <a:prstGeom prst="rect">
            <a:avLst/>
          </a:prstGeom>
        </p:spPr>
      </p:pic>
      <p:pic>
        <p:nvPicPr>
          <p:cNvPr id="42" name="Picture 41"/>
          <p:cNvPicPr>
            <a:picLocks noChangeAspect="1"/>
          </p:cNvPicPr>
          <p:nvPr/>
        </p:nvPicPr>
        <p:blipFill>
          <a:blip r:embed="rId4"/>
          <a:stretch>
            <a:fillRect/>
          </a:stretch>
        </p:blipFill>
        <p:spPr>
          <a:xfrm>
            <a:off x="2572153" y="-216403"/>
            <a:ext cx="9144000" cy="5143500"/>
          </a:xfrm>
          <a:prstGeom prst="rect">
            <a:avLst/>
          </a:prstGeom>
        </p:spPr>
      </p:pic>
      <p:pic>
        <p:nvPicPr>
          <p:cNvPr id="35" name="Picture 34"/>
          <p:cNvPicPr>
            <a:picLocks noChangeAspect="1"/>
          </p:cNvPicPr>
          <p:nvPr/>
        </p:nvPicPr>
        <p:blipFill>
          <a:blip r:embed="rId5"/>
          <a:stretch>
            <a:fillRect/>
          </a:stretch>
        </p:blipFill>
        <p:spPr>
          <a:xfrm>
            <a:off x="2572153" y="-214949"/>
            <a:ext cx="9144000" cy="5143500"/>
          </a:xfrm>
          <a:prstGeom prst="rect">
            <a:avLst/>
          </a:prstGeom>
          <a:ln>
            <a:noFill/>
          </a:ln>
        </p:spPr>
      </p:pic>
      <p:sp>
        <p:nvSpPr>
          <p:cNvPr id="45" name="Rectangle 44"/>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pic>
        <p:nvPicPr>
          <p:cNvPr id="10" name="Picture 9" descr="GreenLine.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796" y="659131"/>
            <a:ext cx="6354366" cy="3574331"/>
          </a:xfrm>
          <a:prstGeom prst="rect">
            <a:avLst/>
          </a:prstGeom>
        </p:spPr>
      </p:pic>
      <p:pic>
        <p:nvPicPr>
          <p:cNvPr id="9" name="Picture 8" descr="BlueLine.ai"/>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9104" y="1109691"/>
            <a:ext cx="6354366" cy="3574331"/>
          </a:xfrm>
          <a:prstGeom prst="rect">
            <a:avLst/>
          </a:prstGeom>
        </p:spPr>
      </p:pic>
      <p:pic>
        <p:nvPicPr>
          <p:cNvPr id="7" name="Picture 6" descr="RedLine.a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4072" y="916422"/>
            <a:ext cx="6354366" cy="3574331"/>
          </a:xfrm>
          <a:prstGeom prst="rect">
            <a:avLst/>
          </a:prstGeom>
        </p:spPr>
      </p:pic>
      <p:cxnSp>
        <p:nvCxnSpPr>
          <p:cNvPr id="15" name="Straight Connector 14"/>
          <p:cNvCxnSpPr/>
          <p:nvPr/>
        </p:nvCxnSpPr>
        <p:spPr>
          <a:xfrm flipH="1" flipV="1">
            <a:off x="1315536" y="1374283"/>
            <a:ext cx="1" cy="2103184"/>
          </a:xfrm>
          <a:prstGeom prst="line">
            <a:avLst/>
          </a:prstGeom>
          <a:ln w="19050">
            <a:solidFill>
              <a:srgbClr val="193353"/>
            </a:solidFill>
            <a:prstDash val="dot"/>
          </a:ln>
        </p:spPr>
        <p:style>
          <a:lnRef idx="2">
            <a:schemeClr val="accent1"/>
          </a:lnRef>
          <a:fillRef idx="0">
            <a:schemeClr val="accent1"/>
          </a:fillRef>
          <a:effectRef idx="1">
            <a:schemeClr val="accent1"/>
          </a:effectRef>
          <a:fontRef idx="minor">
            <a:schemeClr val="tx1"/>
          </a:fontRef>
        </p:style>
      </p:cxnSp>
      <p:grpSp>
        <p:nvGrpSpPr>
          <p:cNvPr id="33" name="Group 32"/>
          <p:cNvGrpSpPr/>
          <p:nvPr/>
        </p:nvGrpSpPr>
        <p:grpSpPr>
          <a:xfrm>
            <a:off x="3889106" y="418288"/>
            <a:ext cx="1458748" cy="1762837"/>
            <a:chOff x="7255127" y="1612900"/>
            <a:chExt cx="2917495" cy="3525674"/>
          </a:xfrm>
        </p:grpSpPr>
        <p:pic>
          <p:nvPicPr>
            <p:cNvPr id="6" name="Picture 5" descr="Labels_green.ai"/>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7255127" y="1612900"/>
              <a:ext cx="2917495" cy="3525674"/>
            </a:xfrm>
            <a:prstGeom prst="rect">
              <a:avLst/>
            </a:prstGeom>
          </p:spPr>
        </p:pic>
        <p:sp>
          <p:nvSpPr>
            <p:cNvPr id="24" name="TextBox 23"/>
            <p:cNvSpPr txBox="1"/>
            <p:nvPr/>
          </p:nvSpPr>
          <p:spPr>
            <a:xfrm>
              <a:off x="8043901" y="2744384"/>
              <a:ext cx="1818445" cy="861774"/>
            </a:xfrm>
            <a:prstGeom prst="rect">
              <a:avLst/>
            </a:prstGeom>
            <a:noFill/>
          </p:spPr>
          <p:txBody>
            <a:bodyPr wrap="none" rtlCol="0">
              <a:spAutoFit/>
            </a:bodyPr>
            <a:lstStyle/>
            <a:p>
              <a:r>
                <a:rPr lang="en-US" sz="1100" b="1" dirty="0">
                  <a:solidFill>
                    <a:schemeClr val="bg1"/>
                  </a:solidFill>
                  <a:latin typeface="Rockwell"/>
                  <a:cs typeface="Rockwell"/>
                </a:rPr>
                <a:t>Individual</a:t>
              </a:r>
            </a:p>
            <a:p>
              <a:r>
                <a:rPr lang="en-US" sz="1100" b="1" dirty="0">
                  <a:solidFill>
                    <a:schemeClr val="bg1"/>
                  </a:solidFill>
                  <a:latin typeface="Rockwell"/>
                  <a:cs typeface="Rockwell"/>
                </a:rPr>
                <a:t>Tutoring</a:t>
              </a:r>
            </a:p>
          </p:txBody>
        </p:sp>
      </p:grpSp>
      <p:grpSp>
        <p:nvGrpSpPr>
          <p:cNvPr id="34" name="Group 33"/>
          <p:cNvGrpSpPr/>
          <p:nvPr/>
        </p:nvGrpSpPr>
        <p:grpSpPr>
          <a:xfrm>
            <a:off x="435300" y="2135573"/>
            <a:ext cx="1598753" cy="1598753"/>
            <a:chOff x="347514" y="5047471"/>
            <a:chExt cx="3197506" cy="3197506"/>
          </a:xfrm>
        </p:grpSpPr>
        <p:pic>
          <p:nvPicPr>
            <p:cNvPr id="12" name="Picture 11" descr="Labels_LightBlue.ai"/>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7514" y="5047471"/>
              <a:ext cx="3197506" cy="3197506"/>
            </a:xfrm>
            <a:prstGeom prst="rect">
              <a:avLst/>
            </a:prstGeom>
          </p:spPr>
        </p:pic>
        <p:sp>
          <p:nvSpPr>
            <p:cNvPr id="18" name="TextBox 17"/>
            <p:cNvSpPr txBox="1"/>
            <p:nvPr/>
          </p:nvSpPr>
          <p:spPr>
            <a:xfrm>
              <a:off x="1183054" y="6200259"/>
              <a:ext cx="1430520" cy="523220"/>
            </a:xfrm>
            <a:prstGeom prst="rect">
              <a:avLst/>
            </a:prstGeom>
            <a:noFill/>
          </p:spPr>
          <p:txBody>
            <a:bodyPr wrap="none" rtlCol="0">
              <a:spAutoFit/>
            </a:bodyPr>
            <a:lstStyle/>
            <a:p>
              <a:r>
                <a:rPr lang="en-US" sz="1100" b="1" dirty="0">
                  <a:solidFill>
                    <a:schemeClr val="bg1"/>
                  </a:solidFill>
                  <a:latin typeface="Rockwell"/>
                  <a:cs typeface="Rockwell"/>
                </a:rPr>
                <a:t>Lecture</a:t>
              </a:r>
            </a:p>
          </p:txBody>
        </p:sp>
      </p:grpSp>
      <p:sp>
        <p:nvSpPr>
          <p:cNvPr id="11" name="Rectangle 10"/>
          <p:cNvSpPr/>
          <p:nvPr/>
        </p:nvSpPr>
        <p:spPr>
          <a:xfrm>
            <a:off x="1310305" y="3477466"/>
            <a:ext cx="3373442" cy="76747"/>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grpSp>
        <p:nvGrpSpPr>
          <p:cNvPr id="32" name="Group 31"/>
          <p:cNvGrpSpPr/>
          <p:nvPr/>
        </p:nvGrpSpPr>
        <p:grpSpPr>
          <a:xfrm>
            <a:off x="1544886" y="986857"/>
            <a:ext cx="1948093" cy="1948093"/>
            <a:chOff x="2566687" y="2750038"/>
            <a:chExt cx="3896186" cy="3896186"/>
          </a:xfrm>
        </p:grpSpPr>
        <p:pic>
          <p:nvPicPr>
            <p:cNvPr id="13" name="Picture 12" descr="Labels_Red.ai"/>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566687" y="2750038"/>
              <a:ext cx="3896186" cy="3896186"/>
            </a:xfrm>
            <a:prstGeom prst="rect">
              <a:avLst/>
            </a:prstGeom>
          </p:spPr>
        </p:pic>
        <p:sp>
          <p:nvSpPr>
            <p:cNvPr id="22" name="TextBox 21"/>
            <p:cNvSpPr txBox="1"/>
            <p:nvPr/>
          </p:nvSpPr>
          <p:spPr>
            <a:xfrm>
              <a:off x="3083665" y="4228928"/>
              <a:ext cx="2850780" cy="523220"/>
            </a:xfrm>
            <a:prstGeom prst="rect">
              <a:avLst/>
            </a:prstGeom>
            <a:noFill/>
          </p:spPr>
          <p:txBody>
            <a:bodyPr wrap="none" rtlCol="0">
              <a:spAutoFit/>
            </a:bodyPr>
            <a:lstStyle/>
            <a:p>
              <a:r>
                <a:rPr lang="en-US" sz="1100" b="1" dirty="0">
                  <a:solidFill>
                    <a:schemeClr val="bg1"/>
                  </a:solidFill>
                  <a:latin typeface="Rockwell"/>
                  <a:cs typeface="Rockwell"/>
                </a:rPr>
                <a:t>Mastery Learning</a:t>
              </a:r>
            </a:p>
          </p:txBody>
        </p:sp>
      </p:grpSp>
      <p:sp>
        <p:nvSpPr>
          <p:cNvPr id="5" name="TextBox 4"/>
          <p:cNvSpPr txBox="1"/>
          <p:nvPr/>
        </p:nvSpPr>
        <p:spPr>
          <a:xfrm>
            <a:off x="2034053" y="3569674"/>
            <a:ext cx="1748868" cy="261610"/>
          </a:xfrm>
          <a:prstGeom prst="rect">
            <a:avLst/>
          </a:prstGeom>
          <a:noFill/>
        </p:spPr>
        <p:txBody>
          <a:bodyPr wrap="square" lIns="45720" tIns="22860" rIns="45720" bIns="22860" rtlCol="0">
            <a:spAutoFit/>
          </a:bodyPr>
          <a:lstStyle/>
          <a:p>
            <a:r>
              <a:rPr lang="en-US" sz="1400" b="1" dirty="0">
                <a:solidFill>
                  <a:srgbClr val="193353"/>
                </a:solidFill>
                <a:latin typeface="Arial"/>
                <a:cs typeface="Arial"/>
              </a:rPr>
              <a:t>Achievement Score</a:t>
            </a:r>
          </a:p>
        </p:txBody>
      </p:sp>
      <p:sp>
        <p:nvSpPr>
          <p:cNvPr id="44" name="TextBox 43"/>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The 2 Sigma Problem</a:t>
            </a:r>
          </a:p>
        </p:txBody>
      </p:sp>
      <p:sp>
        <p:nvSpPr>
          <p:cNvPr id="28" name="Rectangle 27"/>
          <p:cNvSpPr/>
          <p:nvPr/>
        </p:nvSpPr>
        <p:spPr>
          <a:xfrm>
            <a:off x="1247979" y="4015046"/>
            <a:ext cx="5029112" cy="353943"/>
          </a:xfrm>
          <a:prstGeom prst="rect">
            <a:avLst/>
          </a:prstGeom>
        </p:spPr>
        <p:txBody>
          <a:bodyPr wrap="square" lIns="45720" tIns="22860" rIns="45720" bIns="22860">
            <a:spAutoFit/>
          </a:bodyPr>
          <a:lstStyle/>
          <a:p>
            <a:r>
              <a:rPr lang="en-US" sz="1000" dirty="0">
                <a:solidFill>
                  <a:srgbClr val="1B2E45"/>
                </a:solidFill>
                <a:latin typeface="Arial"/>
                <a:cs typeface="Arial"/>
              </a:rPr>
              <a:t>"The 2 Sigma Problem: The Search for Methods of Group Instruction as Effective as One-to-One Tutoring.</a:t>
            </a:r>
            <a:r>
              <a:rPr lang="en-US" sz="1000" i="1" dirty="0">
                <a:solidFill>
                  <a:srgbClr val="1B2E45"/>
                </a:solidFill>
                <a:latin typeface="Arial"/>
                <a:cs typeface="Arial"/>
              </a:rPr>
              <a:t>"  B. Bloom, Educational Researcher </a:t>
            </a:r>
            <a:r>
              <a:rPr lang="en-US" sz="1000" dirty="0">
                <a:solidFill>
                  <a:srgbClr val="1B2E45"/>
                </a:solidFill>
                <a:latin typeface="Arial"/>
                <a:cs typeface="Arial"/>
              </a:rPr>
              <a:t>(1984).</a:t>
            </a:r>
          </a:p>
        </p:txBody>
      </p:sp>
    </p:spTree>
    <p:extLst>
      <p:ext uri="{BB962C8B-B14F-4D97-AF65-F5344CB8AC3E}">
        <p14:creationId xmlns:p14="http://schemas.microsoft.com/office/powerpoint/2010/main" val="23958967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par>
                                <p:cTn id="27" presetID="10"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subTnLst>
                                    <p:set>
                                      <p:cBhvr override="childStyle">
                                        <p:cTn dur="1" fill="hold" display="0" masterRel="nextClick" afterEffect="1"/>
                                        <p:tgtEl>
                                          <p:spTgt spid="41"/>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0" y="3562350"/>
            <a:ext cx="7772400" cy="1021556"/>
          </a:xfrm>
        </p:spPr>
        <p:txBody>
          <a:bodyPr/>
          <a:lstStyle/>
          <a:p>
            <a:r>
              <a:rPr lang="en-US" sz="6000" dirty="0" smtClean="0"/>
              <a:t>IMPACT</a:t>
            </a:r>
            <a:endParaRPr lang="en-US" sz="6000" dirty="0"/>
          </a:p>
        </p:txBody>
      </p:sp>
      <p:sp>
        <p:nvSpPr>
          <p:cNvPr id="5"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extLst>
      <p:ext uri="{BB962C8B-B14F-4D97-AF65-F5344CB8AC3E}">
        <p14:creationId xmlns:p14="http://schemas.microsoft.com/office/powerpoint/2010/main" val="206783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p:nvPr/>
        </p:nvSpPr>
        <p:spPr>
          <a:xfrm>
            <a:off x="547068" y="468144"/>
            <a:ext cx="8049864" cy="3979295"/>
          </a:xfrm>
          <a:prstGeom prst="rect">
            <a:avLst/>
          </a:prstGeom>
          <a:blipFill>
            <a:blip r:embed="rId3"/>
            <a:stretch>
              <a:fillRect/>
            </a:stretch>
          </a:blipFill>
          <a:ln>
            <a:noFill/>
          </a:ln>
        </p:spPr>
      </p:sp>
      <p:sp>
        <p:nvSpPr>
          <p:cNvPr id="141" name="Shape 141"/>
          <p:cNvSpPr txBox="1">
            <a:spLocks noGrp="1"/>
          </p:cNvSpPr>
          <p:nvPr>
            <p:ph type="title"/>
          </p:nvPr>
        </p:nvSpPr>
        <p:spPr>
          <a:xfrm>
            <a:off x="7206047" y="2881957"/>
            <a:ext cx="2264100" cy="925875"/>
          </a:xfrm>
          <a:prstGeom prst="rect">
            <a:avLst/>
          </a:prstGeom>
          <a:noFill/>
          <a:ln>
            <a:noFill/>
          </a:ln>
        </p:spPr>
        <p:txBody>
          <a:bodyPr lIns="78360" tIns="39169" rIns="78360" bIns="39169" anchor="ctr" anchorCtr="0">
            <a:noAutofit/>
          </a:bodyPr>
          <a:lstStyle/>
          <a:p>
            <a:pPr indent="0">
              <a:buSzPct val="25000"/>
            </a:pPr>
            <a:r>
              <a:rPr lang="en" sz="1200" dirty="0" smtClean="0">
                <a:solidFill>
                  <a:srgbClr val="FF0000"/>
                </a:solidFill>
              </a:rPr>
              <a:t>3.</a:t>
            </a:r>
            <a:r>
              <a:rPr lang="en-US" sz="1200" dirty="0" smtClean="0">
                <a:solidFill>
                  <a:srgbClr val="FF0000"/>
                </a:solidFill>
              </a:rPr>
              <a:t>1 </a:t>
            </a:r>
            <a:r>
              <a:rPr lang="en" sz="1200" dirty="0" smtClean="0">
                <a:solidFill>
                  <a:srgbClr val="FF0000"/>
                </a:solidFill>
              </a:rPr>
              <a:t>million </a:t>
            </a:r>
            <a:r>
              <a:rPr lang="en" sz="1200" dirty="0">
                <a:solidFill>
                  <a:srgbClr val="FF0000"/>
                </a:solidFill>
              </a:rPr>
              <a:t>students </a:t>
            </a:r>
          </a:p>
        </p:txBody>
      </p:sp>
      <p:sp>
        <p:nvSpPr>
          <p:cNvPr id="142" name="Shape 142"/>
          <p:cNvSpPr txBox="1"/>
          <p:nvPr/>
        </p:nvSpPr>
        <p:spPr>
          <a:xfrm>
            <a:off x="1492700" y="2908451"/>
            <a:ext cx="992700" cy="910125"/>
          </a:xfrm>
          <a:prstGeom prst="rect">
            <a:avLst/>
          </a:prstGeom>
        </p:spPr>
        <p:txBody>
          <a:bodyPr lIns="78360" tIns="78360" rIns="78360" bIns="78360" anchor="ctr" anchorCtr="0">
            <a:noAutofit/>
          </a:bodyPr>
          <a:lstStyle/>
          <a:p>
            <a:pPr lvl="0" rtl="0">
              <a:buNone/>
            </a:pPr>
            <a:r>
              <a:rPr lang="en" sz="1600" dirty="0">
                <a:latin typeface="Helvetica"/>
                <a:ea typeface="Helvetica"/>
                <a:cs typeface="Helvetica"/>
              </a:rPr>
              <a:t>18 April</a:t>
            </a:r>
          </a:p>
          <a:p>
            <a:pPr lvl="0" rtl="0">
              <a:buNone/>
            </a:pPr>
            <a:r>
              <a:rPr lang="en" sz="1600" dirty="0">
                <a:latin typeface="Helvetica"/>
                <a:ea typeface="Helvetica"/>
                <a:cs typeface="Helvetica"/>
              </a:rPr>
              <a:t>Launch</a:t>
            </a:r>
          </a:p>
        </p:txBody>
      </p:sp>
      <p:sp>
        <p:nvSpPr>
          <p:cNvPr id="143" name="Shape 143"/>
          <p:cNvSpPr txBox="1"/>
          <p:nvPr/>
        </p:nvSpPr>
        <p:spPr>
          <a:xfrm>
            <a:off x="2763550" y="2466058"/>
            <a:ext cx="1661700" cy="774675"/>
          </a:xfrm>
          <a:prstGeom prst="rect">
            <a:avLst/>
          </a:prstGeom>
        </p:spPr>
        <p:txBody>
          <a:bodyPr lIns="78360" tIns="78360" rIns="78360" bIns="78360" anchor="ctr" anchorCtr="0">
            <a:noAutofit/>
          </a:bodyPr>
          <a:lstStyle/>
          <a:p>
            <a:pPr lvl="0" rtl="0">
              <a:buNone/>
            </a:pPr>
            <a:r>
              <a:rPr lang="en" sz="1600" dirty="0">
                <a:latin typeface="Helvetica"/>
                <a:ea typeface="Helvetica"/>
                <a:cs typeface="Helvetica"/>
              </a:rPr>
              <a:t>17 July</a:t>
            </a:r>
          </a:p>
          <a:p>
            <a:pPr lvl="0" rtl="0">
              <a:buNone/>
            </a:pPr>
            <a:r>
              <a:rPr lang="en" sz="1600" dirty="0">
                <a:latin typeface="Helvetica"/>
                <a:ea typeface="Helvetica"/>
                <a:cs typeface="Helvetica"/>
              </a:rPr>
              <a:t>Partnership Announcements</a:t>
            </a:r>
          </a:p>
          <a:p>
            <a:endParaRPr lang="en" sz="1600" dirty="0">
              <a:latin typeface="Helvetica"/>
              <a:ea typeface="Helvetica"/>
              <a:cs typeface="Helvetica"/>
            </a:endParaRPr>
          </a:p>
        </p:txBody>
      </p:sp>
      <p:cxnSp>
        <p:nvCxnSpPr>
          <p:cNvPr id="144" name="Shape 144"/>
          <p:cNvCxnSpPr/>
          <p:nvPr/>
        </p:nvCxnSpPr>
        <p:spPr>
          <a:xfrm>
            <a:off x="3429761" y="3106675"/>
            <a:ext cx="273900" cy="513675"/>
          </a:xfrm>
          <a:prstGeom prst="straightConnector1">
            <a:avLst/>
          </a:prstGeom>
          <a:noFill/>
          <a:ln w="19050" cap="flat">
            <a:solidFill>
              <a:schemeClr val="dk2"/>
            </a:solidFill>
            <a:prstDash val="solid"/>
            <a:round/>
            <a:headEnd type="none" w="lg" len="lg"/>
            <a:tailEnd type="triangle" w="lg" len="lg"/>
          </a:ln>
        </p:spPr>
      </p:cxnSp>
      <p:cxnSp>
        <p:nvCxnSpPr>
          <p:cNvPr id="146" name="Shape 146"/>
          <p:cNvCxnSpPr/>
          <p:nvPr/>
        </p:nvCxnSpPr>
        <p:spPr>
          <a:xfrm flipH="1">
            <a:off x="1841476" y="3600954"/>
            <a:ext cx="31499" cy="456525"/>
          </a:xfrm>
          <a:prstGeom prst="straightConnector1">
            <a:avLst/>
          </a:prstGeom>
          <a:noFill/>
          <a:ln w="19050" cap="flat">
            <a:solidFill>
              <a:schemeClr val="dk2"/>
            </a:solidFill>
            <a:prstDash val="solid"/>
            <a:round/>
            <a:headEnd type="none" w="lg" len="lg"/>
            <a:tailEnd type="triangle" w="lg" len="lg"/>
          </a:ln>
        </p:spPr>
      </p:cxnSp>
      <p:sp>
        <p:nvSpPr>
          <p:cNvPr id="147" name="Shape 147"/>
          <p:cNvSpPr txBox="1"/>
          <p:nvPr/>
        </p:nvSpPr>
        <p:spPr>
          <a:xfrm>
            <a:off x="4010639" y="1727952"/>
            <a:ext cx="1661700" cy="774675"/>
          </a:xfrm>
          <a:prstGeom prst="rect">
            <a:avLst/>
          </a:prstGeom>
        </p:spPr>
        <p:txBody>
          <a:bodyPr lIns="78360" tIns="78360" rIns="78360" bIns="78360" anchor="ctr" anchorCtr="0">
            <a:noAutofit/>
          </a:bodyPr>
          <a:lstStyle/>
          <a:p>
            <a:pPr lvl="0" rtl="0">
              <a:buNone/>
            </a:pPr>
            <a:r>
              <a:rPr lang="en" sz="1600" dirty="0">
                <a:latin typeface="Helvetica"/>
                <a:ea typeface="Helvetica"/>
                <a:cs typeface="Helvetica"/>
              </a:rPr>
              <a:t>19 Sept</a:t>
            </a:r>
          </a:p>
          <a:p>
            <a:pPr lvl="0" rtl="0">
              <a:buNone/>
            </a:pPr>
            <a:r>
              <a:rPr lang="en" sz="1600" dirty="0">
                <a:latin typeface="Helvetica"/>
                <a:ea typeface="Helvetica"/>
                <a:cs typeface="Helvetica"/>
              </a:rPr>
              <a:t>Partnership Announcements</a:t>
            </a:r>
          </a:p>
          <a:p>
            <a:endParaRPr lang="en" sz="1600" dirty="0">
              <a:latin typeface="Helvetica"/>
              <a:ea typeface="Helvetica"/>
              <a:cs typeface="Helvetica"/>
            </a:endParaRPr>
          </a:p>
        </p:txBody>
      </p:sp>
      <p:cxnSp>
        <p:nvCxnSpPr>
          <p:cNvPr id="148" name="Shape 148"/>
          <p:cNvCxnSpPr/>
          <p:nvPr/>
        </p:nvCxnSpPr>
        <p:spPr>
          <a:xfrm>
            <a:off x="4639526" y="2449022"/>
            <a:ext cx="305999" cy="622574"/>
          </a:xfrm>
          <a:prstGeom prst="straightConnector1">
            <a:avLst/>
          </a:prstGeom>
          <a:noFill/>
          <a:ln w="19050" cap="flat">
            <a:solidFill>
              <a:schemeClr val="dk2"/>
            </a:solidFill>
            <a:prstDash val="solid"/>
            <a:round/>
            <a:headEnd type="none" w="lg" len="lg"/>
            <a:tailEnd type="triangle" w="lg" len="lg"/>
          </a:ln>
        </p:spPr>
      </p:cxnSp>
      <p:sp>
        <p:nvSpPr>
          <p:cNvPr id="149" name="Shape 149"/>
          <p:cNvSpPr txBox="1"/>
          <p:nvPr/>
        </p:nvSpPr>
        <p:spPr>
          <a:xfrm>
            <a:off x="5456464" y="844143"/>
            <a:ext cx="1661700" cy="774675"/>
          </a:xfrm>
          <a:prstGeom prst="rect">
            <a:avLst/>
          </a:prstGeom>
        </p:spPr>
        <p:txBody>
          <a:bodyPr lIns="78360" tIns="78360" rIns="78360" bIns="78360" anchor="ctr" anchorCtr="0">
            <a:noAutofit/>
          </a:bodyPr>
          <a:lstStyle/>
          <a:p>
            <a:pPr lvl="0" rtl="0">
              <a:buNone/>
            </a:pPr>
            <a:r>
              <a:rPr lang="en" sz="1600" dirty="0">
                <a:latin typeface="Helvetica"/>
                <a:ea typeface="Helvetica"/>
                <a:cs typeface="Helvetica"/>
              </a:rPr>
              <a:t>9 Jan</a:t>
            </a:r>
          </a:p>
          <a:p>
            <a:pPr lvl="0" rtl="0">
              <a:buNone/>
            </a:pPr>
            <a:r>
              <a:rPr lang="en" sz="1600" dirty="0">
                <a:latin typeface="Helvetica"/>
                <a:ea typeface="Helvetica"/>
                <a:cs typeface="Helvetica"/>
              </a:rPr>
              <a:t>Signature Track</a:t>
            </a:r>
          </a:p>
          <a:p>
            <a:endParaRPr lang="en" sz="1600" dirty="0">
              <a:latin typeface="Helvetica"/>
              <a:ea typeface="Helvetica"/>
              <a:cs typeface="Helvetica"/>
            </a:endParaRPr>
          </a:p>
        </p:txBody>
      </p:sp>
      <p:cxnSp>
        <p:nvCxnSpPr>
          <p:cNvPr id="150" name="Shape 150"/>
          <p:cNvCxnSpPr/>
          <p:nvPr/>
        </p:nvCxnSpPr>
        <p:spPr>
          <a:xfrm>
            <a:off x="6982252" y="1395464"/>
            <a:ext cx="561899" cy="436725"/>
          </a:xfrm>
          <a:prstGeom prst="straightConnector1">
            <a:avLst/>
          </a:prstGeom>
          <a:noFill/>
          <a:ln w="19050" cap="flat">
            <a:solidFill>
              <a:schemeClr val="dk2"/>
            </a:solidFill>
            <a:prstDash val="solid"/>
            <a:round/>
            <a:headEnd type="none" w="lg" len="lg"/>
            <a:tailEnd type="triangle" w="lg" len="lg"/>
          </a:ln>
        </p:spPr>
      </p:cxnSp>
      <p:sp>
        <p:nvSpPr>
          <p:cNvPr id="151" name="Shape 151"/>
          <p:cNvSpPr txBox="1"/>
          <p:nvPr/>
        </p:nvSpPr>
        <p:spPr>
          <a:xfrm>
            <a:off x="7031207" y="176293"/>
            <a:ext cx="1661700" cy="774675"/>
          </a:xfrm>
          <a:prstGeom prst="rect">
            <a:avLst/>
          </a:prstGeom>
        </p:spPr>
        <p:txBody>
          <a:bodyPr lIns="78360" tIns="78360" rIns="78360" bIns="78360" anchor="ctr" anchorCtr="0">
            <a:noAutofit/>
          </a:bodyPr>
          <a:lstStyle/>
          <a:p>
            <a:pPr lvl="0" rtl="0">
              <a:buNone/>
            </a:pPr>
            <a:r>
              <a:rPr lang="en" sz="1600" dirty="0">
                <a:latin typeface="Helvetica"/>
                <a:ea typeface="Helvetica"/>
                <a:cs typeface="Helvetica"/>
              </a:rPr>
              <a:t>20 Feb</a:t>
            </a:r>
          </a:p>
          <a:p>
            <a:pPr lvl="0" rtl="0">
              <a:buNone/>
            </a:pPr>
            <a:r>
              <a:rPr lang="en" sz="1600" dirty="0">
                <a:latin typeface="Helvetica"/>
                <a:ea typeface="Helvetica"/>
                <a:cs typeface="Helvetica"/>
              </a:rPr>
              <a:t>Intl Partnerships</a:t>
            </a:r>
          </a:p>
          <a:p>
            <a:endParaRPr lang="en" sz="1600" dirty="0">
              <a:latin typeface="Helvetica"/>
              <a:ea typeface="Helvetica"/>
              <a:cs typeface="Helvetica"/>
            </a:endParaRPr>
          </a:p>
        </p:txBody>
      </p:sp>
      <p:cxnSp>
        <p:nvCxnSpPr>
          <p:cNvPr id="152" name="Shape 152"/>
          <p:cNvCxnSpPr/>
          <p:nvPr/>
        </p:nvCxnSpPr>
        <p:spPr>
          <a:xfrm>
            <a:off x="7620388" y="730856"/>
            <a:ext cx="552300" cy="500624"/>
          </a:xfrm>
          <a:prstGeom prst="straightConnector1">
            <a:avLst/>
          </a:prstGeom>
          <a:noFill/>
          <a:ln w="19050" cap="flat">
            <a:solidFill>
              <a:schemeClr val="dk2"/>
            </a:solidFill>
            <a:prstDash val="solid"/>
            <a:round/>
            <a:headEnd type="none" w="lg" len="lg"/>
            <a:tailEnd type="triangle" w="lg" len="lg"/>
          </a:ln>
        </p:spPr>
      </p:cxnSp>
      <p:grpSp>
        <p:nvGrpSpPr>
          <p:cNvPr id="153" name="Shape 153"/>
          <p:cNvGrpSpPr/>
          <p:nvPr/>
        </p:nvGrpSpPr>
        <p:grpSpPr>
          <a:xfrm>
            <a:off x="805197" y="615543"/>
            <a:ext cx="1559672" cy="342900"/>
            <a:chOff x="-1251578" y="1280075"/>
            <a:chExt cx="1559672" cy="457200"/>
          </a:xfrm>
        </p:grpSpPr>
        <p:cxnSp>
          <p:nvCxnSpPr>
            <p:cNvPr id="154" name="Shape 154"/>
            <p:cNvCxnSpPr/>
            <p:nvPr/>
          </p:nvCxnSpPr>
          <p:spPr>
            <a:xfrm>
              <a:off x="-1251578" y="1464134"/>
              <a:ext cx="419699" cy="0"/>
            </a:xfrm>
            <a:prstGeom prst="straightConnector1">
              <a:avLst/>
            </a:prstGeom>
            <a:noFill/>
            <a:ln w="28575" cap="flat">
              <a:solidFill>
                <a:srgbClr val="38761D"/>
              </a:solidFill>
              <a:prstDash val="solid"/>
              <a:round/>
              <a:headEnd type="none" w="lg" len="lg"/>
              <a:tailEnd type="none" w="lg" len="lg"/>
            </a:ln>
          </p:spPr>
        </p:cxnSp>
        <p:sp>
          <p:nvSpPr>
            <p:cNvPr id="155" name="Shape 155"/>
            <p:cNvSpPr txBox="1"/>
            <p:nvPr/>
          </p:nvSpPr>
          <p:spPr>
            <a:xfrm>
              <a:off x="-859805" y="1280075"/>
              <a:ext cx="1167899" cy="457200"/>
            </a:xfrm>
            <a:prstGeom prst="rect">
              <a:avLst/>
            </a:prstGeom>
            <a:noFill/>
          </p:spPr>
          <p:txBody>
            <a:bodyPr lIns="91425" tIns="91425" rIns="91425" bIns="91425" anchor="t" anchorCtr="0">
              <a:noAutofit/>
            </a:bodyPr>
            <a:lstStyle/>
            <a:p>
              <a:pPr lvl="0" rtl="0">
                <a:buNone/>
              </a:pPr>
              <a:r>
                <a:rPr lang="en" sz="1000" dirty="0">
                  <a:latin typeface="Helvetica"/>
                  <a:ea typeface="Helvetica"/>
                  <a:cs typeface="Helvetica"/>
                </a:rPr>
                <a:t>Enrollments</a:t>
              </a:r>
            </a:p>
            <a:p>
              <a:pPr lvl="0" rtl="0">
                <a:buNone/>
              </a:pPr>
              <a:r>
                <a:rPr lang="en" sz="1000" dirty="0">
                  <a:latin typeface="Helvetica"/>
                  <a:ea typeface="Helvetica"/>
                  <a:cs typeface="Helvetica"/>
                </a:rPr>
                <a:t>Users</a:t>
              </a:r>
            </a:p>
          </p:txBody>
        </p:sp>
        <p:cxnSp>
          <p:nvCxnSpPr>
            <p:cNvPr id="156" name="Shape 156"/>
            <p:cNvCxnSpPr/>
            <p:nvPr/>
          </p:nvCxnSpPr>
          <p:spPr>
            <a:xfrm>
              <a:off x="-1251578" y="1647288"/>
              <a:ext cx="419699" cy="0"/>
            </a:xfrm>
            <a:prstGeom prst="straightConnector1">
              <a:avLst/>
            </a:prstGeom>
            <a:noFill/>
            <a:ln w="28575" cap="flat">
              <a:solidFill>
                <a:srgbClr val="4A86E8"/>
              </a:solidFill>
              <a:prstDash val="solid"/>
              <a:round/>
              <a:headEnd type="none" w="lg" len="lg"/>
              <a:tailEnd type="none" w="lg" len="lg"/>
            </a:ln>
          </p:spPr>
        </p:cxnSp>
      </p:grpSp>
      <p:sp>
        <p:nvSpPr>
          <p:cNvPr id="158" name="Shape 158"/>
          <p:cNvSpPr txBox="1"/>
          <p:nvPr/>
        </p:nvSpPr>
        <p:spPr>
          <a:xfrm>
            <a:off x="264300" y="2123158"/>
            <a:ext cx="3657600" cy="342900"/>
          </a:xfrm>
          <a:prstGeom prst="rect">
            <a:avLst/>
          </a:prstGeom>
          <a:noFill/>
        </p:spPr>
        <p:txBody>
          <a:bodyPr lIns="78360" tIns="78360" rIns="78360" bIns="78360" anchor="t" anchorCtr="0">
            <a:noAutofit/>
          </a:bodyPr>
          <a:lstStyle/>
          <a:p>
            <a:endParaRPr dirty="0">
              <a:latin typeface="Helvetica"/>
              <a:ea typeface="Helvetica"/>
              <a:cs typeface="Helvetica"/>
            </a:endParaRPr>
          </a:p>
        </p:txBody>
      </p:sp>
      <p:sp>
        <p:nvSpPr>
          <p:cNvPr id="159" name="Shape 159"/>
          <p:cNvSpPr/>
          <p:nvPr/>
        </p:nvSpPr>
        <p:spPr>
          <a:xfrm>
            <a:off x="2497910" y="3240733"/>
            <a:ext cx="850768" cy="657225"/>
          </a:xfrm>
          <a:prstGeom prst="rect">
            <a:avLst/>
          </a:prstGeom>
          <a:blipFill>
            <a:blip r:embed="rId4"/>
            <a:stretch>
              <a:fillRect/>
            </a:stretch>
          </a:blipFill>
        </p:spPr>
      </p:sp>
      <p:sp>
        <p:nvSpPr>
          <p:cNvPr id="160" name="Shape 160"/>
          <p:cNvSpPr/>
          <p:nvPr/>
        </p:nvSpPr>
        <p:spPr>
          <a:xfrm>
            <a:off x="4425250" y="2580358"/>
            <a:ext cx="876300" cy="314325"/>
          </a:xfrm>
          <a:prstGeom prst="rect">
            <a:avLst/>
          </a:prstGeom>
          <a:blipFill>
            <a:blip r:embed="rId5"/>
            <a:stretch>
              <a:fillRect/>
            </a:stretch>
          </a:blipFill>
        </p:spPr>
      </p:sp>
      <p:sp>
        <p:nvSpPr>
          <p:cNvPr id="161" name="Shape 161"/>
          <p:cNvSpPr/>
          <p:nvPr/>
        </p:nvSpPr>
        <p:spPr>
          <a:xfrm>
            <a:off x="6287314" y="1583646"/>
            <a:ext cx="885826" cy="314325"/>
          </a:xfrm>
          <a:prstGeom prst="rect">
            <a:avLst/>
          </a:prstGeom>
          <a:blipFill>
            <a:blip r:embed="rId6"/>
            <a:stretch>
              <a:fillRect/>
            </a:stretch>
          </a:blipFill>
        </p:spPr>
      </p:sp>
      <p:sp>
        <p:nvSpPr>
          <p:cNvPr id="162" name="Shape 162"/>
          <p:cNvSpPr/>
          <p:nvPr/>
        </p:nvSpPr>
        <p:spPr>
          <a:xfrm>
            <a:off x="8111825" y="736596"/>
            <a:ext cx="885826" cy="314325"/>
          </a:xfrm>
          <a:prstGeom prst="rect">
            <a:avLst/>
          </a:prstGeom>
          <a:blipFill>
            <a:blip r:embed="rId7"/>
            <a:stretch>
              <a:fillRect/>
            </a:stretch>
          </a:blipFill>
        </p:spPr>
      </p:sp>
      <p:grpSp>
        <p:nvGrpSpPr>
          <p:cNvPr id="163" name="Shape 163"/>
          <p:cNvGrpSpPr/>
          <p:nvPr/>
        </p:nvGrpSpPr>
        <p:grpSpPr>
          <a:xfrm>
            <a:off x="7976401" y="44777"/>
            <a:ext cx="1114273" cy="337500"/>
            <a:chOff x="5938875" y="5689053"/>
            <a:chExt cx="1391099" cy="450000"/>
          </a:xfrm>
        </p:grpSpPr>
        <p:sp>
          <p:nvSpPr>
            <p:cNvPr id="164" name="Shape 164"/>
            <p:cNvSpPr/>
            <p:nvPr/>
          </p:nvSpPr>
          <p:spPr>
            <a:xfrm>
              <a:off x="5938875" y="5689053"/>
              <a:ext cx="1391099" cy="450000"/>
            </a:xfrm>
            <a:prstGeom prst="rect">
              <a:avLst/>
            </a:prstGeom>
            <a:solidFill>
              <a:srgbClr val="FFFFFF"/>
            </a:solidFill>
            <a:ln>
              <a:noFill/>
            </a:ln>
          </p:spPr>
          <p:txBody>
            <a:bodyPr lIns="91425" tIns="91425" rIns="91425" bIns="91425" anchor="ctr" anchorCtr="0">
              <a:noAutofit/>
            </a:bodyPr>
            <a:lstStyle/>
            <a:p>
              <a:endParaRPr dirty="0">
                <a:latin typeface="Helvetica"/>
                <a:ea typeface="Helvetica"/>
                <a:cs typeface="Helvetica"/>
              </a:endParaRPr>
            </a:p>
          </p:txBody>
        </p:sp>
        <p:sp>
          <p:nvSpPr>
            <p:cNvPr id="165" name="Shape 165"/>
            <p:cNvSpPr/>
            <p:nvPr/>
          </p:nvSpPr>
          <p:spPr>
            <a:xfrm>
              <a:off x="6183927" y="5864407"/>
              <a:ext cx="953931" cy="136184"/>
            </a:xfrm>
            <a:prstGeom prst="rect">
              <a:avLst/>
            </a:prstGeom>
            <a:blipFill>
              <a:blip r:embed="rId8"/>
              <a:stretch>
                <a:fillRect/>
              </a:stretch>
            </a:blipFill>
            <a:ln>
              <a:noFill/>
            </a:ln>
          </p:spPr>
        </p:sp>
      </p:grpSp>
      <p:sp>
        <p:nvSpPr>
          <p:cNvPr id="27" name="Shape 129"/>
          <p:cNvSpPr/>
          <p:nvPr/>
        </p:nvSpPr>
        <p:spPr>
          <a:xfrm>
            <a:off x="-82897" y="4568986"/>
            <a:ext cx="9303991" cy="631663"/>
          </a:xfrm>
          <a:prstGeom prst="rect">
            <a:avLst/>
          </a:prstGeom>
          <a:blipFill>
            <a:blip r:embed="rId9"/>
            <a:stretch>
              <a:fillRect/>
            </a:stretch>
          </a:blipFill>
        </p:spPr>
      </p:sp>
      <p:sp>
        <p:nvSpPr>
          <p:cNvPr id="28" name="Shape 135"/>
          <p:cNvSpPr txBox="1">
            <a:spLocks noGrp="1"/>
          </p:cNvSpPr>
          <p:nvPr>
            <p:ph type="body" idx="1"/>
          </p:nvPr>
        </p:nvSpPr>
        <p:spPr>
          <a:xfrm>
            <a:off x="152400" y="4593993"/>
            <a:ext cx="8229600" cy="568557"/>
          </a:xfrm>
          <a:prstGeom prst="rect">
            <a:avLst/>
          </a:prstGeom>
        </p:spPr>
        <p:txBody>
          <a:bodyPr lIns="78360" tIns="78360" rIns="78360" bIns="78360" anchor="t" anchorCtr="0">
            <a:noAutofit/>
          </a:bodyPr>
          <a:lstStyle/>
          <a:p>
            <a:pPr lvl="0" rtl="0">
              <a:buNone/>
            </a:pPr>
            <a:r>
              <a:rPr lang="en-US" sz="3100" b="1" dirty="0">
                <a:solidFill>
                  <a:srgbClr val="FFFFFF"/>
                </a:solidFill>
                <a:latin typeface="Helvetica" pitchFamily="34" charset="0"/>
                <a:cs typeface="Helvetica" pitchFamily="34" charset="0"/>
              </a:rPr>
              <a:t>Over 3m </a:t>
            </a:r>
            <a:r>
              <a:rPr lang="en-US" sz="3100" b="1" dirty="0" smtClean="0">
                <a:solidFill>
                  <a:srgbClr val="FFFFFF"/>
                </a:solidFill>
                <a:latin typeface="Helvetica" pitchFamily="34" charset="0"/>
                <a:cs typeface="Helvetica" pitchFamily="34" charset="0"/>
              </a:rPr>
              <a:t>Students</a:t>
            </a:r>
            <a:endParaRPr lang="en" sz="3100" b="1" dirty="0">
              <a:solidFill>
                <a:srgbClr val="FFFFFF"/>
              </a:solidFill>
              <a:latin typeface="Helvetica" pitchFamily="34" charset="0"/>
              <a:cs typeface="Helvetica" pitchFamily="34" charset="0"/>
            </a:endParaRPr>
          </a:p>
        </p:txBody>
      </p:sp>
    </p:spTree>
    <p:extLst>
      <p:ext uri="{BB962C8B-B14F-4D97-AF65-F5344CB8AC3E}">
        <p14:creationId xmlns:p14="http://schemas.microsoft.com/office/powerpoint/2010/main" val="948895085"/>
      </p:ext>
    </p:extLst>
  </p:cSld>
  <p:clrMapOvr>
    <a:masterClrMapping/>
  </p:clrMapOvr>
  <p:transition spd="slow">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grpSp>
        <p:nvGrpSpPr>
          <p:cNvPr id="25" name="Shape 163"/>
          <p:cNvGrpSpPr/>
          <p:nvPr/>
        </p:nvGrpSpPr>
        <p:grpSpPr>
          <a:xfrm>
            <a:off x="7976402" y="2789"/>
            <a:ext cx="1114272" cy="337500"/>
            <a:chOff x="5938875" y="5689053"/>
            <a:chExt cx="1391099" cy="450000"/>
          </a:xfrm>
        </p:grpSpPr>
        <p:sp>
          <p:nvSpPr>
            <p:cNvPr id="26" name="Shape 164"/>
            <p:cNvSpPr/>
            <p:nvPr/>
          </p:nvSpPr>
          <p:spPr>
            <a:xfrm>
              <a:off x="5938875" y="5689053"/>
              <a:ext cx="1391099" cy="450000"/>
            </a:xfrm>
            <a:prstGeom prst="rect">
              <a:avLst/>
            </a:prstGeom>
            <a:solidFill>
              <a:srgbClr val="FFFFFF"/>
            </a:solidFill>
            <a:ln>
              <a:noFill/>
            </a:ln>
          </p:spPr>
          <p:txBody>
            <a:bodyPr lIns="91425" tIns="91425" rIns="91425" bIns="91425" anchor="ctr" anchorCtr="0">
              <a:noAutofit/>
            </a:bodyPr>
            <a:lstStyle/>
            <a:p>
              <a:endParaRPr dirty="0">
                <a:latin typeface="Helvetica"/>
                <a:ea typeface="Helvetica"/>
                <a:cs typeface="Helvetica"/>
              </a:endParaRPr>
            </a:p>
          </p:txBody>
        </p:sp>
        <p:sp>
          <p:nvSpPr>
            <p:cNvPr id="27" name="Shape 165"/>
            <p:cNvSpPr/>
            <p:nvPr/>
          </p:nvSpPr>
          <p:spPr>
            <a:xfrm>
              <a:off x="6183927" y="5864407"/>
              <a:ext cx="953931" cy="136184"/>
            </a:xfrm>
            <a:prstGeom prst="rect">
              <a:avLst/>
            </a:prstGeom>
            <a:blipFill>
              <a:blip r:embed="rId3"/>
              <a:stretch>
                <a:fillRect/>
              </a:stretch>
            </a:blipFill>
            <a:ln>
              <a:noFill/>
            </a:ln>
          </p:spPr>
        </p:sp>
      </p:grpSp>
      <p:sp>
        <p:nvSpPr>
          <p:cNvPr id="283" name="Shape 283"/>
          <p:cNvSpPr/>
          <p:nvPr/>
        </p:nvSpPr>
        <p:spPr>
          <a:xfrm>
            <a:off x="76200" y="259002"/>
            <a:ext cx="8939073" cy="4313078"/>
          </a:xfrm>
          <a:prstGeom prst="rect">
            <a:avLst/>
          </a:prstGeom>
          <a:blipFill>
            <a:blip r:embed="rId4"/>
            <a:stretch>
              <a:fillRect/>
            </a:stretch>
          </a:blipFill>
          <a:ln>
            <a:noFill/>
          </a:ln>
        </p:spPr>
      </p:sp>
      <p:grpSp>
        <p:nvGrpSpPr>
          <p:cNvPr id="285" name="Shape 285"/>
          <p:cNvGrpSpPr/>
          <p:nvPr/>
        </p:nvGrpSpPr>
        <p:grpSpPr>
          <a:xfrm>
            <a:off x="5986403" y="-19050"/>
            <a:ext cx="2776597" cy="1295400"/>
            <a:chOff x="7452797" y="716116"/>
            <a:chExt cx="1515457" cy="1727200"/>
          </a:xfrm>
        </p:grpSpPr>
        <p:sp>
          <p:nvSpPr>
            <p:cNvPr id="286" name="Shape 286"/>
            <p:cNvSpPr txBox="1"/>
            <p:nvPr/>
          </p:nvSpPr>
          <p:spPr>
            <a:xfrm>
              <a:off x="7452797" y="716116"/>
              <a:ext cx="1349099" cy="412500"/>
            </a:xfrm>
            <a:prstGeom prst="rect">
              <a:avLst/>
            </a:prstGeom>
            <a:noFill/>
          </p:spPr>
          <p:txBody>
            <a:bodyPr lIns="91425" tIns="91425" rIns="91425" bIns="91425" anchor="t" anchorCtr="0">
              <a:noAutofit/>
            </a:bodyPr>
            <a:lstStyle/>
            <a:p>
              <a:pPr lvl="0" rtl="0">
                <a:buNone/>
              </a:pPr>
              <a:r>
                <a:rPr lang="en" sz="1600" dirty="0">
                  <a:latin typeface="Helvetica"/>
                  <a:ea typeface="Helvetica"/>
                  <a:cs typeface="Helvetica"/>
                </a:rPr>
                <a:t>Think Again: How to Reason and Argue</a:t>
              </a:r>
            </a:p>
          </p:txBody>
        </p:sp>
        <p:cxnSp>
          <p:nvCxnSpPr>
            <p:cNvPr id="287" name="Shape 287"/>
            <p:cNvCxnSpPr/>
            <p:nvPr/>
          </p:nvCxnSpPr>
          <p:spPr>
            <a:xfrm>
              <a:off x="8403870" y="1620472"/>
              <a:ext cx="564384" cy="822844"/>
            </a:xfrm>
            <a:prstGeom prst="straightConnector1">
              <a:avLst/>
            </a:prstGeom>
            <a:noFill/>
            <a:ln w="19050" cap="flat">
              <a:solidFill>
                <a:schemeClr val="dk2"/>
              </a:solidFill>
              <a:prstDash val="solid"/>
              <a:round/>
              <a:headEnd type="none" w="lg" len="lg"/>
              <a:tailEnd type="triangle" w="lg" len="lg"/>
            </a:ln>
          </p:spPr>
        </p:cxnSp>
      </p:grpSp>
      <p:cxnSp>
        <p:nvCxnSpPr>
          <p:cNvPr id="289" name="Shape 289"/>
          <p:cNvCxnSpPr/>
          <p:nvPr/>
        </p:nvCxnSpPr>
        <p:spPr>
          <a:xfrm>
            <a:off x="7976402" y="1276350"/>
            <a:ext cx="786598" cy="609600"/>
          </a:xfrm>
          <a:prstGeom prst="straightConnector1">
            <a:avLst/>
          </a:prstGeom>
          <a:noFill/>
          <a:ln w="19050" cap="flat">
            <a:solidFill>
              <a:schemeClr val="dk2"/>
            </a:solidFill>
            <a:prstDash val="solid"/>
            <a:round/>
            <a:headEnd type="none" w="lg" len="lg"/>
            <a:tailEnd type="triangle" w="lg" len="lg"/>
          </a:ln>
        </p:spPr>
      </p:cxnSp>
      <p:sp>
        <p:nvSpPr>
          <p:cNvPr id="290" name="Shape 290"/>
          <p:cNvSpPr txBox="1"/>
          <p:nvPr/>
        </p:nvSpPr>
        <p:spPr>
          <a:xfrm>
            <a:off x="7543800" y="1504950"/>
            <a:ext cx="1447800" cy="309375"/>
          </a:xfrm>
          <a:prstGeom prst="rect">
            <a:avLst/>
          </a:prstGeom>
          <a:noFill/>
        </p:spPr>
        <p:txBody>
          <a:bodyPr lIns="78360" tIns="78360" rIns="78360" bIns="78360" anchor="t" anchorCtr="0">
            <a:noAutofit/>
          </a:bodyPr>
          <a:lstStyle/>
          <a:p>
            <a:pPr lvl="0" rtl="0">
              <a:buNone/>
            </a:pPr>
            <a:r>
              <a:rPr lang="en" sz="1600" dirty="0">
                <a:latin typeface="Helvetica"/>
                <a:ea typeface="Helvetica"/>
                <a:cs typeface="Helvetica"/>
              </a:rPr>
              <a:t>Learn to Program, Operations Management Algorithms</a:t>
            </a:r>
          </a:p>
        </p:txBody>
      </p:sp>
      <p:cxnSp>
        <p:nvCxnSpPr>
          <p:cNvPr id="291" name="Shape 291"/>
          <p:cNvCxnSpPr/>
          <p:nvPr/>
        </p:nvCxnSpPr>
        <p:spPr>
          <a:xfrm>
            <a:off x="8047800" y="2804925"/>
            <a:ext cx="439799" cy="190799"/>
          </a:xfrm>
          <a:prstGeom prst="straightConnector1">
            <a:avLst/>
          </a:prstGeom>
          <a:noFill/>
          <a:ln w="19050" cap="flat">
            <a:solidFill>
              <a:schemeClr val="dk2"/>
            </a:solidFill>
            <a:prstDash val="solid"/>
            <a:round/>
            <a:headEnd type="none" w="lg" len="lg"/>
            <a:tailEnd type="triangle" w="lg" len="lg"/>
          </a:ln>
        </p:spPr>
      </p:cxnSp>
      <p:sp>
        <p:nvSpPr>
          <p:cNvPr id="292" name="Shape 292"/>
          <p:cNvSpPr txBox="1"/>
          <p:nvPr/>
        </p:nvSpPr>
        <p:spPr>
          <a:xfrm>
            <a:off x="5002461" y="1809750"/>
            <a:ext cx="1474539" cy="309375"/>
          </a:xfrm>
          <a:prstGeom prst="rect">
            <a:avLst/>
          </a:prstGeom>
          <a:noFill/>
        </p:spPr>
        <p:txBody>
          <a:bodyPr lIns="78360" tIns="78360" rIns="78360" bIns="78360" anchor="t" anchorCtr="0">
            <a:noAutofit/>
          </a:bodyPr>
          <a:lstStyle/>
          <a:p>
            <a:pPr lvl="0" rtl="0">
              <a:buNone/>
            </a:pPr>
            <a:r>
              <a:rPr lang="en" sz="1600" dirty="0">
                <a:latin typeface="Helvetica"/>
                <a:ea typeface="Helvetica"/>
                <a:cs typeface="Helvetica"/>
              </a:rPr>
              <a:t>Design, Human Physiology, Sustainability</a:t>
            </a:r>
          </a:p>
        </p:txBody>
      </p:sp>
      <p:cxnSp>
        <p:nvCxnSpPr>
          <p:cNvPr id="293" name="Shape 293"/>
          <p:cNvCxnSpPr/>
          <p:nvPr/>
        </p:nvCxnSpPr>
        <p:spPr>
          <a:xfrm>
            <a:off x="5791200" y="2979075"/>
            <a:ext cx="799201" cy="706504"/>
          </a:xfrm>
          <a:prstGeom prst="straightConnector1">
            <a:avLst/>
          </a:prstGeom>
          <a:noFill/>
          <a:ln w="19050" cap="flat">
            <a:solidFill>
              <a:schemeClr val="dk2"/>
            </a:solidFill>
            <a:prstDash val="solid"/>
            <a:round/>
            <a:headEnd type="none" w="lg" len="lg"/>
            <a:tailEnd type="triangle" w="lg" len="lg"/>
          </a:ln>
        </p:spPr>
      </p:cxnSp>
      <p:sp>
        <p:nvSpPr>
          <p:cNvPr id="294" name="Shape 294"/>
          <p:cNvSpPr txBox="1"/>
          <p:nvPr/>
        </p:nvSpPr>
        <p:spPr>
          <a:xfrm>
            <a:off x="6248400" y="1809750"/>
            <a:ext cx="1623599" cy="309375"/>
          </a:xfrm>
          <a:prstGeom prst="rect">
            <a:avLst/>
          </a:prstGeom>
          <a:noFill/>
        </p:spPr>
        <p:txBody>
          <a:bodyPr lIns="78360" tIns="78360" rIns="78360" bIns="78360" anchor="t" anchorCtr="0">
            <a:noAutofit/>
          </a:bodyPr>
          <a:lstStyle/>
          <a:p>
            <a:pPr lvl="0" rtl="0">
              <a:buNone/>
            </a:pPr>
            <a:r>
              <a:rPr lang="en" sz="1600" dirty="0">
                <a:latin typeface="Helvetica"/>
                <a:ea typeface="Helvetica"/>
                <a:cs typeface="Helvetica"/>
              </a:rPr>
              <a:t>Gamification, Behavioral Econ, </a:t>
            </a:r>
          </a:p>
        </p:txBody>
      </p:sp>
      <p:cxnSp>
        <p:nvCxnSpPr>
          <p:cNvPr id="295" name="Shape 295"/>
          <p:cNvCxnSpPr/>
          <p:nvPr/>
        </p:nvCxnSpPr>
        <p:spPr>
          <a:xfrm>
            <a:off x="6858000" y="2804925"/>
            <a:ext cx="685800" cy="605025"/>
          </a:xfrm>
          <a:prstGeom prst="straightConnector1">
            <a:avLst/>
          </a:prstGeom>
          <a:noFill/>
          <a:ln w="19050" cap="flat">
            <a:solidFill>
              <a:schemeClr val="dk2"/>
            </a:solidFill>
            <a:prstDash val="solid"/>
            <a:round/>
            <a:headEnd type="none" w="lg" len="lg"/>
            <a:tailEnd type="triangle" w="lg" len="lg"/>
          </a:ln>
        </p:spPr>
      </p:cxnSp>
      <p:sp>
        <p:nvSpPr>
          <p:cNvPr id="296" name="Shape 296"/>
          <p:cNvSpPr txBox="1"/>
          <p:nvPr/>
        </p:nvSpPr>
        <p:spPr>
          <a:xfrm>
            <a:off x="3810000" y="2266950"/>
            <a:ext cx="1447800" cy="309375"/>
          </a:xfrm>
          <a:prstGeom prst="rect">
            <a:avLst/>
          </a:prstGeom>
          <a:noFill/>
        </p:spPr>
        <p:txBody>
          <a:bodyPr lIns="78360" tIns="78360" rIns="78360" bIns="78360" anchor="t" anchorCtr="0">
            <a:noAutofit/>
          </a:bodyPr>
          <a:lstStyle/>
          <a:p>
            <a:pPr lvl="0" rtl="0">
              <a:buNone/>
            </a:pPr>
            <a:r>
              <a:rPr lang="en" sz="1600" dirty="0">
                <a:latin typeface="Helvetica"/>
                <a:ea typeface="Helvetica"/>
                <a:cs typeface="Helvetica"/>
              </a:rPr>
              <a:t>How Things Work, </a:t>
            </a:r>
            <a:br>
              <a:rPr lang="en" sz="1600" dirty="0">
                <a:latin typeface="Helvetica"/>
                <a:ea typeface="Helvetica"/>
                <a:cs typeface="Helvetica"/>
              </a:rPr>
            </a:br>
            <a:r>
              <a:rPr lang="en" sz="1600" dirty="0">
                <a:latin typeface="Helvetica"/>
                <a:ea typeface="Helvetica"/>
                <a:cs typeface="Helvetica"/>
              </a:rPr>
              <a:t>World Music, </a:t>
            </a:r>
            <a:br>
              <a:rPr lang="en" sz="1600" dirty="0">
                <a:latin typeface="Helvetica"/>
                <a:ea typeface="Helvetica"/>
                <a:cs typeface="Helvetica"/>
              </a:rPr>
            </a:br>
            <a:r>
              <a:rPr lang="en" sz="1600" dirty="0">
                <a:latin typeface="Helvetica"/>
                <a:ea typeface="Helvetica"/>
                <a:cs typeface="Helvetica"/>
              </a:rPr>
              <a:t>Social Psychology</a:t>
            </a:r>
          </a:p>
        </p:txBody>
      </p:sp>
      <p:cxnSp>
        <p:nvCxnSpPr>
          <p:cNvPr id="297" name="Shape 297"/>
          <p:cNvCxnSpPr/>
          <p:nvPr/>
        </p:nvCxnSpPr>
        <p:spPr>
          <a:xfrm>
            <a:off x="4951150" y="3499805"/>
            <a:ext cx="280500" cy="490724"/>
          </a:xfrm>
          <a:prstGeom prst="straightConnector1">
            <a:avLst/>
          </a:prstGeom>
          <a:noFill/>
          <a:ln w="19050" cap="flat">
            <a:solidFill>
              <a:schemeClr val="dk2"/>
            </a:solidFill>
            <a:prstDash val="solid"/>
            <a:round/>
            <a:headEnd type="none" w="lg" len="lg"/>
            <a:tailEnd type="triangle" w="lg" len="lg"/>
          </a:ln>
        </p:spPr>
      </p:cxnSp>
      <p:sp>
        <p:nvSpPr>
          <p:cNvPr id="298" name="Shape 298"/>
          <p:cNvSpPr txBox="1"/>
          <p:nvPr/>
        </p:nvSpPr>
        <p:spPr>
          <a:xfrm>
            <a:off x="2041541" y="2495550"/>
            <a:ext cx="2057099" cy="309375"/>
          </a:xfrm>
          <a:prstGeom prst="rect">
            <a:avLst/>
          </a:prstGeom>
          <a:noFill/>
        </p:spPr>
        <p:txBody>
          <a:bodyPr lIns="78360" tIns="78360" rIns="78360" bIns="78360" anchor="t" anchorCtr="0">
            <a:noAutofit/>
          </a:bodyPr>
          <a:lstStyle/>
          <a:p>
            <a:pPr lvl="0" rtl="0">
              <a:buNone/>
            </a:pPr>
            <a:r>
              <a:rPr lang="en" sz="1600" dirty="0">
                <a:latin typeface="Helvetica"/>
                <a:ea typeface="Helvetica"/>
                <a:cs typeface="Helvetica"/>
              </a:rPr>
              <a:t>Discrete Optimization,</a:t>
            </a:r>
            <a:br>
              <a:rPr lang="en" sz="1600" dirty="0">
                <a:latin typeface="Helvetica"/>
                <a:ea typeface="Helvetica"/>
                <a:cs typeface="Helvetica"/>
              </a:rPr>
            </a:br>
            <a:r>
              <a:rPr lang="en" sz="1600" dirty="0">
                <a:latin typeface="Helvetica"/>
                <a:ea typeface="Helvetica"/>
                <a:cs typeface="Helvetica"/>
              </a:rPr>
              <a:t>Planet Earth,</a:t>
            </a:r>
          </a:p>
          <a:p>
            <a:pPr lvl="0" rtl="0">
              <a:buNone/>
            </a:pPr>
            <a:r>
              <a:rPr lang="en" sz="1600" dirty="0">
                <a:latin typeface="Helvetica"/>
                <a:ea typeface="Helvetica"/>
                <a:cs typeface="Helvetica"/>
              </a:rPr>
              <a:t>Equine Nutrition</a:t>
            </a:r>
          </a:p>
        </p:txBody>
      </p:sp>
      <p:cxnSp>
        <p:nvCxnSpPr>
          <p:cNvPr id="299" name="Shape 299"/>
          <p:cNvCxnSpPr/>
          <p:nvPr/>
        </p:nvCxnSpPr>
        <p:spPr>
          <a:xfrm>
            <a:off x="3146026" y="3643035"/>
            <a:ext cx="159300" cy="539325"/>
          </a:xfrm>
          <a:prstGeom prst="straightConnector1">
            <a:avLst/>
          </a:prstGeom>
          <a:noFill/>
          <a:ln w="19050" cap="flat">
            <a:solidFill>
              <a:schemeClr val="dk2"/>
            </a:solidFill>
            <a:prstDash val="solid"/>
            <a:round/>
            <a:headEnd type="none" w="lg" len="lg"/>
            <a:tailEnd type="triangle" w="lg" len="lg"/>
          </a:ln>
        </p:spPr>
      </p:cxnSp>
      <p:sp>
        <p:nvSpPr>
          <p:cNvPr id="300" name="Shape 300"/>
          <p:cNvSpPr txBox="1"/>
          <p:nvPr/>
        </p:nvSpPr>
        <p:spPr>
          <a:xfrm>
            <a:off x="140072" y="2724150"/>
            <a:ext cx="1830299" cy="509850"/>
          </a:xfrm>
          <a:prstGeom prst="rect">
            <a:avLst/>
          </a:prstGeom>
          <a:noFill/>
        </p:spPr>
        <p:txBody>
          <a:bodyPr lIns="78360" tIns="78360" rIns="78360" bIns="78360" anchor="t" anchorCtr="0">
            <a:noAutofit/>
          </a:bodyPr>
          <a:lstStyle/>
          <a:p>
            <a:pPr lvl="0" rtl="0">
              <a:buNone/>
            </a:pPr>
            <a:r>
              <a:rPr lang="en" sz="1600" dirty="0">
                <a:latin typeface="Helvetica"/>
                <a:ea typeface="Helvetica"/>
                <a:cs typeface="Helvetica"/>
              </a:rPr>
              <a:t>Org. Chem, Law,  Analyse Numérique pour Ingénieurs</a:t>
            </a:r>
          </a:p>
        </p:txBody>
      </p:sp>
      <p:cxnSp>
        <p:nvCxnSpPr>
          <p:cNvPr id="301" name="Shape 301"/>
          <p:cNvCxnSpPr/>
          <p:nvPr/>
        </p:nvCxnSpPr>
        <p:spPr>
          <a:xfrm flipH="1">
            <a:off x="1055222" y="3912697"/>
            <a:ext cx="16648" cy="473712"/>
          </a:xfrm>
          <a:prstGeom prst="straightConnector1">
            <a:avLst/>
          </a:prstGeom>
          <a:noFill/>
          <a:ln w="19050" cap="flat">
            <a:solidFill>
              <a:schemeClr val="dk2"/>
            </a:solidFill>
            <a:prstDash val="solid"/>
            <a:round/>
            <a:headEnd type="none" w="lg" len="lg"/>
            <a:tailEnd type="triangle" w="lg" len="lg"/>
          </a:ln>
        </p:spPr>
      </p:cxnSp>
      <p:sp>
        <p:nvSpPr>
          <p:cNvPr id="302" name="Shape 302"/>
          <p:cNvSpPr txBox="1"/>
          <p:nvPr/>
        </p:nvSpPr>
        <p:spPr>
          <a:xfrm>
            <a:off x="6575701" y="819150"/>
            <a:ext cx="3101699" cy="309375"/>
          </a:xfrm>
          <a:prstGeom prst="rect">
            <a:avLst/>
          </a:prstGeom>
          <a:noFill/>
        </p:spPr>
        <p:txBody>
          <a:bodyPr lIns="78360" tIns="78360" rIns="78360" bIns="78360" anchor="t" anchorCtr="0">
            <a:noAutofit/>
          </a:bodyPr>
          <a:lstStyle/>
          <a:p>
            <a:pPr lvl="0" rtl="0">
              <a:buNone/>
            </a:pPr>
            <a:r>
              <a:rPr lang="en" sz="1600" dirty="0">
                <a:latin typeface="Helvetica"/>
                <a:ea typeface="Helvetica"/>
                <a:cs typeface="Helvetica"/>
              </a:rPr>
              <a:t>Introduction to </a:t>
            </a:r>
            <a:endParaRPr lang="en" sz="1600" dirty="0" smtClean="0">
              <a:latin typeface="Helvetica"/>
              <a:ea typeface="Helvetica"/>
              <a:cs typeface="Helvetica"/>
            </a:endParaRPr>
          </a:p>
          <a:p>
            <a:pPr lvl="0" rtl="0">
              <a:buNone/>
            </a:pPr>
            <a:r>
              <a:rPr lang="en" sz="1600" dirty="0" smtClean="0">
                <a:latin typeface="Helvetica"/>
                <a:ea typeface="Helvetica"/>
                <a:cs typeface="Helvetica"/>
              </a:rPr>
              <a:t>Finance</a:t>
            </a:r>
            <a:endParaRPr lang="en" sz="1600" dirty="0">
              <a:latin typeface="Helvetica"/>
              <a:ea typeface="Helvetica"/>
              <a:cs typeface="Helvetica"/>
            </a:endParaRPr>
          </a:p>
        </p:txBody>
      </p:sp>
      <p:sp>
        <p:nvSpPr>
          <p:cNvPr id="303" name="Shape 303"/>
          <p:cNvSpPr txBox="1"/>
          <p:nvPr/>
        </p:nvSpPr>
        <p:spPr>
          <a:xfrm>
            <a:off x="8157921" y="530068"/>
            <a:ext cx="850199" cy="258299"/>
          </a:xfrm>
          <a:prstGeom prst="rect">
            <a:avLst/>
          </a:prstGeom>
          <a:noFill/>
        </p:spPr>
        <p:txBody>
          <a:bodyPr lIns="78360" tIns="78360" rIns="78360" bIns="78360" anchor="t" anchorCtr="0">
            <a:noAutofit/>
          </a:bodyPr>
          <a:lstStyle/>
          <a:p>
            <a:pPr lvl="0" rtl="0">
              <a:buNone/>
            </a:pPr>
            <a:r>
              <a:rPr lang="en" dirty="0">
                <a:latin typeface="Helvetica"/>
                <a:ea typeface="Helvetica"/>
                <a:cs typeface="Helvetica"/>
              </a:rPr>
              <a:t>180K</a:t>
            </a:r>
          </a:p>
        </p:txBody>
      </p:sp>
      <p:sp>
        <p:nvSpPr>
          <p:cNvPr id="23" name="Shape 129"/>
          <p:cNvSpPr/>
          <p:nvPr/>
        </p:nvSpPr>
        <p:spPr>
          <a:xfrm>
            <a:off x="-82897" y="4568986"/>
            <a:ext cx="9303991" cy="631663"/>
          </a:xfrm>
          <a:prstGeom prst="rect">
            <a:avLst/>
          </a:prstGeom>
          <a:blipFill>
            <a:blip r:embed="rId5"/>
            <a:stretch>
              <a:fillRect/>
            </a:stretch>
          </a:blipFill>
        </p:spPr>
      </p:sp>
      <p:sp>
        <p:nvSpPr>
          <p:cNvPr id="24" name="Shape 135"/>
          <p:cNvSpPr txBox="1">
            <a:spLocks noGrp="1"/>
          </p:cNvSpPr>
          <p:nvPr>
            <p:ph type="body" idx="1"/>
          </p:nvPr>
        </p:nvSpPr>
        <p:spPr>
          <a:xfrm>
            <a:off x="152400" y="4593993"/>
            <a:ext cx="8229600" cy="568557"/>
          </a:xfrm>
          <a:prstGeom prst="rect">
            <a:avLst/>
          </a:prstGeom>
        </p:spPr>
        <p:txBody>
          <a:bodyPr lIns="78360" tIns="78360" rIns="78360" bIns="78360" anchor="t" anchorCtr="0">
            <a:noAutofit/>
          </a:bodyPr>
          <a:lstStyle/>
          <a:p>
            <a:pPr lvl="0" rtl="0">
              <a:buNone/>
            </a:pPr>
            <a:r>
              <a:rPr lang="en-US" sz="3100" b="1" dirty="0">
                <a:solidFill>
                  <a:srgbClr val="FFFFFF"/>
                </a:solidFill>
                <a:latin typeface="Helvetica" pitchFamily="34" charset="0"/>
                <a:cs typeface="Helvetica" pitchFamily="34" charset="0"/>
              </a:rPr>
              <a:t>Enrollment D</a:t>
            </a:r>
            <a:r>
              <a:rPr lang="en-US" sz="3100" b="1" dirty="0" smtClean="0">
                <a:solidFill>
                  <a:srgbClr val="FFFFFF"/>
                </a:solidFill>
                <a:latin typeface="Helvetica" pitchFamily="34" charset="0"/>
                <a:cs typeface="Helvetica" pitchFamily="34" charset="0"/>
              </a:rPr>
              <a:t>istribution</a:t>
            </a:r>
            <a:endParaRPr lang="en" sz="3100" b="1" dirty="0">
              <a:solidFill>
                <a:srgbClr val="FFFFFF"/>
              </a:solidFill>
              <a:latin typeface="Helvetica" pitchFamily="34" charset="0"/>
              <a:cs typeface="Helvetica" pitchFamily="34" charset="0"/>
            </a:endParaRPr>
          </a:p>
        </p:txBody>
      </p:sp>
    </p:spTree>
    <p:extLst>
      <p:ext uri="{BB962C8B-B14F-4D97-AF65-F5344CB8AC3E}">
        <p14:creationId xmlns:p14="http://schemas.microsoft.com/office/powerpoint/2010/main" val="485015215"/>
      </p:ext>
    </p:extLst>
  </p:cSld>
  <p:clrMapOvr>
    <a:masterClrMapping/>
  </p:clrMapOvr>
  <p:transition spd="slow">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Shape 500"/>
          <p:cNvSpPr/>
          <p:nvPr/>
        </p:nvSpPr>
        <p:spPr>
          <a:xfrm>
            <a:off x="-82897" y="4568986"/>
            <a:ext cx="9303991" cy="631663"/>
          </a:xfrm>
          <a:prstGeom prst="rect">
            <a:avLst/>
          </a:prstGeom>
          <a:blipFill>
            <a:blip r:embed="rId3"/>
            <a:stretch>
              <a:fillRect/>
            </a:stretch>
          </a:blipFill>
        </p:spPr>
      </p:sp>
      <p:sp>
        <p:nvSpPr>
          <p:cNvPr id="501" name="Shape 501"/>
          <p:cNvSpPr txBox="1">
            <a:spLocks noGrp="1"/>
          </p:cNvSpPr>
          <p:nvPr>
            <p:ph type="body" idx="4294967295"/>
          </p:nvPr>
        </p:nvSpPr>
        <p:spPr>
          <a:xfrm>
            <a:off x="228600" y="4019550"/>
            <a:ext cx="8229600" cy="700649"/>
          </a:xfrm>
          <a:prstGeom prst="rect">
            <a:avLst/>
          </a:prstGeom>
        </p:spPr>
        <p:txBody>
          <a:bodyPr lIns="78360" tIns="78360" rIns="78360" bIns="78360" anchor="t" anchorCtr="0">
            <a:noAutofit/>
          </a:bodyPr>
          <a:lstStyle/>
          <a:p>
            <a:pPr lvl="0" rtl="0">
              <a:buNone/>
            </a:pPr>
            <a:r>
              <a:rPr lang="en" sz="3100" b="1" dirty="0">
                <a:solidFill>
                  <a:srgbClr val="FFFFFF"/>
                </a:solidFill>
              </a:rPr>
              <a:t>
</a:t>
            </a:r>
            <a:r>
              <a:rPr lang="en" sz="3100" b="1" dirty="0">
                <a:solidFill>
                  <a:srgbClr val="FFFFFF"/>
                </a:solidFill>
                <a:latin typeface="Helvetica" pitchFamily="34" charset="0"/>
                <a:cs typeface="Helvetica" pitchFamily="34" charset="0"/>
              </a:rPr>
              <a:t>Global </a:t>
            </a:r>
            <a:r>
              <a:rPr lang="en-US" sz="3100" b="1" dirty="0" smtClean="0">
                <a:solidFill>
                  <a:srgbClr val="FFFFFF"/>
                </a:solidFill>
                <a:latin typeface="Helvetica" pitchFamily="34" charset="0"/>
                <a:cs typeface="Helvetica" pitchFamily="34" charset="0"/>
              </a:rPr>
              <a:t>R</a:t>
            </a:r>
            <a:r>
              <a:rPr lang="en" sz="3100" b="1" dirty="0" smtClean="0">
                <a:solidFill>
                  <a:srgbClr val="FFFFFF"/>
                </a:solidFill>
                <a:latin typeface="Helvetica" pitchFamily="34" charset="0"/>
                <a:cs typeface="Helvetica" pitchFamily="34" charset="0"/>
              </a:rPr>
              <a:t>each</a:t>
            </a:r>
            <a:endParaRPr lang="en" sz="3100" b="1" dirty="0">
              <a:solidFill>
                <a:srgbClr val="FFFFFF"/>
              </a:solidFill>
              <a:latin typeface="Helvetica" pitchFamily="34" charset="0"/>
              <a:cs typeface="Helvetica" pitchFamily="34" charset="0"/>
            </a:endParaRPr>
          </a:p>
        </p:txBody>
      </p:sp>
      <p:sp>
        <p:nvSpPr>
          <p:cNvPr id="502" name="Shape 502"/>
          <p:cNvSpPr txBox="1"/>
          <p:nvPr/>
        </p:nvSpPr>
        <p:spPr>
          <a:xfrm>
            <a:off x="-3429000" y="800100"/>
            <a:ext cx="3657600" cy="342900"/>
          </a:xfrm>
          <a:prstGeom prst="rect">
            <a:avLst/>
          </a:prstGeom>
          <a:noFill/>
        </p:spPr>
        <p:txBody>
          <a:bodyPr lIns="78360" tIns="78360" rIns="78360" bIns="78360" anchor="t" anchorCtr="0">
            <a:noAutofit/>
          </a:bodyPr>
          <a:lstStyle/>
          <a:p>
            <a:endParaRPr dirty="0">
              <a:latin typeface="Helvetica"/>
              <a:ea typeface="Helvetica"/>
              <a:cs typeface="Helvetica"/>
            </a:endParaRPr>
          </a:p>
        </p:txBody>
      </p:sp>
      <p:sp>
        <p:nvSpPr>
          <p:cNvPr id="503" name="Shape 503"/>
          <p:cNvSpPr/>
          <p:nvPr/>
        </p:nvSpPr>
        <p:spPr>
          <a:xfrm>
            <a:off x="1999188" y="500344"/>
            <a:ext cx="5145625" cy="3500006"/>
          </a:xfrm>
          <a:prstGeom prst="rect">
            <a:avLst/>
          </a:prstGeom>
          <a:blipFill>
            <a:blip r:embed="rId4"/>
            <a:stretch>
              <a:fillRect/>
            </a:stretch>
          </a:blipFill>
        </p:spPr>
      </p:sp>
      <p:sp>
        <p:nvSpPr>
          <p:cNvPr id="2" name="Rectangle 1"/>
          <p:cNvSpPr/>
          <p:nvPr/>
        </p:nvSpPr>
        <p:spPr>
          <a:xfrm>
            <a:off x="71440" y="3979423"/>
            <a:ext cx="6286500" cy="540804"/>
          </a:xfrm>
          <a:prstGeom prst="rect">
            <a:avLst/>
          </a:prstGeom>
        </p:spPr>
        <p:txBody>
          <a:bodyPr wrap="square" lIns="78373" tIns="39187" rIns="78373" bIns="39187">
            <a:spAutoFit/>
          </a:bodyPr>
          <a:lstStyle/>
          <a:p>
            <a:r>
              <a:rPr lang="en-US" sz="1500" dirty="0"/>
              <a:t>40% of users in the developing world</a:t>
            </a:r>
          </a:p>
          <a:p>
            <a:r>
              <a:rPr lang="en-US" sz="1500" dirty="0"/>
              <a:t>Comparison: 80% of Khan Academy users are in the US.</a:t>
            </a:r>
          </a:p>
        </p:txBody>
      </p:sp>
      <p:grpSp>
        <p:nvGrpSpPr>
          <p:cNvPr id="7" name="Shape 163"/>
          <p:cNvGrpSpPr/>
          <p:nvPr/>
        </p:nvGrpSpPr>
        <p:grpSpPr>
          <a:xfrm>
            <a:off x="7976401" y="44777"/>
            <a:ext cx="1114273" cy="337500"/>
            <a:chOff x="5938875" y="5689053"/>
            <a:chExt cx="1391099" cy="450000"/>
          </a:xfrm>
        </p:grpSpPr>
        <p:sp>
          <p:nvSpPr>
            <p:cNvPr id="8" name="Shape 164"/>
            <p:cNvSpPr/>
            <p:nvPr/>
          </p:nvSpPr>
          <p:spPr>
            <a:xfrm>
              <a:off x="5938875" y="5689053"/>
              <a:ext cx="1391099" cy="450000"/>
            </a:xfrm>
            <a:prstGeom prst="rect">
              <a:avLst/>
            </a:prstGeom>
            <a:solidFill>
              <a:srgbClr val="FFFFFF"/>
            </a:solidFill>
            <a:ln>
              <a:noFill/>
            </a:ln>
          </p:spPr>
          <p:txBody>
            <a:bodyPr lIns="91425" tIns="91425" rIns="91425" bIns="91425" anchor="ctr" anchorCtr="0">
              <a:noAutofit/>
            </a:bodyPr>
            <a:lstStyle/>
            <a:p>
              <a:endParaRPr dirty="0">
                <a:latin typeface="Helvetica"/>
                <a:ea typeface="Helvetica"/>
                <a:cs typeface="Helvetica"/>
              </a:endParaRPr>
            </a:p>
          </p:txBody>
        </p:sp>
        <p:sp>
          <p:nvSpPr>
            <p:cNvPr id="9" name="Shape 165"/>
            <p:cNvSpPr/>
            <p:nvPr/>
          </p:nvSpPr>
          <p:spPr>
            <a:xfrm>
              <a:off x="6183927" y="5864407"/>
              <a:ext cx="953931" cy="136184"/>
            </a:xfrm>
            <a:prstGeom prst="rect">
              <a:avLst/>
            </a:prstGeom>
            <a:blipFill>
              <a:blip r:embed="rId5"/>
              <a:stretch>
                <a:fillRect/>
              </a:stretch>
            </a:blipFill>
            <a:ln>
              <a:noFill/>
            </a:ln>
          </p:spPr>
        </p:sp>
      </p:grpSp>
    </p:spTree>
    <p:extLst>
      <p:ext uri="{BB962C8B-B14F-4D97-AF65-F5344CB8AC3E}">
        <p14:creationId xmlns:p14="http://schemas.microsoft.com/office/powerpoint/2010/main" val="584373391"/>
      </p:ext>
    </p:extLst>
  </p:cSld>
  <p:clrMapOvr>
    <a:masterClrMapping/>
  </p:clrMapOvr>
  <p:transition spd="slow">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Shape 509"/>
          <p:cNvSpPr/>
          <p:nvPr/>
        </p:nvSpPr>
        <p:spPr>
          <a:xfrm>
            <a:off x="-82897" y="4568986"/>
            <a:ext cx="9303991" cy="631663"/>
          </a:xfrm>
          <a:prstGeom prst="rect">
            <a:avLst/>
          </a:prstGeom>
          <a:blipFill>
            <a:blip r:embed="rId3"/>
            <a:stretch>
              <a:fillRect/>
            </a:stretch>
          </a:blipFill>
        </p:spPr>
      </p:sp>
      <p:sp>
        <p:nvSpPr>
          <p:cNvPr id="510" name="Shape 510"/>
          <p:cNvSpPr txBox="1">
            <a:spLocks noGrp="1"/>
          </p:cNvSpPr>
          <p:nvPr>
            <p:ph type="body" idx="4294967295"/>
          </p:nvPr>
        </p:nvSpPr>
        <p:spPr>
          <a:xfrm>
            <a:off x="152400" y="4595259"/>
            <a:ext cx="8229600" cy="491091"/>
          </a:xfrm>
          <a:prstGeom prst="rect">
            <a:avLst/>
          </a:prstGeom>
        </p:spPr>
        <p:txBody>
          <a:bodyPr lIns="78360" tIns="78360" rIns="78360" bIns="78360" anchor="t" anchorCtr="0">
            <a:noAutofit/>
          </a:bodyPr>
          <a:lstStyle/>
          <a:p>
            <a:pPr lvl="0" rtl="0">
              <a:buNone/>
            </a:pPr>
            <a:r>
              <a:rPr lang="en" sz="3100" b="1" dirty="0">
                <a:solidFill>
                  <a:srgbClr val="FFFFFF"/>
                </a:solidFill>
                <a:latin typeface="Helvetica" pitchFamily="34" charset="0"/>
                <a:cs typeface="Helvetica" pitchFamily="34" charset="0"/>
              </a:rPr>
              <a:t>Global Reach</a:t>
            </a:r>
          </a:p>
        </p:txBody>
      </p:sp>
      <p:sp>
        <p:nvSpPr>
          <p:cNvPr id="511" name="Shape 511"/>
          <p:cNvSpPr txBox="1"/>
          <p:nvPr/>
        </p:nvSpPr>
        <p:spPr>
          <a:xfrm>
            <a:off x="-3429000" y="800100"/>
            <a:ext cx="3657600" cy="342900"/>
          </a:xfrm>
          <a:prstGeom prst="rect">
            <a:avLst/>
          </a:prstGeom>
          <a:noFill/>
        </p:spPr>
        <p:txBody>
          <a:bodyPr lIns="78360" tIns="78360" rIns="78360" bIns="78360" anchor="t" anchorCtr="0">
            <a:noAutofit/>
          </a:bodyPr>
          <a:lstStyle/>
          <a:p>
            <a:endParaRPr dirty="0">
              <a:latin typeface="Helvetica"/>
              <a:ea typeface="Helvetica"/>
              <a:cs typeface="Helvetica"/>
            </a:endParaRPr>
          </a:p>
        </p:txBody>
      </p:sp>
      <p:sp>
        <p:nvSpPr>
          <p:cNvPr id="512" name="Shape 512"/>
          <p:cNvSpPr txBox="1">
            <a:spLocks noGrp="1"/>
          </p:cNvSpPr>
          <p:nvPr>
            <p:ph type="body" idx="4294967295"/>
          </p:nvPr>
        </p:nvSpPr>
        <p:spPr>
          <a:xfrm>
            <a:off x="228600" y="285750"/>
            <a:ext cx="8690548" cy="3308684"/>
          </a:xfrm>
          <a:prstGeom prst="rect">
            <a:avLst/>
          </a:prstGeom>
        </p:spPr>
        <p:txBody>
          <a:bodyPr lIns="78360" tIns="78360" rIns="78360" bIns="78360" anchor="t" anchorCtr="0">
            <a:noAutofit/>
          </a:bodyPr>
          <a:lstStyle/>
          <a:p>
            <a:pPr lvl="0" rtl="0">
              <a:buNone/>
            </a:pPr>
            <a:r>
              <a:rPr lang="en" sz="1800" b="1" dirty="0">
                <a:solidFill>
                  <a:srgbClr val="222222"/>
                </a:solidFill>
              </a:rPr>
              <a:t>Reach in Developing World</a:t>
            </a:r>
          </a:p>
          <a:p>
            <a:pPr lvl="0" rtl="0">
              <a:buNone/>
            </a:pPr>
            <a:r>
              <a:rPr lang="en" sz="1800" b="1" dirty="0">
                <a:solidFill>
                  <a:srgbClr val="222222"/>
                </a:solidFill>
              </a:rPr>
              <a:t>(Jan-Mar 2013):</a:t>
            </a:r>
          </a:p>
          <a:p>
            <a:pPr marL="293900" indent="-293900">
              <a:buFont typeface="Arial"/>
              <a:buChar char="•"/>
            </a:pPr>
            <a:r>
              <a:rPr lang="en-US" sz="1800" b="1" dirty="0">
                <a:solidFill>
                  <a:srgbClr val="222222"/>
                </a:solidFill>
              </a:rPr>
              <a:t>33</a:t>
            </a:r>
            <a:r>
              <a:rPr lang="en" sz="1800" b="1" dirty="0">
                <a:solidFill>
                  <a:srgbClr val="222222"/>
                </a:solidFill>
              </a:rPr>
              <a:t>% of total </a:t>
            </a:r>
            <a:r>
              <a:rPr lang="en-US" sz="1800" b="1" dirty="0">
                <a:solidFill>
                  <a:srgbClr val="222222"/>
                </a:solidFill>
              </a:rPr>
              <a:t>visits</a:t>
            </a:r>
            <a:endParaRPr lang="en" sz="1800" b="1" dirty="0">
              <a:solidFill>
                <a:srgbClr val="222222"/>
              </a:solidFill>
            </a:endParaRPr>
          </a:p>
          <a:p>
            <a:pPr marL="293900" indent="-293900">
              <a:buFont typeface="Arial"/>
              <a:buChar char="•"/>
            </a:pPr>
            <a:r>
              <a:rPr lang="en-US" sz="1800" b="1" dirty="0">
                <a:solidFill>
                  <a:srgbClr val="222222"/>
                </a:solidFill>
              </a:rPr>
              <a:t>3</a:t>
            </a:r>
            <a:r>
              <a:rPr lang="en" sz="1800" b="1" dirty="0">
                <a:solidFill>
                  <a:srgbClr val="222222"/>
                </a:solidFill>
              </a:rPr>
              <a:t>.</a:t>
            </a:r>
            <a:r>
              <a:rPr lang="en-US" sz="1800" b="1" dirty="0">
                <a:solidFill>
                  <a:srgbClr val="222222"/>
                </a:solidFill>
              </a:rPr>
              <a:t>8</a:t>
            </a:r>
            <a:r>
              <a:rPr lang="en" sz="1800" b="1" dirty="0">
                <a:solidFill>
                  <a:srgbClr val="222222"/>
                </a:solidFill>
              </a:rPr>
              <a:t>M unique visits</a:t>
            </a:r>
          </a:p>
          <a:p>
            <a:pPr lvl="0" rtl="0"/>
            <a:endParaRPr lang="en-US" sz="1800" b="1" dirty="0">
              <a:solidFill>
                <a:srgbClr val="222222"/>
              </a:solidFill>
            </a:endParaRPr>
          </a:p>
          <a:p>
            <a:pPr marL="391866" indent="-293900">
              <a:buClr>
                <a:schemeClr val="dk1"/>
              </a:buClr>
              <a:buSzPct val="166666"/>
              <a:buFont typeface="Arial"/>
              <a:buChar char="•"/>
            </a:pPr>
            <a:r>
              <a:rPr lang="en" sz="1800" dirty="0">
                <a:latin typeface="+mj-lt"/>
              </a:rPr>
              <a:t>India: 665,800 uniques</a:t>
            </a:r>
          </a:p>
          <a:p>
            <a:pPr marL="391866" indent="-293900">
              <a:buClr>
                <a:schemeClr val="dk1"/>
              </a:buClr>
              <a:buSzPct val="166666"/>
              <a:buFont typeface="Arial"/>
              <a:buChar char="•"/>
            </a:pPr>
            <a:r>
              <a:rPr lang="en" sz="1800" dirty="0">
                <a:latin typeface="+mj-lt"/>
              </a:rPr>
              <a:t>Africa: 250,000 </a:t>
            </a:r>
            <a:r>
              <a:rPr lang="en" sz="1800" dirty="0" smtClean="0">
                <a:latin typeface="+mj-lt"/>
              </a:rPr>
              <a:t>uniques</a:t>
            </a:r>
          </a:p>
          <a:p>
            <a:pPr marL="783732" lvl="1" indent="-293900">
              <a:buClr>
                <a:schemeClr val="dk1"/>
              </a:buClr>
              <a:buSzPct val="100000"/>
              <a:buFont typeface="Courier New"/>
              <a:buChar char="o"/>
            </a:pPr>
            <a:r>
              <a:rPr lang="en" sz="1800" dirty="0">
                <a:latin typeface="+mj-lt"/>
                <a:ea typeface="Helvetica"/>
                <a:cs typeface="Helvetica"/>
              </a:rPr>
              <a:t>biggest countries: Egypt, South Africa, Ethiopia, Algeria</a:t>
            </a:r>
          </a:p>
          <a:p>
            <a:pPr marL="391866" indent="-293900">
              <a:buClr>
                <a:schemeClr val="dk1"/>
              </a:buClr>
              <a:buSzPct val="166666"/>
              <a:buFont typeface="Arial"/>
              <a:buChar char="•"/>
            </a:pPr>
            <a:r>
              <a:rPr lang="en" sz="1800" dirty="0" smtClean="0">
                <a:latin typeface="+mj-lt"/>
              </a:rPr>
              <a:t>Southeast </a:t>
            </a:r>
            <a:r>
              <a:rPr lang="en" sz="1800" dirty="0">
                <a:latin typeface="+mj-lt"/>
              </a:rPr>
              <a:t>Asia: 407,483 uniques</a:t>
            </a:r>
          </a:p>
          <a:p>
            <a:pPr marL="783732" lvl="1" indent="-293900">
              <a:buClr>
                <a:schemeClr val="dk1"/>
              </a:buClr>
              <a:buSzPct val="100000"/>
              <a:buFont typeface="Courier New"/>
              <a:buChar char="o"/>
            </a:pPr>
            <a:r>
              <a:rPr lang="en" sz="1800" dirty="0">
                <a:latin typeface="+mj-lt"/>
                <a:ea typeface="Helvetica"/>
                <a:cs typeface="Helvetica"/>
              </a:rPr>
              <a:t>biggest countries: Philippines, Thailand, Vietnam</a:t>
            </a:r>
          </a:p>
          <a:p>
            <a:pPr marL="391866" indent="-293900">
              <a:buClr>
                <a:schemeClr val="dk1"/>
              </a:buClr>
              <a:buSzPct val="166666"/>
              <a:buFont typeface="Arial"/>
              <a:buChar char="•"/>
            </a:pPr>
            <a:r>
              <a:rPr lang="en" sz="1800" dirty="0">
                <a:latin typeface="+mj-lt"/>
              </a:rPr>
              <a:t>South &amp; Central America: 407,483 uniques  </a:t>
            </a:r>
          </a:p>
          <a:p>
            <a:pPr marL="783732" lvl="1" indent="-293900">
              <a:buClr>
                <a:schemeClr val="dk1"/>
              </a:buClr>
              <a:buSzPct val="100000"/>
              <a:buFont typeface="Courier New"/>
              <a:buChar char="o"/>
            </a:pPr>
            <a:r>
              <a:rPr lang="en" sz="1800" dirty="0">
                <a:latin typeface="+mj-lt"/>
                <a:ea typeface="Helvetica"/>
                <a:cs typeface="Helvetica"/>
              </a:rPr>
              <a:t>biggest </a:t>
            </a:r>
            <a:r>
              <a:rPr lang="en" sz="1800" dirty="0" smtClean="0">
                <a:latin typeface="+mj-lt"/>
                <a:ea typeface="Helvetica"/>
                <a:cs typeface="Helvetica"/>
              </a:rPr>
              <a:t>countries: </a:t>
            </a:r>
            <a:r>
              <a:rPr lang="en" sz="1800" dirty="0">
                <a:latin typeface="+mj-lt"/>
              </a:rPr>
              <a:t>Brazil, Chile, Argentina</a:t>
            </a:r>
            <a:r>
              <a:rPr lang="en-US" sz="1800" dirty="0">
                <a:latin typeface="+mj-lt"/>
              </a:rPr>
              <a:t>, </a:t>
            </a:r>
            <a:r>
              <a:rPr lang="en" sz="1800" dirty="0">
                <a:latin typeface="+mj-lt"/>
                <a:ea typeface="Helvetica"/>
                <a:cs typeface="Helvetica"/>
              </a:rPr>
              <a:t>Colombia, Ecuador, Peru, Venezuela, Bolivia</a:t>
            </a:r>
          </a:p>
        </p:txBody>
      </p:sp>
      <p:pic>
        <p:nvPicPr>
          <p:cNvPr id="2" name="Picture 1"/>
          <p:cNvPicPr>
            <a:picLocks noChangeAspect="1"/>
          </p:cNvPicPr>
          <p:nvPr/>
        </p:nvPicPr>
        <p:blipFill rotWithShape="1">
          <a:blip r:embed="rId4"/>
          <a:srcRect t="3052"/>
          <a:stretch/>
        </p:blipFill>
        <p:spPr>
          <a:xfrm>
            <a:off x="3697605" y="-19050"/>
            <a:ext cx="5446396" cy="2298373"/>
          </a:xfrm>
          <a:prstGeom prst="rect">
            <a:avLst/>
          </a:prstGeom>
        </p:spPr>
      </p:pic>
      <p:grpSp>
        <p:nvGrpSpPr>
          <p:cNvPr id="7" name="Shape 163"/>
          <p:cNvGrpSpPr/>
          <p:nvPr/>
        </p:nvGrpSpPr>
        <p:grpSpPr>
          <a:xfrm>
            <a:off x="7976401" y="44777"/>
            <a:ext cx="1114273" cy="337500"/>
            <a:chOff x="5938875" y="5689053"/>
            <a:chExt cx="1391099" cy="450000"/>
          </a:xfrm>
        </p:grpSpPr>
        <p:sp>
          <p:nvSpPr>
            <p:cNvPr id="8" name="Shape 164"/>
            <p:cNvSpPr/>
            <p:nvPr/>
          </p:nvSpPr>
          <p:spPr>
            <a:xfrm>
              <a:off x="5938875" y="5689053"/>
              <a:ext cx="1391099" cy="450000"/>
            </a:xfrm>
            <a:prstGeom prst="rect">
              <a:avLst/>
            </a:prstGeom>
            <a:solidFill>
              <a:srgbClr val="FFFFFF"/>
            </a:solidFill>
            <a:ln>
              <a:noFill/>
            </a:ln>
          </p:spPr>
          <p:txBody>
            <a:bodyPr lIns="91425" tIns="91425" rIns="91425" bIns="91425" anchor="ctr" anchorCtr="0">
              <a:noAutofit/>
            </a:bodyPr>
            <a:lstStyle/>
            <a:p>
              <a:endParaRPr dirty="0">
                <a:latin typeface="Helvetica"/>
                <a:ea typeface="Helvetica"/>
                <a:cs typeface="Helvetica"/>
              </a:endParaRPr>
            </a:p>
          </p:txBody>
        </p:sp>
        <p:sp>
          <p:nvSpPr>
            <p:cNvPr id="9" name="Shape 165"/>
            <p:cNvSpPr/>
            <p:nvPr/>
          </p:nvSpPr>
          <p:spPr>
            <a:xfrm>
              <a:off x="6183927" y="5864407"/>
              <a:ext cx="953931" cy="136184"/>
            </a:xfrm>
            <a:prstGeom prst="rect">
              <a:avLst/>
            </a:prstGeom>
            <a:blipFill>
              <a:blip r:embed="rId5"/>
              <a:stretch>
                <a:fillRect/>
              </a:stretch>
            </a:blipFill>
            <a:ln>
              <a:noFill/>
            </a:ln>
          </p:spPr>
        </p:sp>
      </p:grpSp>
    </p:spTree>
    <p:extLst>
      <p:ext uri="{BB962C8B-B14F-4D97-AF65-F5344CB8AC3E}">
        <p14:creationId xmlns:p14="http://schemas.microsoft.com/office/powerpoint/2010/main" val="502738005"/>
      </p:ext>
    </p:extLst>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 y="0"/>
            <a:ext cx="9144000" cy="5143500"/>
          </a:xfrm>
          <a:prstGeom prst="rect">
            <a:avLst/>
          </a:prstGeom>
          <a:solidFill>
            <a:srgbClr val="CB3E47"/>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Rockwell"/>
              <a:cs typeface="Rockwell"/>
            </a:endParaRPr>
          </a:p>
        </p:txBody>
      </p:sp>
      <p:sp>
        <p:nvSpPr>
          <p:cNvPr id="11" name="Rectangle 10"/>
          <p:cNvSpPr/>
          <p:nvPr/>
        </p:nvSpPr>
        <p:spPr>
          <a:xfrm>
            <a:off x="1254692" y="1237272"/>
            <a:ext cx="6170965" cy="2653034"/>
          </a:xfrm>
          <a:prstGeom prst="rect">
            <a:avLst/>
          </a:prstGeom>
        </p:spPr>
        <p:txBody>
          <a:bodyPr wrap="square" lIns="45720" tIns="22860" rIns="45720" bIns="22860">
            <a:spAutoFit/>
          </a:bodyPr>
          <a:lstStyle/>
          <a:p>
            <a:pPr>
              <a:lnSpc>
                <a:spcPct val="110000"/>
              </a:lnSpc>
            </a:pPr>
            <a:r>
              <a:rPr lang="en-US" sz="2200" b="1" dirty="0" smtClean="0">
                <a:solidFill>
                  <a:schemeClr val="bg1"/>
                </a:solidFill>
                <a:latin typeface="Helvetica" pitchFamily="34" charset="0"/>
                <a:cs typeface="Rockwell"/>
              </a:rPr>
              <a:t>Coming from a middle class family from a small town in India. Never had the luck and guidance to reach Stanford for education.  Guess what? God has sent the opportunity right across my door step! Heartfelt thanks to the great team and teachers who made this happen!                     </a:t>
            </a:r>
            <a:r>
              <a:rPr lang="en-US" sz="2200" i="1" dirty="0" smtClean="0">
                <a:solidFill>
                  <a:schemeClr val="bg1"/>
                </a:solidFill>
                <a:latin typeface="Helvetica" pitchFamily="34" charset="0"/>
                <a:cs typeface="Rockwell"/>
              </a:rPr>
              <a:t>(</a:t>
            </a:r>
            <a:r>
              <a:rPr lang="en-US" sz="2200" i="1" dirty="0" err="1" smtClean="0">
                <a:solidFill>
                  <a:schemeClr val="bg1"/>
                </a:solidFill>
                <a:latin typeface="Helvetica" pitchFamily="34" charset="0"/>
                <a:cs typeface="Rockwell"/>
              </a:rPr>
              <a:t>Akash</a:t>
            </a:r>
            <a:r>
              <a:rPr lang="en-US" sz="2200" i="1" dirty="0" smtClean="0">
                <a:solidFill>
                  <a:schemeClr val="bg1"/>
                </a:solidFill>
                <a:latin typeface="Helvetica" pitchFamily="34" charset="0"/>
                <a:cs typeface="Rockwell"/>
              </a:rPr>
              <a:t> </a:t>
            </a:r>
            <a:r>
              <a:rPr lang="en-US" sz="2200" i="1" dirty="0" err="1" smtClean="0">
                <a:solidFill>
                  <a:schemeClr val="bg1"/>
                </a:solidFill>
                <a:latin typeface="Helvetica" pitchFamily="34" charset="0"/>
                <a:cs typeface="Rockwell"/>
              </a:rPr>
              <a:t>Goswami</a:t>
            </a:r>
            <a:r>
              <a:rPr lang="en-US" sz="2200" i="1" dirty="0" smtClean="0">
                <a:solidFill>
                  <a:schemeClr val="bg1"/>
                </a:solidFill>
                <a:latin typeface="Helvetica" pitchFamily="34" charset="0"/>
                <a:cs typeface="Rockwell"/>
              </a:rPr>
              <a:t>)</a:t>
            </a:r>
            <a:endParaRPr lang="en-US" sz="2200" b="1" dirty="0" smtClean="0">
              <a:solidFill>
                <a:schemeClr val="bg1"/>
              </a:solidFill>
              <a:latin typeface="Helvetica" pitchFamily="34" charset="0"/>
              <a:cs typeface="Rockwell"/>
            </a:endParaRPr>
          </a:p>
        </p:txBody>
      </p:sp>
      <p:pic>
        <p:nvPicPr>
          <p:cNvPr id="15" name="Picture 14"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a:off x="-645091" y="377669"/>
            <a:ext cx="2506016" cy="1449559"/>
          </a:xfrm>
          <a:prstGeom prst="rect">
            <a:avLst/>
          </a:prstGeom>
        </p:spPr>
      </p:pic>
      <p:pic>
        <p:nvPicPr>
          <p:cNvPr id="16" name="Picture 15"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flipH="1">
            <a:off x="6968459" y="2811197"/>
            <a:ext cx="2506016" cy="1449559"/>
          </a:xfrm>
          <a:prstGeom prst="rect">
            <a:avLst/>
          </a:prstGeom>
        </p:spPr>
      </p:pic>
      <p:pic>
        <p:nvPicPr>
          <p:cNvPr id="1026" name="Picture 2"/>
          <p:cNvPicPr>
            <a:picLocks noChangeAspect="1" noChangeArrowheads="1"/>
          </p:cNvPicPr>
          <p:nvPr/>
        </p:nvPicPr>
        <p:blipFill>
          <a:blip r:embed="rId4" cstate="print"/>
          <a:srcRect/>
          <a:stretch>
            <a:fillRect/>
          </a:stretch>
        </p:blipFill>
        <p:spPr bwMode="auto">
          <a:xfrm>
            <a:off x="7812656" y="185462"/>
            <a:ext cx="1247775" cy="1519238"/>
          </a:xfrm>
          <a:prstGeom prst="rect">
            <a:avLst/>
          </a:prstGeom>
          <a:noFill/>
          <a:ln w="9525">
            <a:noFill/>
            <a:miter lim="800000"/>
            <a:headEnd/>
            <a:tailEnd/>
          </a:ln>
        </p:spPr>
      </p:pic>
    </p:spTree>
    <p:extLst>
      <p:ext uri="{BB962C8B-B14F-4D97-AF65-F5344CB8AC3E}">
        <p14:creationId xmlns:p14="http://schemas.microsoft.com/office/powerpoint/2010/main" val="2448788785"/>
      </p:ext>
    </p:extLst>
  </p:cSld>
  <p:clrMapOvr>
    <a:masterClrMapping/>
  </p:clrMapOvr>
  <p:transition spd="med" advTm="10547">
    <p:push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 y="0"/>
            <a:ext cx="9144000" cy="5143500"/>
          </a:xfrm>
          <a:prstGeom prst="rect">
            <a:avLst/>
          </a:prstGeom>
          <a:solidFill>
            <a:srgbClr val="CB3E47"/>
          </a:solidFill>
          <a:ln>
            <a:noFill/>
          </a:ln>
        </p:spPr>
        <p:style>
          <a:lnRef idx="1">
            <a:schemeClr val="accent1"/>
          </a:lnRef>
          <a:fillRef idx="3">
            <a:schemeClr val="accent1"/>
          </a:fillRef>
          <a:effectRef idx="2">
            <a:schemeClr val="accent1"/>
          </a:effectRef>
          <a:fontRef idx="minor">
            <a:schemeClr val="lt1"/>
          </a:fontRef>
        </p:style>
        <p:txBody>
          <a:bodyPr lIns="39187" tIns="19593" rIns="39187" bIns="19593" rtlCol="0" anchor="ctr"/>
          <a:lstStyle/>
          <a:p>
            <a:pPr algn="ctr"/>
            <a:endParaRPr lang="en-US" dirty="0">
              <a:latin typeface="Rockwell"/>
              <a:cs typeface="Rockwell"/>
            </a:endParaRPr>
          </a:p>
        </p:txBody>
      </p:sp>
      <p:sp>
        <p:nvSpPr>
          <p:cNvPr id="10" name="Rectangle 9"/>
          <p:cNvSpPr/>
          <p:nvPr/>
        </p:nvSpPr>
        <p:spPr>
          <a:xfrm>
            <a:off x="1427737" y="2952752"/>
            <a:ext cx="6668568" cy="1642828"/>
          </a:xfrm>
          <a:prstGeom prst="rect">
            <a:avLst/>
          </a:prstGeom>
        </p:spPr>
        <p:txBody>
          <a:bodyPr wrap="square" lIns="39187" tIns="19593" rIns="39187" bIns="19593">
            <a:spAutoFit/>
          </a:bodyPr>
          <a:lstStyle/>
          <a:p>
            <a:pPr>
              <a:lnSpc>
                <a:spcPct val="110000"/>
              </a:lnSpc>
            </a:pPr>
            <a:r>
              <a:rPr lang="en-US" sz="1900" b="1" dirty="0">
                <a:solidFill>
                  <a:schemeClr val="bg1"/>
                </a:solidFill>
                <a:latin typeface="Helvetica" pitchFamily="34" charset="0"/>
                <a:cs typeface="Rockwell"/>
              </a:rPr>
              <a:t>I grew a lot from answering the longer quizzes and wrestling with the complex essay grading rubrics… you are not only allowing autistic people to learn, but actually diminishing the severity of the illness itself. </a:t>
            </a:r>
            <a:r>
              <a:rPr lang="en-US" sz="1900" i="1" dirty="0">
                <a:solidFill>
                  <a:schemeClr val="bg1"/>
                </a:solidFill>
                <a:latin typeface="Helvetica" pitchFamily="34" charset="0"/>
                <a:cs typeface="Rockwell"/>
              </a:rPr>
              <a:t>(Daniel Bergmann)</a:t>
            </a:r>
            <a:r>
              <a:rPr lang="en-US" sz="1900" b="1" dirty="0">
                <a:solidFill>
                  <a:schemeClr val="bg1"/>
                </a:solidFill>
                <a:latin typeface="Helvetica" pitchFamily="34" charset="0"/>
                <a:cs typeface="Rockwell"/>
              </a:rPr>
              <a:t>  </a:t>
            </a:r>
          </a:p>
        </p:txBody>
      </p:sp>
      <p:pic>
        <p:nvPicPr>
          <p:cNvPr id="11" name="Picture 10"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a:off x="-609600" y="2416343"/>
            <a:ext cx="2506016" cy="1147771"/>
          </a:xfrm>
          <a:prstGeom prst="rect">
            <a:avLst/>
          </a:prstGeom>
        </p:spPr>
      </p:pic>
      <p:pic>
        <p:nvPicPr>
          <p:cNvPr id="13" name="Picture 12"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flipH="1">
            <a:off x="7044659" y="4070684"/>
            <a:ext cx="2506016" cy="1072820"/>
          </a:xfrm>
          <a:prstGeom prst="rect">
            <a:avLst/>
          </a:prstGeom>
        </p:spPr>
      </p:pic>
      <p:pic>
        <p:nvPicPr>
          <p:cNvPr id="4098" name="Picture 2"/>
          <p:cNvPicPr>
            <a:picLocks noChangeAspect="1" noChangeArrowheads="1"/>
          </p:cNvPicPr>
          <p:nvPr/>
        </p:nvPicPr>
        <p:blipFill>
          <a:blip r:embed="rId4" cstate="print"/>
          <a:srcRect l="13237" t="24571" r="5688" b="18611"/>
          <a:stretch>
            <a:fillRect/>
          </a:stretch>
        </p:blipFill>
        <p:spPr bwMode="auto">
          <a:xfrm>
            <a:off x="5541500" y="-22052"/>
            <a:ext cx="3602500" cy="2526632"/>
          </a:xfrm>
          <a:prstGeom prst="rect">
            <a:avLst/>
          </a:prstGeom>
          <a:noFill/>
          <a:ln w="9525">
            <a:noFill/>
            <a:miter lim="800000"/>
            <a:headEnd/>
            <a:tailEnd/>
          </a:ln>
        </p:spPr>
      </p:pic>
    </p:spTree>
    <p:extLst>
      <p:ext uri="{BB962C8B-B14F-4D97-AF65-F5344CB8AC3E}">
        <p14:creationId xmlns:p14="http://schemas.microsoft.com/office/powerpoint/2010/main" val="3195022002"/>
      </p:ext>
    </p:extLst>
  </p:cSld>
  <p:clrMapOvr>
    <a:masterClrMapping/>
  </p:clrMapOvr>
  <p:transition spd="med" advTm="8375">
    <p:push di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924"/>
        <p:cNvGrpSpPr/>
        <p:nvPr/>
      </p:nvGrpSpPr>
      <p:grpSpPr>
        <a:xfrm>
          <a:off x="0" y="0"/>
          <a:ext cx="0" cy="0"/>
          <a:chOff x="0" y="0"/>
          <a:chExt cx="0" cy="0"/>
        </a:xfrm>
      </p:grpSpPr>
      <p:sp>
        <p:nvSpPr>
          <p:cNvPr id="927" name="Shape 927"/>
          <p:cNvSpPr/>
          <p:nvPr/>
        </p:nvSpPr>
        <p:spPr>
          <a:xfrm>
            <a:off x="1479687" y="431135"/>
            <a:ext cx="6184626" cy="3840079"/>
          </a:xfrm>
          <a:prstGeom prst="rect">
            <a:avLst/>
          </a:prstGeom>
          <a:blipFill>
            <a:blip r:embed="rId3"/>
            <a:stretch>
              <a:fillRect/>
            </a:stretch>
          </a:blipFill>
          <a:ln>
            <a:noFill/>
          </a:ln>
        </p:spPr>
      </p:sp>
      <p:sp>
        <p:nvSpPr>
          <p:cNvPr id="5" name="Shape 129"/>
          <p:cNvSpPr/>
          <p:nvPr/>
        </p:nvSpPr>
        <p:spPr>
          <a:xfrm>
            <a:off x="-82897" y="4568986"/>
            <a:ext cx="9303991" cy="631663"/>
          </a:xfrm>
          <a:prstGeom prst="rect">
            <a:avLst/>
          </a:prstGeom>
          <a:blipFill>
            <a:blip r:embed="rId4"/>
            <a:stretch>
              <a:fillRect/>
            </a:stretch>
          </a:blipFill>
        </p:spPr>
      </p:sp>
      <p:sp>
        <p:nvSpPr>
          <p:cNvPr id="8" name="Shape 135"/>
          <p:cNvSpPr txBox="1">
            <a:spLocks noGrp="1"/>
          </p:cNvSpPr>
          <p:nvPr>
            <p:ph type="body" idx="1"/>
          </p:nvPr>
        </p:nvSpPr>
        <p:spPr>
          <a:xfrm>
            <a:off x="152400" y="4629150"/>
            <a:ext cx="8229600" cy="568557"/>
          </a:xfrm>
          <a:prstGeom prst="rect">
            <a:avLst/>
          </a:prstGeom>
        </p:spPr>
        <p:txBody>
          <a:bodyPr lIns="78360" tIns="78360" rIns="78360" bIns="78360" anchor="t" anchorCtr="0">
            <a:noAutofit/>
          </a:bodyPr>
          <a:lstStyle/>
          <a:p>
            <a:pPr lvl="0">
              <a:buNone/>
            </a:pPr>
            <a:r>
              <a:rPr lang="en-US" sz="3100" b="1" dirty="0">
                <a:solidFill>
                  <a:srgbClr val="FFFFFF"/>
                </a:solidFill>
                <a:latin typeface="Helvetica" pitchFamily="34" charset="0"/>
                <a:cs typeface="Helvetica" pitchFamily="34" charset="0"/>
              </a:rPr>
              <a:t>Signature Track</a:t>
            </a:r>
            <a:endParaRPr lang="en" sz="3100" b="1" dirty="0">
              <a:solidFill>
                <a:srgbClr val="FFFFFF"/>
              </a:solidFill>
              <a:latin typeface="Helvetica" pitchFamily="34" charset="0"/>
              <a:cs typeface="Helvetica" pitchFamily="34" charset="0"/>
            </a:endParaRPr>
          </a:p>
        </p:txBody>
      </p:sp>
      <p:grpSp>
        <p:nvGrpSpPr>
          <p:cNvPr id="6" name="Shape 163"/>
          <p:cNvGrpSpPr/>
          <p:nvPr/>
        </p:nvGrpSpPr>
        <p:grpSpPr>
          <a:xfrm>
            <a:off x="7976402" y="2789"/>
            <a:ext cx="1114272" cy="337500"/>
            <a:chOff x="5938875" y="5689053"/>
            <a:chExt cx="1391099" cy="450000"/>
          </a:xfrm>
        </p:grpSpPr>
        <p:sp>
          <p:nvSpPr>
            <p:cNvPr id="9" name="Shape 164"/>
            <p:cNvSpPr/>
            <p:nvPr/>
          </p:nvSpPr>
          <p:spPr>
            <a:xfrm>
              <a:off x="5938875" y="5689053"/>
              <a:ext cx="1391099" cy="450000"/>
            </a:xfrm>
            <a:prstGeom prst="rect">
              <a:avLst/>
            </a:prstGeom>
            <a:solidFill>
              <a:srgbClr val="FFFFFF"/>
            </a:solidFill>
            <a:ln>
              <a:noFill/>
            </a:ln>
          </p:spPr>
          <p:txBody>
            <a:bodyPr lIns="91425" tIns="91425" rIns="91425" bIns="91425" anchor="ctr" anchorCtr="0">
              <a:noAutofit/>
            </a:bodyPr>
            <a:lstStyle/>
            <a:p>
              <a:endParaRPr dirty="0">
                <a:latin typeface="Helvetica"/>
                <a:ea typeface="Helvetica"/>
                <a:cs typeface="Helvetica"/>
              </a:endParaRPr>
            </a:p>
          </p:txBody>
        </p:sp>
        <p:sp>
          <p:nvSpPr>
            <p:cNvPr id="10" name="Shape 165"/>
            <p:cNvSpPr/>
            <p:nvPr/>
          </p:nvSpPr>
          <p:spPr>
            <a:xfrm>
              <a:off x="6183927" y="5864407"/>
              <a:ext cx="953931" cy="136184"/>
            </a:xfrm>
            <a:prstGeom prst="rect">
              <a:avLst/>
            </a:prstGeom>
            <a:blipFill>
              <a:blip r:embed="rId5"/>
              <a:stretch>
                <a:fillRect/>
              </a:stretch>
            </a:blipFill>
            <a:ln>
              <a:noFill/>
            </a:ln>
          </p:spPr>
        </p:sp>
      </p:grpSp>
    </p:spTree>
    <p:extLst>
      <p:ext uri="{BB962C8B-B14F-4D97-AF65-F5344CB8AC3E}">
        <p14:creationId xmlns:p14="http://schemas.microsoft.com/office/powerpoint/2010/main" val="2613740762"/>
      </p:ext>
    </p:extLst>
  </p:cSld>
  <p:clrMapOvr>
    <a:masterClrMapping/>
  </p:clrMapOvr>
  <p:transition spd="slow">
    <p:cu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45343" y="246662"/>
            <a:ext cx="5545331" cy="4033286"/>
          </a:xfrm>
        </p:spPr>
        <p:txBody>
          <a:bodyPr>
            <a:noAutofit/>
          </a:bodyPr>
          <a:lstStyle/>
          <a:p>
            <a:pPr marL="0" indent="0">
              <a:buNone/>
            </a:pPr>
            <a:r>
              <a:rPr lang="en-US" sz="2400" dirty="0"/>
              <a:t>Over 1,000 applications </a:t>
            </a:r>
            <a:r>
              <a:rPr lang="en-US" sz="2400" dirty="0" smtClean="0"/>
              <a:t>accepted</a:t>
            </a:r>
            <a:endParaRPr lang="en-US" sz="1800" dirty="0"/>
          </a:p>
          <a:p>
            <a:r>
              <a:rPr lang="en-US" sz="1800" dirty="0" smtClean="0"/>
              <a:t>A physician from Egypt planning to teach </a:t>
            </a:r>
            <a:r>
              <a:rPr lang="en-US" sz="1800" b="1" dirty="0" smtClean="0"/>
              <a:t>Nutrition for Health Promotion and Disease Prevention </a:t>
            </a:r>
            <a:r>
              <a:rPr lang="en-US" sz="1800" dirty="0" smtClean="0"/>
              <a:t>in her village despite a disorganized Ministry of Health</a:t>
            </a:r>
          </a:p>
          <a:p>
            <a:r>
              <a:rPr lang="en-US" sz="1800" dirty="0" smtClean="0"/>
              <a:t>A Bangladeshi professional studying </a:t>
            </a:r>
            <a:r>
              <a:rPr lang="en-US" sz="1800" b="1" dirty="0" smtClean="0"/>
              <a:t>Global Sustainable Energy </a:t>
            </a:r>
            <a:r>
              <a:rPr lang="en-US" sz="1800" dirty="0" smtClean="0"/>
              <a:t>to improve the 53% access to electricity in Bangladesh</a:t>
            </a:r>
          </a:p>
          <a:p>
            <a:r>
              <a:rPr lang="en-US" sz="1800" dirty="0" smtClean="0"/>
              <a:t>A student from Chile taking </a:t>
            </a:r>
            <a:r>
              <a:rPr lang="en-US" sz="1800" b="1" dirty="0" smtClean="0"/>
              <a:t>Neurons, Synapses and Brains </a:t>
            </a:r>
            <a:r>
              <a:rPr lang="en-US" sz="1800" dirty="0" smtClean="0"/>
              <a:t>to prepare to apply for a PhD in Huntington’s disease research</a:t>
            </a:r>
          </a:p>
          <a:p>
            <a:r>
              <a:rPr lang="en-US" sz="1800" dirty="0" smtClean="0"/>
              <a:t>A young Pakistani working at a public policy think-tank applying </a:t>
            </a:r>
            <a:r>
              <a:rPr lang="en-US" sz="1800" b="1" dirty="0" smtClean="0"/>
              <a:t>Model Thinking </a:t>
            </a:r>
            <a:r>
              <a:rPr lang="en-US" sz="1800" dirty="0" smtClean="0"/>
              <a:t>concepts to understand the rise of political factions in Pakistan</a:t>
            </a:r>
          </a:p>
          <a:p>
            <a:pPr marL="0" indent="0">
              <a:buNone/>
            </a:pPr>
            <a:endParaRPr lang="en-US" sz="1800" dirty="0"/>
          </a:p>
        </p:txBody>
      </p:sp>
      <p:sp>
        <p:nvSpPr>
          <p:cNvPr id="5" name="Shape 129"/>
          <p:cNvSpPr/>
          <p:nvPr/>
        </p:nvSpPr>
        <p:spPr>
          <a:xfrm>
            <a:off x="-82897" y="4568986"/>
            <a:ext cx="9303991" cy="631663"/>
          </a:xfrm>
          <a:prstGeom prst="rect">
            <a:avLst/>
          </a:prstGeom>
          <a:blipFill>
            <a:blip r:embed="rId2"/>
            <a:stretch>
              <a:fillRect/>
            </a:stretch>
          </a:blipFill>
        </p:spPr>
      </p:sp>
      <p:sp>
        <p:nvSpPr>
          <p:cNvPr id="6" name="Shape 135"/>
          <p:cNvSpPr txBox="1">
            <a:spLocks/>
          </p:cNvSpPr>
          <p:nvPr/>
        </p:nvSpPr>
        <p:spPr>
          <a:xfrm>
            <a:off x="0" y="4593993"/>
            <a:ext cx="8229600" cy="568557"/>
          </a:xfrm>
          <a:prstGeom prst="rect">
            <a:avLst/>
          </a:prstGeom>
          <a:noFill/>
          <a:ln>
            <a:noFill/>
          </a:ln>
        </p:spPr>
        <p:txBody>
          <a:bodyPr lIns="78360" tIns="78360" rIns="78360" bIns="78360" anchor="t" anchorCtr="0">
            <a:noAutofit/>
          </a:bodyPr>
          <a:lstStyle>
            <a:defPPr marR="0" algn="l" rtl="0">
              <a:lnSpc>
                <a:spcPct val="100000"/>
              </a:lnSpc>
              <a:spcBef>
                <a:spcPts val="0"/>
              </a:spcBef>
              <a:spcAft>
                <a:spcPts val="0"/>
              </a:spcAft>
            </a:defPPr>
            <a:lvl1pPr marL="342900" marR="0" indent="-107950" algn="l" rtl="0">
              <a:lnSpc>
                <a:spcPct val="100000"/>
              </a:lnSpc>
              <a:spcBef>
                <a:spcPts val="640"/>
              </a:spcBef>
              <a:spcAft>
                <a:spcPts val="0"/>
              </a:spcAft>
              <a:buClr>
                <a:schemeClr val="dk1"/>
              </a:buClr>
              <a:buFont typeface="Arial"/>
              <a:buChar char="•"/>
              <a:defRPr sz="3200" b="0" i="0" u="none" strike="noStrike" cap="none" baseline="0">
                <a:solidFill>
                  <a:schemeClr val="dk1"/>
                </a:solidFill>
                <a:latin typeface="Helvetica"/>
                <a:ea typeface="Helvetica"/>
                <a:cs typeface="Helvetica"/>
                <a:sym typeface="Calibri"/>
                <a:rtl val="0"/>
              </a:defRPr>
            </a:lvl1pPr>
            <a:lvl2pPr marL="742950" marR="0" indent="-76200" algn="l" rtl="0">
              <a:lnSpc>
                <a:spcPct val="100000"/>
              </a:lnSpc>
              <a:spcBef>
                <a:spcPts val="560"/>
              </a:spcBef>
              <a:spcAft>
                <a:spcPts val="0"/>
              </a:spcAft>
              <a:buClr>
                <a:schemeClr val="dk1"/>
              </a:buClr>
              <a:buFont typeface="Arial"/>
              <a:buChar char="•"/>
              <a:defRPr sz="2800" b="0" i="0" u="none" strike="noStrike" cap="none" baseline="0">
                <a:solidFill>
                  <a:schemeClr val="dk1"/>
                </a:solidFill>
                <a:latin typeface="Calibri"/>
                <a:ea typeface="Calibri"/>
                <a:cs typeface="Calibri"/>
                <a:sym typeface="Calibri"/>
                <a:rtl val="0"/>
              </a:defRPr>
            </a:lvl2pPr>
            <a:lvl3pPr marL="1143000" marR="0" indent="-47625" algn="l" rtl="0">
              <a:lnSpc>
                <a:spcPct val="100000"/>
              </a:lnSpc>
              <a:spcBef>
                <a:spcPts val="480"/>
              </a:spcBef>
              <a:spcAft>
                <a:spcPts val="0"/>
              </a:spcAft>
              <a:buClr>
                <a:schemeClr val="dk1"/>
              </a:buClr>
              <a:buFont typeface="Arial"/>
              <a:buChar char="•"/>
              <a:defRPr sz="2400" b="0" i="0" u="none" strike="noStrike" cap="none" baseline="0">
                <a:solidFill>
                  <a:schemeClr val="dk1"/>
                </a:solidFill>
                <a:latin typeface="Calibri"/>
                <a:ea typeface="Calibri"/>
                <a:cs typeface="Calibri"/>
                <a:sym typeface="Calibri"/>
                <a:rtl val="0"/>
              </a:defRPr>
            </a:lvl3pPr>
            <a:lvl4pPr marL="1600200" marR="0" indent="-76200" algn="l" rtl="0">
              <a:lnSpc>
                <a:spcPct val="100000"/>
              </a:lnSpc>
              <a:spcBef>
                <a:spcPts val="400"/>
              </a:spcBef>
              <a:spcAft>
                <a:spcPts val="0"/>
              </a:spcAft>
              <a:buClr>
                <a:schemeClr val="dk1"/>
              </a:buClr>
              <a:buFont typeface="Arial"/>
              <a:buChar char="•"/>
              <a:defRPr sz="2000" b="0" i="0" u="none" strike="noStrike" cap="none" baseline="0">
                <a:solidFill>
                  <a:schemeClr val="dk1"/>
                </a:solidFill>
                <a:latin typeface="Calibri"/>
                <a:ea typeface="Calibri"/>
                <a:cs typeface="Calibri"/>
                <a:sym typeface="Calibri"/>
                <a:rtl val="0"/>
              </a:defRPr>
            </a:lvl4pPr>
            <a:lvl5pPr marL="2057400" marR="0" indent="-76200" algn="l" rtl="0">
              <a:lnSpc>
                <a:spcPct val="100000"/>
              </a:lnSpc>
              <a:spcBef>
                <a:spcPts val="400"/>
              </a:spcBef>
              <a:spcAft>
                <a:spcPts val="0"/>
              </a:spcAft>
              <a:buClr>
                <a:schemeClr val="dk1"/>
              </a:buClr>
              <a:buFont typeface="Arial"/>
              <a:buChar char="•"/>
              <a:defRPr sz="2000" b="0" i="0" u="none" strike="noStrike" cap="none" baseline="0">
                <a:solidFill>
                  <a:schemeClr val="dk1"/>
                </a:solidFill>
                <a:latin typeface="Calibri"/>
                <a:ea typeface="Calibri"/>
                <a:cs typeface="Calibri"/>
                <a:sym typeface="Calibri"/>
                <a:rtl val="0"/>
              </a:defRPr>
            </a:lvl5pPr>
            <a:lvl6pPr marL="2514600" marR="0" indent="-76200" algn="l" rtl="0">
              <a:lnSpc>
                <a:spcPct val="100000"/>
              </a:lnSpc>
              <a:spcBef>
                <a:spcPts val="400"/>
              </a:spcBef>
              <a:spcAft>
                <a:spcPts val="0"/>
              </a:spcAft>
              <a:buClr>
                <a:schemeClr val="dk1"/>
              </a:buClr>
              <a:buFont typeface="Arial"/>
              <a:buChar char="•"/>
              <a:defRPr sz="2000" b="0" i="0" u="none" strike="noStrike" cap="none" baseline="0">
                <a:solidFill>
                  <a:schemeClr val="dk1"/>
                </a:solidFill>
                <a:latin typeface="Calibri"/>
                <a:ea typeface="Calibri"/>
                <a:cs typeface="Calibri"/>
                <a:sym typeface="Calibri"/>
                <a:rtl val="0"/>
              </a:defRPr>
            </a:lvl6pPr>
            <a:lvl7pPr marL="2971800" marR="0" indent="-76200" algn="l" rtl="0">
              <a:lnSpc>
                <a:spcPct val="100000"/>
              </a:lnSpc>
              <a:spcBef>
                <a:spcPts val="400"/>
              </a:spcBef>
              <a:spcAft>
                <a:spcPts val="0"/>
              </a:spcAft>
              <a:buClr>
                <a:schemeClr val="dk1"/>
              </a:buClr>
              <a:buFont typeface="Arial"/>
              <a:buChar char="•"/>
              <a:defRPr sz="2000" b="0" i="0" u="none" strike="noStrike" cap="none" baseline="0">
                <a:solidFill>
                  <a:schemeClr val="dk1"/>
                </a:solidFill>
                <a:latin typeface="Calibri"/>
                <a:ea typeface="Calibri"/>
                <a:cs typeface="Calibri"/>
                <a:sym typeface="Calibri"/>
                <a:rtl val="0"/>
              </a:defRPr>
            </a:lvl7pPr>
            <a:lvl8pPr marL="3429000" marR="0" indent="-76200" algn="l" rtl="0">
              <a:lnSpc>
                <a:spcPct val="100000"/>
              </a:lnSpc>
              <a:spcBef>
                <a:spcPts val="400"/>
              </a:spcBef>
              <a:spcAft>
                <a:spcPts val="0"/>
              </a:spcAft>
              <a:buClr>
                <a:schemeClr val="dk1"/>
              </a:buClr>
              <a:buFont typeface="Arial"/>
              <a:buChar char="•"/>
              <a:defRPr sz="2000" b="0" i="0" u="none" strike="noStrike" cap="none" baseline="0">
                <a:solidFill>
                  <a:schemeClr val="dk1"/>
                </a:solidFill>
                <a:latin typeface="Calibri"/>
                <a:ea typeface="Calibri"/>
                <a:cs typeface="Calibri"/>
                <a:sym typeface="Calibri"/>
                <a:rtl val="0"/>
              </a:defRPr>
            </a:lvl8pPr>
            <a:lvl9pPr marL="3886200" marR="0" indent="-76200" algn="l" rtl="0">
              <a:lnSpc>
                <a:spcPct val="100000"/>
              </a:lnSpc>
              <a:spcBef>
                <a:spcPts val="400"/>
              </a:spcBef>
              <a:spcAft>
                <a:spcPts val="0"/>
              </a:spcAft>
              <a:buClr>
                <a:schemeClr val="dk1"/>
              </a:buClr>
              <a:buFont typeface="Arial"/>
              <a:buChar char="•"/>
              <a:defRPr sz="2000" b="0" i="0" u="none" strike="noStrike" cap="none" baseline="0">
                <a:solidFill>
                  <a:schemeClr val="dk1"/>
                </a:solidFill>
                <a:latin typeface="Calibri"/>
                <a:ea typeface="Calibri"/>
                <a:cs typeface="Calibri"/>
                <a:sym typeface="Calibri"/>
                <a:rtl val="0"/>
              </a:defRPr>
            </a:lvl9pPr>
          </a:lstStyle>
          <a:p>
            <a:pPr>
              <a:buNone/>
            </a:pPr>
            <a:r>
              <a:rPr lang="en-US" sz="3100" b="1" dirty="0">
                <a:solidFill>
                  <a:schemeClr val="bg1"/>
                </a:solidFill>
              </a:rPr>
              <a:t>Financial </a:t>
            </a:r>
            <a:r>
              <a:rPr lang="en-US" sz="3100" b="1" dirty="0" smtClean="0">
                <a:solidFill>
                  <a:schemeClr val="bg1"/>
                </a:solidFill>
              </a:rPr>
              <a:t>Aid</a:t>
            </a:r>
            <a:endParaRPr lang="en" sz="3100" b="1" dirty="0">
              <a:solidFill>
                <a:schemeClr val="bg1"/>
              </a:solidFill>
            </a:endParaRPr>
          </a:p>
        </p:txBody>
      </p:sp>
      <p:grpSp>
        <p:nvGrpSpPr>
          <p:cNvPr id="7" name="Shape 163"/>
          <p:cNvGrpSpPr/>
          <p:nvPr/>
        </p:nvGrpSpPr>
        <p:grpSpPr>
          <a:xfrm>
            <a:off x="7976401" y="44777"/>
            <a:ext cx="1114273" cy="337500"/>
            <a:chOff x="5938875" y="5689053"/>
            <a:chExt cx="1391099" cy="450000"/>
          </a:xfrm>
        </p:grpSpPr>
        <p:sp>
          <p:nvSpPr>
            <p:cNvPr id="8" name="Shape 164"/>
            <p:cNvSpPr/>
            <p:nvPr/>
          </p:nvSpPr>
          <p:spPr>
            <a:xfrm>
              <a:off x="5938875" y="5689053"/>
              <a:ext cx="1391099" cy="450000"/>
            </a:xfrm>
            <a:prstGeom prst="rect">
              <a:avLst/>
            </a:prstGeom>
            <a:solidFill>
              <a:srgbClr val="FFFFFF"/>
            </a:solidFill>
            <a:ln>
              <a:noFill/>
            </a:ln>
          </p:spPr>
          <p:txBody>
            <a:bodyPr lIns="91425" tIns="91425" rIns="91425" bIns="91425" anchor="ctr" anchorCtr="0">
              <a:noAutofit/>
            </a:bodyPr>
            <a:lstStyle/>
            <a:p>
              <a:endParaRPr dirty="0">
                <a:latin typeface="Helvetica"/>
                <a:ea typeface="Helvetica"/>
                <a:cs typeface="Helvetica"/>
              </a:endParaRPr>
            </a:p>
          </p:txBody>
        </p:sp>
        <p:sp>
          <p:nvSpPr>
            <p:cNvPr id="9" name="Shape 165"/>
            <p:cNvSpPr/>
            <p:nvPr/>
          </p:nvSpPr>
          <p:spPr>
            <a:xfrm>
              <a:off x="6183927" y="5864407"/>
              <a:ext cx="953931" cy="136184"/>
            </a:xfrm>
            <a:prstGeom prst="rect">
              <a:avLst/>
            </a:prstGeom>
            <a:blipFill>
              <a:blip r:embed="rId3"/>
              <a:stretch>
                <a:fillRect/>
              </a:stretch>
            </a:blipFill>
            <a:ln>
              <a:noFill/>
            </a:ln>
          </p:spPr>
        </p:sp>
      </p:gr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3028" t="3235" r="11355" b="33733"/>
          <a:stretch/>
        </p:blipFill>
        <p:spPr>
          <a:xfrm>
            <a:off x="92597" y="641115"/>
            <a:ext cx="3252487" cy="33577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329448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2" name="Title 1"/>
          <p:cNvSpPr>
            <a:spLocks noGrp="1"/>
          </p:cNvSpPr>
          <p:nvPr>
            <p:ph type="title"/>
          </p:nvPr>
        </p:nvSpPr>
        <p:spPr>
          <a:xfrm>
            <a:off x="609600" y="3194225"/>
            <a:ext cx="7772400" cy="1021556"/>
          </a:xfrm>
        </p:spPr>
        <p:txBody>
          <a:bodyPr>
            <a:normAutofit fontScale="90000"/>
          </a:bodyPr>
          <a:lstStyle/>
          <a:p>
            <a:r>
              <a:rPr lang="en-US" sz="6000" dirty="0"/>
              <a:t>Instructor</a:t>
            </a:r>
            <a:br>
              <a:rPr lang="en-US" sz="6000" dirty="0"/>
            </a:br>
            <a:r>
              <a:rPr lang="en-US" sz="6000" dirty="0"/>
              <a:t>INTERFACEs </a:t>
            </a:r>
          </a:p>
        </p:txBody>
      </p:sp>
      <p:sp>
        <p:nvSpPr>
          <p:cNvPr id="5"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extLst>
      <p:ext uri="{BB962C8B-B14F-4D97-AF65-F5344CB8AC3E}">
        <p14:creationId xmlns:p14="http://schemas.microsoft.com/office/powerpoint/2010/main" val="13552494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2" descr="C:\Users\ang\Desktop\photo.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b="10077"/>
          <a:stretch/>
        </p:blipFill>
        <p:spPr bwMode="auto">
          <a:xfrm>
            <a:off x="1571140" y="313022"/>
            <a:ext cx="5972660" cy="40113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11" descr="RecordingStudio.jpg"/>
          <p:cNvPicPr>
            <a:picLocks noChangeAspect="1"/>
          </p:cNvPicPr>
          <p:nvPr/>
        </p:nvPicPr>
        <p:blipFill>
          <a:blip r:embed="rId4" cstate="print"/>
          <a:stretch>
            <a:fillRect/>
          </a:stretch>
        </p:blipFill>
        <p:spPr>
          <a:xfrm>
            <a:off x="10058400" y="887365"/>
            <a:ext cx="2271422" cy="1280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p:cNvCxnSpPr/>
          <p:nvPr/>
        </p:nvCxnSpPr>
        <p:spPr bwMode="auto">
          <a:xfrm>
            <a:off x="1524002" y="1352544"/>
            <a:ext cx="2514598" cy="1915263"/>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8" name="TextBox 7"/>
          <p:cNvSpPr txBox="1"/>
          <p:nvPr/>
        </p:nvSpPr>
        <p:spPr>
          <a:xfrm>
            <a:off x="152411" y="895351"/>
            <a:ext cx="2022451" cy="584775"/>
          </a:xfrm>
          <a:prstGeom prst="rect">
            <a:avLst/>
          </a:prstGeom>
          <a:solidFill>
            <a:schemeClr val="bg1"/>
          </a:solidFill>
          <a:ln w="19050">
            <a:solidFill>
              <a:schemeClr val="tx1"/>
            </a:solidFill>
          </a:ln>
        </p:spPr>
        <p:txBody>
          <a:bodyPr wrap="square" lIns="91440" tIns="45720" rIns="91440" bIns="45720" rtlCol="0">
            <a:spAutoFit/>
          </a:bodyPr>
          <a:lstStyle/>
          <a:p>
            <a:r>
              <a:rPr lang="en-US" sz="1600" dirty="0"/>
              <a:t>Writing on tablet appears on monitor</a:t>
            </a:r>
          </a:p>
        </p:txBody>
      </p:sp>
      <p:cxnSp>
        <p:nvCxnSpPr>
          <p:cNvPr id="28" name="Straight Arrow Connector 27"/>
          <p:cNvCxnSpPr>
            <a:stCxn id="29" idx="0"/>
          </p:cNvCxnSpPr>
          <p:nvPr/>
        </p:nvCxnSpPr>
        <p:spPr bwMode="auto">
          <a:xfrm flipH="1" flipV="1">
            <a:off x="5715000" y="2195874"/>
            <a:ext cx="1826172" cy="123778"/>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29" name="TextBox 28"/>
          <p:cNvSpPr txBox="1"/>
          <p:nvPr/>
        </p:nvSpPr>
        <p:spPr>
          <a:xfrm>
            <a:off x="6166944" y="2319652"/>
            <a:ext cx="2748456" cy="338554"/>
          </a:xfrm>
          <a:prstGeom prst="rect">
            <a:avLst/>
          </a:prstGeom>
          <a:solidFill>
            <a:schemeClr val="bg1"/>
          </a:solidFill>
          <a:ln w="19050">
            <a:solidFill>
              <a:schemeClr val="tx1"/>
            </a:solidFill>
          </a:ln>
        </p:spPr>
        <p:txBody>
          <a:bodyPr wrap="square" lIns="91440" tIns="45720" rIns="91440" bIns="45720" rtlCol="0">
            <a:spAutoFit/>
          </a:bodyPr>
          <a:lstStyle/>
          <a:p>
            <a:r>
              <a:rPr lang="en-US" sz="1600" dirty="0"/>
              <a:t>Webcam to record instructor</a:t>
            </a:r>
          </a:p>
        </p:txBody>
      </p:sp>
      <p:sp>
        <p:nvSpPr>
          <p:cNvPr id="14" name="Rectangle 13"/>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9"/>
            <a:ext cx="5167687"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Lecture Recording</a:t>
            </a:r>
          </a:p>
        </p:txBody>
      </p:sp>
    </p:spTree>
    <p:extLst>
      <p:ext uri="{BB962C8B-B14F-4D97-AF65-F5344CB8AC3E}">
        <p14:creationId xmlns:p14="http://schemas.microsoft.com/office/powerpoint/2010/main" val="35820924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descr="RecordingStudio.jpg"/>
          <p:cNvPicPr>
            <a:picLocks noChangeAspect="1"/>
          </p:cNvPicPr>
          <p:nvPr/>
        </p:nvPicPr>
        <p:blipFill>
          <a:blip r:embed="rId2" cstate="print"/>
          <a:stretch>
            <a:fillRect/>
          </a:stretch>
        </p:blipFill>
        <p:spPr>
          <a:xfrm>
            <a:off x="10058400" y="887365"/>
            <a:ext cx="2271422" cy="1280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9"/>
            <a:ext cx="7301772"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Instructor Interfaces: Course Dashboards</a:t>
            </a:r>
          </a:p>
        </p:txBody>
      </p:sp>
      <p:pic>
        <p:nvPicPr>
          <p:cNvPr id="1026" name="Picture 2" descr="\\vmware-host\Shared Folders\Desktop\CourseDashboar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725" y="154780"/>
            <a:ext cx="2493169" cy="41837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7" name="Picture 3" descr="\\vmware-host\Shared Folders\Desktop\CourseActivit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3067" y="170545"/>
            <a:ext cx="4400769" cy="41340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8557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descr="RecordingStudio.jpg"/>
          <p:cNvPicPr>
            <a:picLocks noChangeAspect="1"/>
          </p:cNvPicPr>
          <p:nvPr/>
        </p:nvPicPr>
        <p:blipFill>
          <a:blip r:embed="rId2" cstate="print"/>
          <a:stretch>
            <a:fillRect/>
          </a:stretch>
        </p:blipFill>
        <p:spPr>
          <a:xfrm>
            <a:off x="10058400" y="887365"/>
            <a:ext cx="2271422" cy="1280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9"/>
            <a:ext cx="7301772"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Instructor Interfaces: Course Dashboards</a:t>
            </a:r>
          </a:p>
        </p:txBody>
      </p:sp>
      <p:pic>
        <p:nvPicPr>
          <p:cNvPr id="2050" name="Picture 2" descr="\\vmware-host\Shared Folders\Desktop\SessionStats.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551"/>
          <a:stretch/>
        </p:blipFill>
        <p:spPr bwMode="auto">
          <a:xfrm>
            <a:off x="466271" y="483744"/>
            <a:ext cx="3648185" cy="34858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1" name="Picture 3" descr="\\vmware-host\Shared Folders\Desktop\AdminV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2354" y="535565"/>
            <a:ext cx="4406722" cy="33821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2" descr="\\vmware-host\Shared Folders\Desktop\SessionStats.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65119" t="69924" r="26599" b="13484"/>
          <a:stretch/>
        </p:blipFill>
        <p:spPr bwMode="auto">
          <a:xfrm>
            <a:off x="2894276" y="3240160"/>
            <a:ext cx="302150" cy="6538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3296436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descr="RecordingStudio.jpg"/>
          <p:cNvPicPr>
            <a:picLocks noChangeAspect="1"/>
          </p:cNvPicPr>
          <p:nvPr/>
        </p:nvPicPr>
        <p:blipFill>
          <a:blip r:embed="rId2" cstate="print"/>
          <a:stretch>
            <a:fillRect/>
          </a:stretch>
        </p:blipFill>
        <p:spPr>
          <a:xfrm>
            <a:off x="10058400" y="887365"/>
            <a:ext cx="2271422" cy="1280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9"/>
            <a:ext cx="7301772"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Instructor Interfaces: Course Dashboards</a:t>
            </a:r>
          </a:p>
        </p:txBody>
      </p:sp>
      <p:pic>
        <p:nvPicPr>
          <p:cNvPr id="2051" name="Picture 3" descr="\\vmware-host\Shared Folders\Desktop\AdminV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895"/>
          <a:stretch/>
        </p:blipFill>
        <p:spPr bwMode="auto">
          <a:xfrm>
            <a:off x="1506375" y="213435"/>
            <a:ext cx="6081958" cy="41126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3753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descr="RecordingStudio.jpg"/>
          <p:cNvPicPr>
            <a:picLocks noChangeAspect="1"/>
          </p:cNvPicPr>
          <p:nvPr/>
        </p:nvPicPr>
        <p:blipFill>
          <a:blip r:embed="rId2" cstate="print"/>
          <a:stretch>
            <a:fillRect/>
          </a:stretch>
        </p:blipFill>
        <p:spPr>
          <a:xfrm>
            <a:off x="10058400" y="887365"/>
            <a:ext cx="2271422" cy="1280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9"/>
            <a:ext cx="8247703"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Instructor support</a:t>
            </a:r>
          </a:p>
        </p:txBody>
      </p:sp>
      <p:pic>
        <p:nvPicPr>
          <p:cNvPr id="3074" name="Picture 2" descr="\\vmware-host\Shared Folders\Desktop\Desk.png"/>
          <p:cNvPicPr>
            <a:picLocks noChangeAspect="1" noChangeArrowheads="1"/>
          </p:cNvPicPr>
          <p:nvPr/>
        </p:nvPicPr>
        <p:blipFill rotWithShape="1">
          <a:blip r:embed="rId3">
            <a:extLst>
              <a:ext uri="{28A0092B-C50C-407E-A947-70E740481C1C}">
                <a14:useLocalDpi xmlns:a14="http://schemas.microsoft.com/office/drawing/2010/main" val="0"/>
              </a:ext>
            </a:extLst>
          </a:blip>
          <a:srcRect t="-1" b="49549"/>
          <a:stretch/>
        </p:blipFill>
        <p:spPr bwMode="auto">
          <a:xfrm>
            <a:off x="1223094" y="362463"/>
            <a:ext cx="6123637" cy="38910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8823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5143500"/>
          </a:xfrm>
          <a:prstGeom prst="rect">
            <a:avLst/>
          </a:prstGeom>
          <a:solidFill>
            <a:srgbClr val="1B2E45"/>
          </a:solidFill>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1" name="TextBox 10"/>
          <p:cNvSpPr txBox="1"/>
          <p:nvPr/>
        </p:nvSpPr>
        <p:spPr>
          <a:xfrm>
            <a:off x="3978632" y="3330432"/>
            <a:ext cx="4791881" cy="723275"/>
          </a:xfrm>
          <a:prstGeom prst="rect">
            <a:avLst/>
          </a:prstGeom>
          <a:noFill/>
        </p:spPr>
        <p:txBody>
          <a:bodyPr wrap="square" lIns="45720" tIns="22860" rIns="45720" bIns="22860" rtlCol="0">
            <a:spAutoFit/>
          </a:bodyPr>
          <a:lstStyle/>
          <a:p>
            <a:r>
              <a:rPr lang="en-US" sz="2200" b="1" dirty="0">
                <a:solidFill>
                  <a:schemeClr val="bg1"/>
                </a:solidFill>
                <a:latin typeface="Rockwell"/>
                <a:cs typeface="Rockwell"/>
              </a:rPr>
              <a:t>—Plutarch</a:t>
            </a:r>
            <a:br>
              <a:rPr lang="en-US" sz="2200" b="1" dirty="0">
                <a:solidFill>
                  <a:schemeClr val="bg1"/>
                </a:solidFill>
                <a:latin typeface="Rockwell"/>
                <a:cs typeface="Rockwell"/>
              </a:rPr>
            </a:br>
            <a:r>
              <a:rPr lang="en-US" sz="2200" b="1" dirty="0">
                <a:solidFill>
                  <a:schemeClr val="bg1"/>
                </a:solidFill>
                <a:latin typeface="Rockwell"/>
                <a:cs typeface="Rockwell"/>
              </a:rPr>
              <a:t>    </a:t>
            </a:r>
            <a:r>
              <a:rPr lang="en-US" i="1" dirty="0" smtClean="0">
                <a:solidFill>
                  <a:schemeClr val="bg1"/>
                </a:solidFill>
                <a:latin typeface="Rockwell"/>
                <a:cs typeface="Rockwell"/>
              </a:rPr>
              <a:t>from </a:t>
            </a:r>
            <a:r>
              <a:rPr lang="en-US" i="1" dirty="0">
                <a:solidFill>
                  <a:schemeClr val="bg1"/>
                </a:solidFill>
                <a:latin typeface="Rockwell"/>
                <a:cs typeface="Rockwell"/>
              </a:rPr>
              <a:t>Ian Kidd's translation of </a:t>
            </a:r>
            <a:r>
              <a:rPr lang="en-US" i="1" dirty="0" smtClean="0">
                <a:solidFill>
                  <a:schemeClr val="bg1"/>
                </a:solidFill>
                <a:latin typeface="Rockwell"/>
                <a:cs typeface="Rockwell"/>
              </a:rPr>
              <a:t>Essays</a:t>
            </a:r>
            <a:endParaRPr lang="en-US" b="1" dirty="0">
              <a:solidFill>
                <a:schemeClr val="bg1"/>
              </a:solidFill>
              <a:latin typeface="Rockwell"/>
              <a:cs typeface="Rockwell"/>
            </a:endParaRPr>
          </a:p>
        </p:txBody>
      </p:sp>
      <p:sp>
        <p:nvSpPr>
          <p:cNvPr id="12" name="Rectangle 11"/>
          <p:cNvSpPr/>
          <p:nvPr/>
        </p:nvSpPr>
        <p:spPr>
          <a:xfrm>
            <a:off x="1390377" y="1395364"/>
            <a:ext cx="7096801" cy="1874360"/>
          </a:xfrm>
          <a:prstGeom prst="rect">
            <a:avLst/>
          </a:prstGeom>
        </p:spPr>
        <p:txBody>
          <a:bodyPr wrap="square" lIns="45720" tIns="22860" rIns="45720" bIns="22860">
            <a:spAutoFit/>
          </a:bodyPr>
          <a:lstStyle/>
          <a:p>
            <a:pPr>
              <a:lnSpc>
                <a:spcPct val="110000"/>
              </a:lnSpc>
            </a:pPr>
            <a:r>
              <a:rPr lang="en-US" sz="3600" b="1" dirty="0">
                <a:solidFill>
                  <a:schemeClr val="bg1"/>
                </a:solidFill>
                <a:latin typeface="Rockwell"/>
                <a:cs typeface="Rockwell"/>
              </a:rPr>
              <a:t>The mind is not a vessel that </a:t>
            </a:r>
            <a:br>
              <a:rPr lang="en-US" sz="3600" b="1" dirty="0">
                <a:solidFill>
                  <a:schemeClr val="bg1"/>
                </a:solidFill>
                <a:latin typeface="Rockwell"/>
                <a:cs typeface="Rockwell"/>
              </a:rPr>
            </a:br>
            <a:r>
              <a:rPr lang="en-US" sz="3600" b="1" dirty="0">
                <a:solidFill>
                  <a:schemeClr val="bg1"/>
                </a:solidFill>
                <a:latin typeface="Rockwell"/>
                <a:cs typeface="Rockwell"/>
              </a:rPr>
              <a:t>needs filling, but wood that </a:t>
            </a:r>
            <a:br>
              <a:rPr lang="en-US" sz="3600" b="1" dirty="0">
                <a:solidFill>
                  <a:schemeClr val="bg1"/>
                </a:solidFill>
                <a:latin typeface="Rockwell"/>
                <a:cs typeface="Rockwell"/>
              </a:rPr>
            </a:br>
            <a:r>
              <a:rPr lang="en-US" sz="3600" b="1" dirty="0">
                <a:solidFill>
                  <a:schemeClr val="bg1"/>
                </a:solidFill>
                <a:latin typeface="Rockwell"/>
                <a:cs typeface="Rockwell"/>
              </a:rPr>
              <a:t>needs igniting.</a:t>
            </a:r>
          </a:p>
        </p:txBody>
      </p:sp>
      <p:pic>
        <p:nvPicPr>
          <p:cNvPr id="16" name="Picture 15" descr="Quote.ai"/>
          <p:cNvPicPr>
            <a:picLocks noChangeAspect="1"/>
          </p:cNvPicPr>
          <p:nvPr/>
        </p:nvPicPr>
        <p:blipFill>
          <a:blip r:embed="rId3" cstate="print">
            <a:alphaModFix amt="6000"/>
            <a:extLst>
              <a:ext uri="{28A0092B-C50C-407E-A947-70E740481C1C}">
                <a14:useLocalDpi xmlns:a14="http://schemas.microsoft.com/office/drawing/2010/main" val="0"/>
              </a:ext>
            </a:extLst>
          </a:blip>
          <a:stretch>
            <a:fillRect/>
          </a:stretch>
        </p:blipFill>
        <p:spPr>
          <a:xfrm>
            <a:off x="198191" y="787565"/>
            <a:ext cx="1811363" cy="1047749"/>
          </a:xfrm>
          <a:prstGeom prst="rect">
            <a:avLst/>
          </a:prstGeom>
        </p:spPr>
      </p:pic>
      <p:pic>
        <p:nvPicPr>
          <p:cNvPr id="17" name="Picture 16" descr="Quote.ai"/>
          <p:cNvPicPr>
            <a:picLocks noChangeAspect="1"/>
          </p:cNvPicPr>
          <p:nvPr/>
        </p:nvPicPr>
        <p:blipFill>
          <a:blip r:embed="rId3" cstate="print">
            <a:alphaModFix amt="6000"/>
            <a:extLst>
              <a:ext uri="{28A0092B-C50C-407E-A947-70E740481C1C}">
                <a14:useLocalDpi xmlns:a14="http://schemas.microsoft.com/office/drawing/2010/main" val="0"/>
              </a:ext>
            </a:extLst>
          </a:blip>
          <a:stretch>
            <a:fillRect/>
          </a:stretch>
        </p:blipFill>
        <p:spPr>
          <a:xfrm flipH="1">
            <a:off x="4137653" y="2092952"/>
            <a:ext cx="1811363" cy="1047749"/>
          </a:xfrm>
          <a:prstGeom prst="rect">
            <a:avLst/>
          </a:prstGeom>
        </p:spPr>
      </p:pic>
    </p:spTree>
    <p:extLst>
      <p:ext uri="{BB962C8B-B14F-4D97-AF65-F5344CB8AC3E}">
        <p14:creationId xmlns:p14="http://schemas.microsoft.com/office/powerpoint/2010/main" val="6838285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 y="0"/>
            <a:ext cx="9144000" cy="5143500"/>
          </a:xfrm>
          <a:prstGeom prst="rect">
            <a:avLst/>
          </a:prstGeom>
          <a:solidFill>
            <a:srgbClr val="CB3E47"/>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Rockwell"/>
              <a:cs typeface="Rockwell"/>
            </a:endParaRPr>
          </a:p>
        </p:txBody>
      </p:sp>
      <p:sp>
        <p:nvSpPr>
          <p:cNvPr id="10" name="Rectangle 9"/>
          <p:cNvSpPr/>
          <p:nvPr/>
        </p:nvSpPr>
        <p:spPr>
          <a:xfrm>
            <a:off x="1176022" y="1462205"/>
            <a:ext cx="6668568" cy="1908215"/>
          </a:xfrm>
          <a:prstGeom prst="rect">
            <a:avLst/>
          </a:prstGeom>
        </p:spPr>
        <p:txBody>
          <a:bodyPr wrap="square" lIns="45720" tIns="22860" rIns="45720" bIns="22860">
            <a:spAutoFit/>
          </a:bodyPr>
          <a:lstStyle/>
          <a:p>
            <a:pPr>
              <a:lnSpc>
                <a:spcPct val="110000"/>
              </a:lnSpc>
            </a:pPr>
            <a:r>
              <a:rPr lang="en-US" sz="2200" b="1" dirty="0" smtClean="0">
                <a:solidFill>
                  <a:schemeClr val="bg1"/>
                </a:solidFill>
                <a:latin typeface="Helvetica" pitchFamily="34" charset="0"/>
                <a:cs typeface="Rockwell"/>
              </a:rPr>
              <a:t>I'm a single mom 39 years old with two college boys... I've been trying to get back to college for my masters and want to learn more about computers. Looking forward to this class!   </a:t>
            </a:r>
          </a:p>
          <a:p>
            <a:pPr>
              <a:lnSpc>
                <a:spcPct val="110000"/>
              </a:lnSpc>
            </a:pPr>
            <a:r>
              <a:rPr lang="en-US" sz="2200" i="1" dirty="0" smtClean="0">
                <a:solidFill>
                  <a:schemeClr val="bg1"/>
                </a:solidFill>
                <a:latin typeface="Helvetica" pitchFamily="34" charset="0"/>
                <a:cs typeface="Rockwell"/>
              </a:rPr>
              <a:t>(Jenny Ramirez)</a:t>
            </a:r>
            <a:r>
              <a:rPr lang="en-US" sz="2200" b="1" dirty="0" smtClean="0">
                <a:solidFill>
                  <a:schemeClr val="bg1"/>
                </a:solidFill>
                <a:latin typeface="Helvetica" pitchFamily="34" charset="0"/>
                <a:cs typeface="Rockwell"/>
              </a:rPr>
              <a:t>  </a:t>
            </a:r>
          </a:p>
        </p:txBody>
      </p:sp>
      <p:pic>
        <p:nvPicPr>
          <p:cNvPr id="11" name="Picture 10"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a:off x="-645091" y="377669"/>
            <a:ext cx="2506016" cy="1449559"/>
          </a:xfrm>
          <a:prstGeom prst="rect">
            <a:avLst/>
          </a:prstGeom>
        </p:spPr>
      </p:pic>
      <p:pic>
        <p:nvPicPr>
          <p:cNvPr id="13" name="Picture 12"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flipH="1">
            <a:off x="6968459" y="2811197"/>
            <a:ext cx="2506016" cy="1449559"/>
          </a:xfrm>
          <a:prstGeom prst="rect">
            <a:avLst/>
          </a:prstGeom>
        </p:spPr>
      </p:pic>
      <p:pic>
        <p:nvPicPr>
          <p:cNvPr id="6" name="Picture 5" descr="IMAG0292.jpg"/>
          <p:cNvPicPr>
            <a:picLocks noChangeAspect="1"/>
          </p:cNvPicPr>
          <p:nvPr/>
        </p:nvPicPr>
        <p:blipFill>
          <a:blip r:embed="rId4" cstate="print"/>
          <a:srcRect l="64353" t="32889" r="16138" b="22667"/>
          <a:stretch>
            <a:fillRect/>
          </a:stretch>
        </p:blipFill>
        <p:spPr>
          <a:xfrm>
            <a:off x="7844589" y="0"/>
            <a:ext cx="1299411" cy="1770314"/>
          </a:xfrm>
          <a:prstGeom prst="rect">
            <a:avLst/>
          </a:prstGeom>
        </p:spPr>
      </p:pic>
    </p:spTree>
    <p:extLst>
      <p:ext uri="{BB962C8B-B14F-4D97-AF65-F5344CB8AC3E}">
        <p14:creationId xmlns:p14="http://schemas.microsoft.com/office/powerpoint/2010/main" val="2448788785"/>
      </p:ext>
    </p:extLst>
  </p:cSld>
  <p:clrMapOvr>
    <a:masterClrMapping/>
  </p:clrMapOvr>
  <p:transition spd="med" advTm="8375">
    <p:push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870823258"/>
              </p:ext>
            </p:extLst>
          </p:nvPr>
        </p:nvGraphicFramePr>
        <p:xfrm>
          <a:off x="2514600" y="590550"/>
          <a:ext cx="6096000" cy="4064000"/>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0"/>
          <p:cNvGrpSpPr/>
          <p:nvPr/>
        </p:nvGrpSpPr>
        <p:grpSpPr>
          <a:xfrm>
            <a:off x="1000118" y="3046739"/>
            <a:ext cx="2180167" cy="369332"/>
            <a:chOff x="2000235" y="6093479"/>
            <a:chExt cx="4360334" cy="738663"/>
          </a:xfrm>
        </p:grpSpPr>
        <p:sp>
          <p:nvSpPr>
            <p:cNvPr id="5" name="Rectangle 4"/>
            <p:cNvSpPr/>
            <p:nvPr/>
          </p:nvSpPr>
          <p:spPr>
            <a:xfrm>
              <a:off x="2000235" y="6143534"/>
              <a:ext cx="592667" cy="592667"/>
            </a:xfrm>
            <a:prstGeom prst="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pitchFamily="34" charset="0"/>
              </a:endParaRPr>
            </a:p>
          </p:txBody>
        </p:sp>
        <p:sp>
          <p:nvSpPr>
            <p:cNvPr id="6" name="TextBox 5"/>
            <p:cNvSpPr txBox="1"/>
            <p:nvPr/>
          </p:nvSpPr>
          <p:spPr>
            <a:xfrm>
              <a:off x="2666985" y="6093479"/>
              <a:ext cx="3693584" cy="738663"/>
            </a:xfrm>
            <a:prstGeom prst="rect">
              <a:avLst/>
            </a:prstGeom>
            <a:noFill/>
          </p:spPr>
          <p:txBody>
            <a:bodyPr wrap="square" rtlCol="0">
              <a:spAutoFit/>
            </a:bodyPr>
            <a:lstStyle/>
            <a:p>
              <a:r>
                <a:rPr lang="en-US" dirty="0" smtClean="0">
                  <a:solidFill>
                    <a:srgbClr val="193353"/>
                  </a:solidFill>
                  <a:latin typeface="Helvetica" pitchFamily="34" charset="0"/>
                  <a:cs typeface="Rockwell"/>
                </a:rPr>
                <a:t>Lecture</a:t>
              </a:r>
              <a:endParaRPr lang="en-US" dirty="0">
                <a:solidFill>
                  <a:srgbClr val="193353"/>
                </a:solidFill>
                <a:latin typeface="Helvetica" pitchFamily="34" charset="0"/>
                <a:cs typeface="Rockwell"/>
              </a:endParaRPr>
            </a:p>
          </p:txBody>
        </p:sp>
      </p:grpSp>
      <p:grpSp>
        <p:nvGrpSpPr>
          <p:cNvPr id="3" name="Group 11"/>
          <p:cNvGrpSpPr/>
          <p:nvPr/>
        </p:nvGrpSpPr>
        <p:grpSpPr>
          <a:xfrm>
            <a:off x="1000118" y="3496532"/>
            <a:ext cx="2180167" cy="590931"/>
            <a:chOff x="2000235" y="6993063"/>
            <a:chExt cx="4360334" cy="1181862"/>
          </a:xfrm>
        </p:grpSpPr>
        <p:sp>
          <p:nvSpPr>
            <p:cNvPr id="7" name="Rectangle 6"/>
            <p:cNvSpPr/>
            <p:nvPr/>
          </p:nvSpPr>
          <p:spPr>
            <a:xfrm>
              <a:off x="2000235" y="7198758"/>
              <a:ext cx="592667" cy="59266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pitchFamily="34" charset="0"/>
              </a:endParaRPr>
            </a:p>
          </p:txBody>
        </p:sp>
        <p:sp>
          <p:nvSpPr>
            <p:cNvPr id="8" name="TextBox 7"/>
            <p:cNvSpPr txBox="1"/>
            <p:nvPr/>
          </p:nvSpPr>
          <p:spPr>
            <a:xfrm>
              <a:off x="2666985" y="6993063"/>
              <a:ext cx="3693584" cy="1181862"/>
            </a:xfrm>
            <a:prstGeom prst="rect">
              <a:avLst/>
            </a:prstGeom>
            <a:noFill/>
          </p:spPr>
          <p:txBody>
            <a:bodyPr wrap="square" rtlCol="0">
              <a:spAutoFit/>
            </a:bodyPr>
            <a:lstStyle/>
            <a:p>
              <a:pPr>
                <a:lnSpc>
                  <a:spcPct val="90000"/>
                </a:lnSpc>
              </a:pPr>
              <a:r>
                <a:rPr lang="en-US" dirty="0" smtClean="0">
                  <a:solidFill>
                    <a:srgbClr val="193353"/>
                  </a:solidFill>
                  <a:latin typeface="Helvetica" pitchFamily="34" charset="0"/>
                  <a:cs typeface="Rockwell"/>
                </a:rPr>
                <a:t>Active </a:t>
              </a:r>
              <a:br>
                <a:rPr lang="en-US" dirty="0" smtClean="0">
                  <a:solidFill>
                    <a:srgbClr val="193353"/>
                  </a:solidFill>
                  <a:latin typeface="Helvetica" pitchFamily="34" charset="0"/>
                  <a:cs typeface="Rockwell"/>
                </a:rPr>
              </a:br>
              <a:r>
                <a:rPr lang="en-US" dirty="0" smtClean="0">
                  <a:solidFill>
                    <a:srgbClr val="193353"/>
                  </a:solidFill>
                  <a:latin typeface="Helvetica" pitchFamily="34" charset="0"/>
                  <a:cs typeface="Rockwell"/>
                </a:rPr>
                <a:t>Learning</a:t>
              </a:r>
              <a:endParaRPr lang="en-US" dirty="0">
                <a:solidFill>
                  <a:srgbClr val="193353"/>
                </a:solidFill>
                <a:latin typeface="Helvetica" pitchFamily="34" charset="0"/>
                <a:cs typeface="Rockwell"/>
              </a:endParaRPr>
            </a:p>
          </p:txBody>
        </p:sp>
      </p:grpSp>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037778"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Igniting Minds</a:t>
            </a:r>
            <a:endParaRPr lang="en-US" sz="2400" dirty="0">
              <a:solidFill>
                <a:schemeClr val="bg1"/>
              </a:solidFill>
              <a:latin typeface="Helvetica" pitchFamily="34" charset="0"/>
              <a:cs typeface="Rockwell"/>
            </a:endParaRPr>
          </a:p>
        </p:txBody>
      </p:sp>
      <p:sp>
        <p:nvSpPr>
          <p:cNvPr id="20" name="Rectangle 19"/>
          <p:cNvSpPr/>
          <p:nvPr/>
        </p:nvSpPr>
        <p:spPr>
          <a:xfrm>
            <a:off x="381000" y="133350"/>
            <a:ext cx="5719966" cy="477054"/>
          </a:xfrm>
          <a:prstGeom prst="rect">
            <a:avLst/>
          </a:prstGeom>
        </p:spPr>
        <p:txBody>
          <a:bodyPr wrap="square" lIns="45720" tIns="22860" rIns="45720" bIns="22860">
            <a:spAutoFit/>
          </a:bodyPr>
          <a:lstStyle/>
          <a:p>
            <a:r>
              <a:rPr lang="en-US" sz="1400" dirty="0" smtClean="0">
                <a:solidFill>
                  <a:srgbClr val="1B2E45"/>
                </a:solidFill>
                <a:latin typeface="Arial"/>
                <a:cs typeface="Arial"/>
              </a:rPr>
              <a:t>"</a:t>
            </a:r>
            <a:r>
              <a:rPr lang="en-US" sz="1400" dirty="0">
                <a:solidFill>
                  <a:srgbClr val="1B2E45"/>
                </a:solidFill>
                <a:latin typeface="Arial"/>
                <a:cs typeface="Arial"/>
              </a:rPr>
              <a:t>Improved Learning in a Large-Enrollment Physics Class." </a:t>
            </a:r>
            <a:endParaRPr lang="en-US" sz="1400" dirty="0" smtClean="0">
              <a:solidFill>
                <a:srgbClr val="1B2E45"/>
              </a:solidFill>
              <a:latin typeface="Arial"/>
              <a:cs typeface="Arial"/>
            </a:endParaRPr>
          </a:p>
          <a:p>
            <a:r>
              <a:rPr lang="en-US" sz="1400" dirty="0" smtClean="0">
                <a:solidFill>
                  <a:srgbClr val="1B2E45"/>
                </a:solidFill>
                <a:latin typeface="Arial"/>
                <a:cs typeface="Arial"/>
              </a:rPr>
              <a:t>L. </a:t>
            </a:r>
            <a:r>
              <a:rPr lang="en-US" sz="1400" dirty="0" err="1" smtClean="0">
                <a:solidFill>
                  <a:srgbClr val="1B2E45"/>
                </a:solidFill>
                <a:latin typeface="Arial"/>
                <a:cs typeface="Arial"/>
              </a:rPr>
              <a:t>Deslauriers</a:t>
            </a:r>
            <a:r>
              <a:rPr lang="en-US" sz="1400" dirty="0" smtClean="0">
                <a:solidFill>
                  <a:srgbClr val="1B2E45"/>
                </a:solidFill>
                <a:latin typeface="Arial"/>
                <a:cs typeface="Arial"/>
              </a:rPr>
              <a:t>, E. </a:t>
            </a:r>
            <a:r>
              <a:rPr lang="en-US" sz="1400" dirty="0" err="1" smtClean="0">
                <a:solidFill>
                  <a:srgbClr val="1B2E45"/>
                </a:solidFill>
                <a:latin typeface="Arial"/>
                <a:cs typeface="Arial"/>
              </a:rPr>
              <a:t>Schelew</a:t>
            </a:r>
            <a:r>
              <a:rPr lang="en-US" sz="1400" dirty="0" smtClean="0">
                <a:solidFill>
                  <a:srgbClr val="1B2E45"/>
                </a:solidFill>
                <a:latin typeface="Arial"/>
                <a:cs typeface="Arial"/>
              </a:rPr>
              <a:t>, and C. </a:t>
            </a:r>
            <a:r>
              <a:rPr lang="en-US" sz="1400" dirty="0" err="1" smtClean="0">
                <a:solidFill>
                  <a:srgbClr val="1B2E45"/>
                </a:solidFill>
                <a:latin typeface="Arial"/>
                <a:cs typeface="Arial"/>
              </a:rPr>
              <a:t>Wieman</a:t>
            </a:r>
            <a:r>
              <a:rPr lang="en-US" sz="1400" dirty="0" smtClean="0">
                <a:solidFill>
                  <a:srgbClr val="1B2E45"/>
                </a:solidFill>
                <a:latin typeface="Arial"/>
                <a:cs typeface="Arial"/>
              </a:rPr>
              <a:t>. </a:t>
            </a:r>
            <a:r>
              <a:rPr lang="en-US" sz="1400" i="1" dirty="0" smtClean="0">
                <a:solidFill>
                  <a:srgbClr val="1B2E45"/>
                </a:solidFill>
                <a:latin typeface="Arial"/>
                <a:cs typeface="Arial"/>
              </a:rPr>
              <a:t>Science</a:t>
            </a:r>
            <a:r>
              <a:rPr lang="en-US" sz="1400" dirty="0" smtClean="0">
                <a:solidFill>
                  <a:srgbClr val="1B2E45"/>
                </a:solidFill>
                <a:latin typeface="Arial"/>
                <a:cs typeface="Arial"/>
              </a:rPr>
              <a:t> (2011</a:t>
            </a:r>
            <a:r>
              <a:rPr lang="en-US" sz="1400" dirty="0">
                <a:solidFill>
                  <a:srgbClr val="1B2E45"/>
                </a:solidFill>
                <a:latin typeface="Arial"/>
                <a:cs typeface="Arial"/>
              </a:rPr>
              <a:t>).</a:t>
            </a:r>
          </a:p>
        </p:txBody>
      </p:sp>
      <p:sp>
        <p:nvSpPr>
          <p:cNvPr id="13" name="TextBox 12"/>
          <p:cNvSpPr txBox="1"/>
          <p:nvPr/>
        </p:nvSpPr>
        <p:spPr>
          <a:xfrm>
            <a:off x="3276600" y="4019550"/>
            <a:ext cx="1252761" cy="323166"/>
          </a:xfrm>
          <a:prstGeom prst="rect">
            <a:avLst/>
          </a:prstGeom>
          <a:noFill/>
        </p:spPr>
        <p:txBody>
          <a:bodyPr wrap="square" lIns="45720" tIns="22860" rIns="45720" bIns="22860" rtlCol="0">
            <a:spAutoFit/>
          </a:bodyPr>
          <a:lstStyle/>
          <a:p>
            <a:r>
              <a:rPr lang="en-US" dirty="0" smtClean="0">
                <a:solidFill>
                  <a:srgbClr val="193353"/>
                </a:solidFill>
                <a:latin typeface="Helvetica" pitchFamily="34" charset="0"/>
                <a:cs typeface="Rockwell"/>
              </a:rPr>
              <a:t>Attendance</a:t>
            </a:r>
            <a:endParaRPr lang="en-US" dirty="0">
              <a:solidFill>
                <a:srgbClr val="193353"/>
              </a:solidFill>
              <a:latin typeface="Helvetica" pitchFamily="34" charset="0"/>
              <a:cs typeface="Rockwell"/>
            </a:endParaRPr>
          </a:p>
        </p:txBody>
      </p:sp>
      <p:sp>
        <p:nvSpPr>
          <p:cNvPr id="14" name="TextBox 13"/>
          <p:cNvSpPr txBox="1"/>
          <p:nvPr/>
        </p:nvSpPr>
        <p:spPr>
          <a:xfrm>
            <a:off x="4867834" y="4019772"/>
            <a:ext cx="1508257" cy="323166"/>
          </a:xfrm>
          <a:prstGeom prst="rect">
            <a:avLst/>
          </a:prstGeom>
          <a:noFill/>
        </p:spPr>
        <p:txBody>
          <a:bodyPr wrap="square" lIns="45720" tIns="22860" rIns="45720" bIns="22860" rtlCol="0">
            <a:spAutoFit/>
          </a:bodyPr>
          <a:lstStyle/>
          <a:p>
            <a:r>
              <a:rPr lang="en-US" dirty="0" smtClean="0">
                <a:solidFill>
                  <a:srgbClr val="193353"/>
                </a:solidFill>
                <a:latin typeface="Helvetica" pitchFamily="34" charset="0"/>
                <a:cs typeface="Rockwell"/>
              </a:rPr>
              <a:t>Engagement</a:t>
            </a:r>
            <a:endParaRPr lang="en-US" dirty="0">
              <a:solidFill>
                <a:srgbClr val="193353"/>
              </a:solidFill>
              <a:latin typeface="Helvetica" pitchFamily="34" charset="0"/>
              <a:cs typeface="Rockwell"/>
            </a:endParaRPr>
          </a:p>
        </p:txBody>
      </p:sp>
      <p:sp>
        <p:nvSpPr>
          <p:cNvPr id="15" name="TextBox 14"/>
          <p:cNvSpPr txBox="1"/>
          <p:nvPr/>
        </p:nvSpPr>
        <p:spPr>
          <a:xfrm>
            <a:off x="6490448" y="4019772"/>
            <a:ext cx="1252761" cy="323166"/>
          </a:xfrm>
          <a:prstGeom prst="rect">
            <a:avLst/>
          </a:prstGeom>
          <a:noFill/>
        </p:spPr>
        <p:txBody>
          <a:bodyPr wrap="square" lIns="45720" tIns="22860" rIns="45720" bIns="22860" rtlCol="0">
            <a:spAutoFit/>
          </a:bodyPr>
          <a:lstStyle/>
          <a:p>
            <a:r>
              <a:rPr lang="en-US" dirty="0" smtClean="0">
                <a:solidFill>
                  <a:srgbClr val="193353"/>
                </a:solidFill>
                <a:latin typeface="Helvetica" pitchFamily="34" charset="0"/>
                <a:cs typeface="Rockwell"/>
              </a:rPr>
              <a:t>Learning</a:t>
            </a:r>
            <a:endParaRPr lang="en-US" dirty="0">
              <a:solidFill>
                <a:srgbClr val="193353"/>
              </a:solidFill>
              <a:latin typeface="Helvetica" pitchFamily="34" charset="0"/>
              <a:cs typeface="Rockwell"/>
            </a:endParaRPr>
          </a:p>
        </p:txBody>
      </p:sp>
    </p:spTree>
    <p:custDataLst>
      <p:tags r:id="rId1"/>
    </p:custDataLst>
    <p:extLst>
      <p:ext uri="{BB962C8B-B14F-4D97-AF65-F5344CB8AC3E}">
        <p14:creationId xmlns:p14="http://schemas.microsoft.com/office/powerpoint/2010/main" val="2613675363"/>
      </p:ext>
    </p:extLst>
  </p:cSld>
  <p:clrMapOvr>
    <a:masterClrMapping/>
  </p:clrMapOvr>
  <p:transition advTm="2285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p:stCondLst>
                              <p:cond delay="0"/>
                            </p:stCondLst>
                            <p:childTnLst>
                              <p:par>
                                <p:cTn id="20" presetID="22" presetClass="entr" presetSubtype="4" fill="hold" grpId="0" nodeType="afterEffect">
                                  <p:stCondLst>
                                    <p:cond delay="1000"/>
                                  </p:stCondLst>
                                  <p:childTnLst>
                                    <p:set>
                                      <p:cBhvr>
                                        <p:cTn id="21"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down)">
                                      <p:cBhvr>
                                        <p:cTn id="22" dur="500"/>
                                        <p:tgtEl>
                                          <p:spTgt spid="4">
                                            <p:graphicEl>
                                              <a:chart seriesIdx="1" categoryIdx="-4" bldStep="series"/>
                                            </p:graphicEl>
                                          </p:spTgt>
                                        </p:tgtEl>
                                      </p:cBhvr>
                                    </p:animEffec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P spid="20" grpId="0"/>
      <p:bldP spid="13" grpId="0"/>
      <p:bldP spid="14" grpId="0"/>
      <p:bldP spid="1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03-01 at 11.16.29 AM.png"/>
          <p:cNvPicPr>
            <a:picLocks noChangeAspect="1"/>
          </p:cNvPicPr>
          <p:nvPr/>
        </p:nvPicPr>
        <p:blipFill>
          <a:blip r:embed="rId2" cstate="print"/>
          <a:srcRect r="3488"/>
          <a:stretch>
            <a:fillRect/>
          </a:stretch>
        </p:blipFill>
        <p:spPr>
          <a:xfrm>
            <a:off x="304800" y="742950"/>
            <a:ext cx="5410200" cy="3127771"/>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F</a:t>
            </a:r>
            <a:r>
              <a:rPr lang="en-US" sz="2400" b="1" dirty="0" smtClean="0">
                <a:solidFill>
                  <a:schemeClr val="bg1"/>
                </a:solidFill>
                <a:latin typeface="Rockwell"/>
                <a:cs typeface="Rockwell"/>
              </a:rPr>
              <a:t>lipped classroom</a:t>
            </a:r>
            <a:endParaRPr lang="en-US" sz="2400" b="1" dirty="0">
              <a:solidFill>
                <a:schemeClr val="bg1"/>
              </a:solidFill>
              <a:latin typeface="Rockwell"/>
              <a:cs typeface="Rockwell"/>
            </a:endParaRPr>
          </a:p>
        </p:txBody>
      </p:sp>
      <p:sp>
        <p:nvSpPr>
          <p:cNvPr id="10" name="Content Placeholder 2"/>
          <p:cNvSpPr txBox="1">
            <a:spLocks/>
          </p:cNvSpPr>
          <p:nvPr/>
        </p:nvSpPr>
        <p:spPr bwMode="auto">
          <a:xfrm>
            <a:off x="5943600" y="1123950"/>
            <a:ext cx="3048000" cy="2590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r>
              <a:rPr lang="en-US" sz="2000" dirty="0" smtClean="0"/>
              <a:t>Just-in-time teaching</a:t>
            </a:r>
          </a:p>
          <a:p>
            <a:pPr marL="171450" indent="-171450"/>
            <a:r>
              <a:rPr lang="en-US" sz="2000" dirty="0" smtClean="0"/>
              <a:t>Small group problem solving</a:t>
            </a:r>
          </a:p>
        </p:txBody>
      </p:sp>
    </p:spTree>
    <p:extLst>
      <p:ext uri="{BB962C8B-B14F-4D97-AF65-F5344CB8AC3E}">
        <p14:creationId xmlns:p14="http://schemas.microsoft.com/office/powerpoint/2010/main" val="1972208791"/>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9524"/>
            <a:ext cx="9144000" cy="5143500"/>
          </a:xfrm>
          <a:prstGeom prst="rect">
            <a:avLst/>
          </a:prstGeom>
        </p:spPr>
      </p:pic>
      <p:sp>
        <p:nvSpPr>
          <p:cNvPr id="14" name="Rectangle 13"/>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Universal Access to Education</a:t>
            </a:r>
            <a:endParaRPr lang="en-US" sz="2400" b="1" dirty="0">
              <a:solidFill>
                <a:schemeClr val="bg1"/>
              </a:solidFill>
              <a:latin typeface="Helvetica" pitchFamily="34" charset="0"/>
              <a:cs typeface="Rockwell"/>
            </a:endParaRPr>
          </a:p>
        </p:txBody>
      </p:sp>
    </p:spTree>
    <p:extLst>
      <p:ext uri="{BB962C8B-B14F-4D97-AF65-F5344CB8AC3E}">
        <p14:creationId xmlns:p14="http://schemas.microsoft.com/office/powerpoint/2010/main" val="1097968098"/>
      </p:ext>
    </p:extLst>
  </p:cSld>
  <p:clrMapOvr>
    <a:masterClrMapping/>
  </p:clrMapOvr>
  <p:transition spd="slow" advTm="70281">
    <p:push di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6741046"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Statements of Accomplishment</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45" y="256494"/>
            <a:ext cx="3158512" cy="40751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4" name="Group 33"/>
          <p:cNvGrpSpPr/>
          <p:nvPr/>
        </p:nvGrpSpPr>
        <p:grpSpPr>
          <a:xfrm>
            <a:off x="973776" y="3652557"/>
            <a:ext cx="7015249" cy="646331"/>
            <a:chOff x="1947552" y="7305114"/>
            <a:chExt cx="14030496" cy="1292661"/>
          </a:xfrm>
        </p:grpSpPr>
        <p:sp>
          <p:nvSpPr>
            <p:cNvPr id="2" name="Rectangle 1"/>
            <p:cNvSpPr/>
            <p:nvPr/>
          </p:nvSpPr>
          <p:spPr>
            <a:xfrm>
              <a:off x="1947552" y="7778338"/>
              <a:ext cx="4631377" cy="52288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V="1">
              <a:off x="6578929" y="7305115"/>
              <a:ext cx="2386945" cy="473223"/>
            </a:xfrm>
            <a:prstGeom prst="straightConnector1">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578929" y="8301218"/>
              <a:ext cx="2386945" cy="204225"/>
            </a:xfrm>
            <a:prstGeom prst="straightConnector1">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8965873" y="7305114"/>
              <a:ext cx="7012175" cy="1292661"/>
            </a:xfrm>
            <a:prstGeom prst="rect">
              <a:avLst/>
            </a:prstGeom>
            <a:noFill/>
            <a:ln w="57150">
              <a:solidFill>
                <a:srgbClr val="FF0000"/>
              </a:solidFill>
            </a:ln>
          </p:spPr>
          <p:txBody>
            <a:bodyPr wrap="none" rtlCol="0">
              <a:spAutoFit/>
            </a:bodyPr>
            <a:lstStyle/>
            <a:p>
              <a:r>
                <a:rPr lang="en-US" dirty="0" smtClean="0"/>
                <a:t>Does not confer Stanford credit. </a:t>
              </a:r>
            </a:p>
            <a:p>
              <a:r>
                <a:rPr lang="en-US" dirty="0" smtClean="0"/>
                <a:t>Student identify not verified.</a:t>
              </a:r>
            </a:p>
          </p:txBody>
        </p:sp>
      </p:grpSp>
      <p:grpSp>
        <p:nvGrpSpPr>
          <p:cNvPr id="30" name="Group 29"/>
          <p:cNvGrpSpPr/>
          <p:nvPr/>
        </p:nvGrpSpPr>
        <p:grpSpPr>
          <a:xfrm>
            <a:off x="926276" y="2090057"/>
            <a:ext cx="6054216" cy="1615045"/>
            <a:chOff x="1852552" y="4180114"/>
            <a:chExt cx="12108432" cy="3230089"/>
          </a:xfrm>
        </p:grpSpPr>
        <p:sp>
          <p:nvSpPr>
            <p:cNvPr id="28" name="Rectangle 27"/>
            <p:cNvSpPr/>
            <p:nvPr/>
          </p:nvSpPr>
          <p:spPr>
            <a:xfrm>
              <a:off x="1852552" y="6375071"/>
              <a:ext cx="2042558" cy="103513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flipV="1">
              <a:off x="3895110" y="4180114"/>
              <a:ext cx="5284513" cy="2194960"/>
            </a:xfrm>
            <a:prstGeom prst="straightConnector1">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3895110" y="6590805"/>
              <a:ext cx="5557648" cy="819398"/>
            </a:xfrm>
            <a:prstGeom prst="straightConnector1">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365" t="79649" r="59518" b="4198"/>
            <a:stretch/>
          </p:blipFill>
          <p:spPr bwMode="auto">
            <a:xfrm>
              <a:off x="9179623" y="4180114"/>
              <a:ext cx="4781361" cy="2470066"/>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2924" y="764624"/>
            <a:ext cx="7746911" cy="27233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92992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5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25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6741046"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Signature Track Courses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113" y="173356"/>
            <a:ext cx="6874225" cy="42804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4237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6741046"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Financial Aid</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235" b="33733"/>
          <a:stretch/>
        </p:blipFill>
        <p:spPr>
          <a:xfrm>
            <a:off x="1718959" y="184065"/>
            <a:ext cx="5398121" cy="42140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8292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Education at Scale</a:t>
            </a:r>
          </a:p>
        </p:txBody>
      </p:sp>
      <p:pic>
        <p:nvPicPr>
          <p:cNvPr id="3" name="coursera demo ted format 16 9.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86633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641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61486" y="1916138"/>
            <a:ext cx="8232248" cy="1885132"/>
          </a:xfrm>
          <a:prstGeom prst="rect">
            <a:avLst/>
          </a:prstGeom>
          <a:noFill/>
        </p:spPr>
        <p:txBody>
          <a:bodyPr wrap="square" lIns="45720" tIns="22860" rIns="45720" bIns="22860" rtlCol="0">
            <a:spAutoFit/>
          </a:bodyPr>
          <a:lstStyle/>
          <a:p>
            <a:r>
              <a:rPr lang="en-US" sz="12000" dirty="0">
                <a:solidFill>
                  <a:srgbClr val="FFFFFF">
                    <a:alpha val="5000"/>
                  </a:srgbClr>
                </a:solidFill>
                <a:latin typeface="Helvetica" pitchFamily="34" charset="0"/>
                <a:cs typeface="Rockwell"/>
              </a:rPr>
              <a:t>1.25 million</a:t>
            </a:r>
          </a:p>
        </p:txBody>
      </p:sp>
      <p:sp>
        <p:nvSpPr>
          <p:cNvPr id="4" name="Rectangle 3"/>
          <p:cNvSpPr/>
          <p:nvPr/>
        </p:nvSpPr>
        <p:spPr>
          <a:xfrm>
            <a:off x="0" y="-19050"/>
            <a:ext cx="9144000" cy="5657850"/>
          </a:xfrm>
          <a:prstGeom prst="rect">
            <a:avLst/>
          </a:prstGeom>
          <a:solidFill>
            <a:srgbClr val="1F6751"/>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r>
              <a:rPr lang="en-US" dirty="0" smtClean="0">
                <a:latin typeface="Helvetica" pitchFamily="34" charset="0"/>
              </a:rPr>
              <a:t> </a:t>
            </a:r>
            <a:endParaRPr lang="en-US" dirty="0">
              <a:latin typeface="Helvetica" pitchFamily="34" charset="0"/>
            </a:endParaRPr>
          </a:p>
        </p:txBody>
      </p:sp>
      <p:sp>
        <p:nvSpPr>
          <p:cNvPr id="7" name="TextBox 6"/>
          <p:cNvSpPr txBox="1"/>
          <p:nvPr/>
        </p:nvSpPr>
        <p:spPr>
          <a:xfrm>
            <a:off x="794497" y="3781392"/>
            <a:ext cx="7946407" cy="938719"/>
          </a:xfrm>
          <a:prstGeom prst="rect">
            <a:avLst/>
          </a:prstGeom>
          <a:noFill/>
        </p:spPr>
        <p:txBody>
          <a:bodyPr wrap="square" lIns="45720" tIns="22860" rIns="45720" bIns="22860" rtlCol="0">
            <a:spAutoFit/>
          </a:bodyPr>
          <a:lstStyle/>
          <a:p>
            <a:r>
              <a:rPr lang="en-US" sz="5800" b="1" dirty="0" smtClean="0">
                <a:solidFill>
                  <a:schemeClr val="bg1"/>
                </a:solidFill>
                <a:latin typeface="Helvetica" pitchFamily="34" charset="0"/>
                <a:cs typeface="Rockwell"/>
              </a:rPr>
              <a:t>3.2 </a:t>
            </a:r>
            <a:r>
              <a:rPr lang="en-US" sz="5800" b="1" dirty="0" smtClean="0">
                <a:solidFill>
                  <a:schemeClr val="bg1"/>
                </a:solidFill>
                <a:latin typeface="Helvetica" pitchFamily="34" charset="0"/>
                <a:cs typeface="Rockwell"/>
              </a:rPr>
              <a:t>million </a:t>
            </a:r>
            <a:r>
              <a:rPr lang="en-US" sz="5800" b="1" dirty="0">
                <a:solidFill>
                  <a:schemeClr val="bg1"/>
                </a:solidFill>
                <a:latin typeface="Helvetica" pitchFamily="34" charset="0"/>
                <a:cs typeface="Rockwell"/>
              </a:rPr>
              <a:t>students</a:t>
            </a:r>
            <a:endParaRPr lang="en-US" sz="8300" b="1" spc="25"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latin typeface="Helvetica" pitchFamily="34" charset="0"/>
              <a:cs typeface="Rockwell"/>
            </a:endParaRPr>
          </a:p>
        </p:txBody>
      </p:sp>
      <p:sp>
        <p:nvSpPr>
          <p:cNvPr id="10" name="TextBox 9"/>
          <p:cNvSpPr txBox="1"/>
          <p:nvPr/>
        </p:nvSpPr>
        <p:spPr>
          <a:xfrm>
            <a:off x="4483138" y="1400613"/>
            <a:ext cx="4455425" cy="877163"/>
          </a:xfrm>
          <a:prstGeom prst="rect">
            <a:avLst/>
          </a:prstGeom>
          <a:noFill/>
        </p:spPr>
        <p:txBody>
          <a:bodyPr wrap="square" lIns="45720" tIns="22860" rIns="45720" bIns="22860" rtlCol="0">
            <a:spAutoFit/>
          </a:bodyPr>
          <a:lstStyle/>
          <a:p>
            <a:r>
              <a:rPr lang="en-US" sz="5400" dirty="0">
                <a:solidFill>
                  <a:srgbClr val="FFFFFF">
                    <a:alpha val="13000"/>
                  </a:srgbClr>
                </a:solidFill>
                <a:latin typeface="Helvetica" pitchFamily="34" charset="0"/>
                <a:cs typeface="Rockwell"/>
              </a:rPr>
              <a:t>Video lectures</a:t>
            </a:r>
          </a:p>
        </p:txBody>
      </p:sp>
      <p:sp>
        <p:nvSpPr>
          <p:cNvPr id="11" name="TextBox 10"/>
          <p:cNvSpPr txBox="1"/>
          <p:nvPr/>
        </p:nvSpPr>
        <p:spPr>
          <a:xfrm>
            <a:off x="4084983" y="4556264"/>
            <a:ext cx="6424985" cy="877163"/>
          </a:xfrm>
          <a:prstGeom prst="rect">
            <a:avLst/>
          </a:prstGeom>
          <a:noFill/>
        </p:spPr>
        <p:txBody>
          <a:bodyPr wrap="square" lIns="45720" tIns="22860" rIns="45720" bIns="22860" rtlCol="0">
            <a:spAutoFit/>
          </a:bodyPr>
          <a:lstStyle/>
          <a:p>
            <a:r>
              <a:rPr lang="en-US" sz="5400" dirty="0">
                <a:solidFill>
                  <a:srgbClr val="FFFFFF">
                    <a:alpha val="13000"/>
                  </a:srgbClr>
                </a:solidFill>
                <a:latin typeface="Helvetica" pitchFamily="34" charset="0"/>
                <a:cs typeface="Rockwell"/>
              </a:rPr>
              <a:t>Assessments</a:t>
            </a:r>
          </a:p>
        </p:txBody>
      </p:sp>
      <p:sp>
        <p:nvSpPr>
          <p:cNvPr id="6" name="TextBox 5"/>
          <p:cNvSpPr txBox="1"/>
          <p:nvPr/>
        </p:nvSpPr>
        <p:spPr>
          <a:xfrm>
            <a:off x="4349357" y="2865744"/>
            <a:ext cx="6876898" cy="553998"/>
          </a:xfrm>
          <a:prstGeom prst="rect">
            <a:avLst/>
          </a:prstGeom>
          <a:noFill/>
        </p:spPr>
        <p:txBody>
          <a:bodyPr wrap="square" lIns="45720" tIns="22860" rIns="45720" bIns="22860" rtlCol="0">
            <a:spAutoFit/>
          </a:bodyPr>
          <a:lstStyle/>
          <a:p>
            <a:r>
              <a:rPr lang="en-US" sz="3300" b="1" dirty="0" smtClean="0">
                <a:solidFill>
                  <a:srgbClr val="FFFFFF"/>
                </a:solidFill>
                <a:latin typeface="Helvetica" pitchFamily="34" charset="0"/>
                <a:cs typeface="Rockwell"/>
              </a:rPr>
              <a:t>10 </a:t>
            </a:r>
            <a:r>
              <a:rPr lang="en-US" sz="3300" b="1" dirty="0">
                <a:solidFill>
                  <a:srgbClr val="FFFFFF"/>
                </a:solidFill>
                <a:latin typeface="Helvetica" pitchFamily="34" charset="0"/>
                <a:cs typeface="Rockwell"/>
              </a:rPr>
              <a:t>million enrollments</a:t>
            </a:r>
          </a:p>
        </p:txBody>
      </p:sp>
      <p:sp>
        <p:nvSpPr>
          <p:cNvPr id="18" name="TextBox 17"/>
          <p:cNvSpPr txBox="1"/>
          <p:nvPr/>
        </p:nvSpPr>
        <p:spPr>
          <a:xfrm>
            <a:off x="7345880" y="-757473"/>
            <a:ext cx="2952763" cy="530915"/>
          </a:xfrm>
          <a:prstGeom prst="rect">
            <a:avLst/>
          </a:prstGeom>
          <a:noFill/>
        </p:spPr>
        <p:txBody>
          <a:bodyPr wrap="square" lIns="22860" tIns="11430" rIns="22860" bIns="11430" rtlCol="0">
            <a:spAutoFit/>
          </a:bodyPr>
          <a:lstStyle/>
          <a:p>
            <a:r>
              <a:rPr lang="en-US" sz="3300" b="1" dirty="0">
                <a:solidFill>
                  <a:srgbClr val="FFFFFF"/>
                </a:solidFill>
                <a:latin typeface="Helvetica" pitchFamily="34" charset="0"/>
                <a:cs typeface="Rockwell"/>
              </a:rPr>
              <a:t>190 countries</a:t>
            </a:r>
          </a:p>
        </p:txBody>
      </p:sp>
      <p:sp>
        <p:nvSpPr>
          <p:cNvPr id="12" name="TextBox 11"/>
          <p:cNvSpPr txBox="1"/>
          <p:nvPr/>
        </p:nvSpPr>
        <p:spPr>
          <a:xfrm>
            <a:off x="975088" y="1916138"/>
            <a:ext cx="3394842" cy="723275"/>
          </a:xfrm>
          <a:prstGeom prst="rect">
            <a:avLst/>
          </a:prstGeom>
          <a:noFill/>
        </p:spPr>
        <p:txBody>
          <a:bodyPr wrap="square" lIns="45720" tIns="22860" rIns="45720" bIns="22860" rtlCol="0">
            <a:spAutoFit/>
          </a:bodyPr>
          <a:lstStyle/>
          <a:p>
            <a:r>
              <a:rPr lang="en-US" sz="4400" b="1" dirty="0" smtClean="0">
                <a:solidFill>
                  <a:schemeClr val="bg1"/>
                </a:solidFill>
                <a:latin typeface="Helvetica" pitchFamily="34" charset="0"/>
                <a:cs typeface="Rockwell"/>
              </a:rPr>
              <a:t>333 </a:t>
            </a:r>
            <a:r>
              <a:rPr lang="en-US" sz="4400" b="1" dirty="0" smtClean="0">
                <a:solidFill>
                  <a:schemeClr val="bg1"/>
                </a:solidFill>
                <a:latin typeface="Helvetica" pitchFamily="34" charset="0"/>
                <a:cs typeface="Rockwell"/>
              </a:rPr>
              <a:t>courses </a:t>
            </a:r>
            <a:endParaRPr lang="en-US" sz="4400" b="1" dirty="0">
              <a:solidFill>
                <a:schemeClr val="bg1"/>
              </a:solidFill>
              <a:latin typeface="Helvetica" pitchFamily="34" charset="0"/>
              <a:cs typeface="Rockwell"/>
            </a:endParaRPr>
          </a:p>
        </p:txBody>
      </p:sp>
      <p:sp>
        <p:nvSpPr>
          <p:cNvPr id="16" name="TextBox 15"/>
          <p:cNvSpPr txBox="1"/>
          <p:nvPr/>
        </p:nvSpPr>
        <p:spPr>
          <a:xfrm>
            <a:off x="444796" y="2858704"/>
            <a:ext cx="4455425" cy="723275"/>
          </a:xfrm>
          <a:prstGeom prst="rect">
            <a:avLst/>
          </a:prstGeom>
          <a:noFill/>
        </p:spPr>
        <p:txBody>
          <a:bodyPr wrap="square" lIns="45720" tIns="22860" rIns="45720" bIns="22860" rtlCol="0">
            <a:spAutoFit/>
          </a:bodyPr>
          <a:lstStyle/>
          <a:p>
            <a:r>
              <a:rPr lang="en-US" sz="4400" dirty="0">
                <a:solidFill>
                  <a:srgbClr val="FFFFFF">
                    <a:alpha val="13000"/>
                  </a:srgbClr>
                </a:solidFill>
                <a:latin typeface="Helvetica" pitchFamily="34" charset="0"/>
                <a:cs typeface="Rockwell"/>
              </a:rPr>
              <a:t>Community</a:t>
            </a:r>
          </a:p>
        </p:txBody>
      </p:sp>
      <p:sp>
        <p:nvSpPr>
          <p:cNvPr id="17" name="TextBox 16"/>
          <p:cNvSpPr txBox="1"/>
          <p:nvPr/>
        </p:nvSpPr>
        <p:spPr>
          <a:xfrm>
            <a:off x="905918" y="564324"/>
            <a:ext cx="4753702" cy="723275"/>
          </a:xfrm>
          <a:prstGeom prst="rect">
            <a:avLst/>
          </a:prstGeom>
          <a:noFill/>
        </p:spPr>
        <p:txBody>
          <a:bodyPr wrap="square" lIns="45720" tIns="22860" rIns="45720" bIns="22860" rtlCol="0">
            <a:spAutoFit/>
          </a:bodyPr>
          <a:lstStyle/>
          <a:p>
            <a:r>
              <a:rPr lang="en-US" sz="4400" b="1" dirty="0" smtClean="0">
                <a:solidFill>
                  <a:schemeClr val="bg1"/>
                </a:solidFill>
                <a:latin typeface="Helvetica" pitchFamily="34" charset="0"/>
                <a:cs typeface="Rockwell"/>
              </a:rPr>
              <a:t>62 Universities</a:t>
            </a:r>
            <a:endParaRPr lang="en-US" sz="4400" b="1" dirty="0">
              <a:solidFill>
                <a:schemeClr val="bg1"/>
              </a:solidFill>
              <a:latin typeface="Helvetica" pitchFamily="34" charset="0"/>
              <a:cs typeface="Rockwell"/>
            </a:endParaRPr>
          </a:p>
        </p:txBody>
      </p:sp>
      <p:sp>
        <p:nvSpPr>
          <p:cNvPr id="14" name="TextBox 13"/>
          <p:cNvSpPr txBox="1"/>
          <p:nvPr/>
        </p:nvSpPr>
        <p:spPr>
          <a:xfrm>
            <a:off x="4688575" y="233465"/>
            <a:ext cx="4455425" cy="661720"/>
          </a:xfrm>
          <a:prstGeom prst="rect">
            <a:avLst/>
          </a:prstGeom>
          <a:noFill/>
        </p:spPr>
        <p:txBody>
          <a:bodyPr wrap="square" lIns="45720" tIns="22860" rIns="45720" bIns="22860" rtlCol="0">
            <a:spAutoFit/>
          </a:bodyPr>
          <a:lstStyle/>
          <a:p>
            <a:r>
              <a:rPr lang="en-US" sz="4000" dirty="0">
                <a:solidFill>
                  <a:srgbClr val="FFFFFF">
                    <a:alpha val="13000"/>
                  </a:srgbClr>
                </a:solidFill>
                <a:latin typeface="Helvetica" pitchFamily="34" charset="0"/>
                <a:cs typeface="Rockwell"/>
              </a:rPr>
              <a:t>Discussion forum</a:t>
            </a:r>
          </a:p>
        </p:txBody>
      </p:sp>
    </p:spTree>
    <p:extLst>
      <p:ext uri="{BB962C8B-B14F-4D97-AF65-F5344CB8AC3E}">
        <p14:creationId xmlns:p14="http://schemas.microsoft.com/office/powerpoint/2010/main" val="4238593288"/>
      </p:ext>
    </p:extLst>
  </p:cSld>
  <p:clrMapOvr>
    <a:masterClrMapping/>
  </p:clrMapOvr>
  <mc:AlternateContent xmlns:mc="http://schemas.openxmlformats.org/markup-compatibility/2006" xmlns:p14="http://schemas.microsoft.com/office/powerpoint/2010/main">
    <mc:Choice Requires="p14">
      <p:transition spd="med" p14:dur="700" advTm="24016">
        <p:fade/>
      </p:transition>
    </mc:Choice>
    <mc:Fallback xmlns="">
      <p:transition spd="med" advTm="24016">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l="23669"/>
          <a:stretch>
            <a:fillRect/>
          </a:stretch>
        </p:blipFill>
        <p:spPr>
          <a:xfrm>
            <a:off x="1024701" y="0"/>
            <a:ext cx="8045215" cy="5143500"/>
          </a:xfrm>
          <a:prstGeom prst="rect">
            <a:avLst/>
          </a:prstGeom>
        </p:spPr>
      </p:pic>
      <p:sp>
        <p:nvSpPr>
          <p:cNvPr id="11" name="TextBox 10"/>
          <p:cNvSpPr txBox="1"/>
          <p:nvPr/>
        </p:nvSpPr>
        <p:spPr>
          <a:xfrm>
            <a:off x="3878334" y="3235183"/>
            <a:ext cx="1297243" cy="323166"/>
          </a:xfrm>
          <a:prstGeom prst="rect">
            <a:avLst/>
          </a:prstGeom>
          <a:noFill/>
        </p:spPr>
        <p:txBody>
          <a:bodyPr wrap="square" lIns="45720" tIns="22860" rIns="45720" bIns="22860" rtlCol="0">
            <a:spAutoFit/>
          </a:bodyPr>
          <a:lstStyle/>
          <a:p>
            <a:r>
              <a:rPr lang="en-US" b="1" dirty="0" smtClean="0">
                <a:solidFill>
                  <a:srgbClr val="193353"/>
                </a:solidFill>
                <a:latin typeface="Arial"/>
                <a:cs typeface="Arial"/>
              </a:rPr>
              <a:t>Timeline</a:t>
            </a:r>
            <a:endParaRPr lang="en-US" b="1" dirty="0">
              <a:solidFill>
                <a:srgbClr val="193353"/>
              </a:solidFill>
              <a:latin typeface="Arial"/>
              <a:cs typeface="Arial"/>
            </a:endParaRPr>
          </a:p>
        </p:txBody>
      </p:sp>
      <p:sp>
        <p:nvSpPr>
          <p:cNvPr id="12" name="TextBox 11"/>
          <p:cNvSpPr txBox="1"/>
          <p:nvPr/>
        </p:nvSpPr>
        <p:spPr>
          <a:xfrm rot="16200000">
            <a:off x="-577401" y="2311574"/>
            <a:ext cx="1888498" cy="353943"/>
          </a:xfrm>
          <a:prstGeom prst="rect">
            <a:avLst/>
          </a:prstGeom>
          <a:noFill/>
        </p:spPr>
        <p:txBody>
          <a:bodyPr wrap="none" lIns="45720" tIns="22860" rIns="45720" bIns="22860" rtlCol="0">
            <a:spAutoFit/>
          </a:bodyPr>
          <a:lstStyle/>
          <a:p>
            <a:r>
              <a:rPr lang="en-US" sz="2000" b="1" dirty="0" smtClean="0">
                <a:solidFill>
                  <a:srgbClr val="193353"/>
                </a:solidFill>
                <a:latin typeface="Arial"/>
                <a:cs typeface="Arial"/>
              </a:rPr>
              <a:t># users on site</a:t>
            </a:r>
            <a:endParaRPr lang="en-US" sz="2000" b="1" dirty="0">
              <a:solidFill>
                <a:srgbClr val="193353"/>
              </a:solidFill>
              <a:latin typeface="Arial"/>
              <a:cs typeface="Arial"/>
            </a:endParaRPr>
          </a:p>
        </p:txBody>
      </p:sp>
      <p:sp>
        <p:nvSpPr>
          <p:cNvPr id="13" name="Rectangle 12"/>
          <p:cNvSpPr/>
          <p:nvPr/>
        </p:nvSpPr>
        <p:spPr>
          <a:xfrm>
            <a:off x="943056" y="2190449"/>
            <a:ext cx="81645" cy="970741"/>
          </a:xfrm>
          <a:prstGeom prst="rect">
            <a:avLst/>
          </a:prstGeom>
          <a:solidFill>
            <a:srgbClr val="193353"/>
          </a:solidFill>
          <a:ln>
            <a:noFill/>
          </a:ln>
          <a:effectLst/>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4" name="Rectangle 13"/>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Real Course</a:t>
            </a:r>
            <a:endParaRPr lang="en-US" sz="2400" b="1" dirty="0">
              <a:solidFill>
                <a:schemeClr val="bg1"/>
              </a:solidFill>
              <a:latin typeface="Helvetica" pitchFamily="34" charset="0"/>
              <a:cs typeface="Rockwell"/>
            </a:endParaRPr>
          </a:p>
        </p:txBody>
      </p:sp>
      <p:sp>
        <p:nvSpPr>
          <p:cNvPr id="20" name="TextBox 19"/>
          <p:cNvSpPr txBox="1"/>
          <p:nvPr/>
        </p:nvSpPr>
        <p:spPr>
          <a:xfrm>
            <a:off x="555607" y="2192211"/>
            <a:ext cx="430992" cy="200055"/>
          </a:xfrm>
          <a:prstGeom prst="rect">
            <a:avLst/>
          </a:prstGeom>
          <a:noFill/>
        </p:spPr>
        <p:txBody>
          <a:bodyPr wrap="square" lIns="45720" tIns="22860" rIns="45720" bIns="22860" rtlCol="0">
            <a:spAutoFit/>
          </a:bodyPr>
          <a:lstStyle/>
          <a:p>
            <a:r>
              <a:rPr lang="en-US" sz="1000" b="1" dirty="0" smtClean="0">
                <a:solidFill>
                  <a:srgbClr val="193353"/>
                </a:solidFill>
                <a:latin typeface="Arial"/>
                <a:cs typeface="Arial"/>
              </a:rPr>
              <a:t>100K</a:t>
            </a:r>
            <a:endParaRPr lang="en-US" sz="1000" b="1" dirty="0">
              <a:solidFill>
                <a:srgbClr val="193353"/>
              </a:solidFill>
              <a:latin typeface="Arial"/>
              <a:cs typeface="Arial"/>
            </a:endParaRPr>
          </a:p>
        </p:txBody>
      </p:sp>
      <p:sp>
        <p:nvSpPr>
          <p:cNvPr id="21" name="TextBox 20"/>
          <p:cNvSpPr txBox="1"/>
          <p:nvPr/>
        </p:nvSpPr>
        <p:spPr>
          <a:xfrm>
            <a:off x="599149" y="2488545"/>
            <a:ext cx="387450" cy="200055"/>
          </a:xfrm>
          <a:prstGeom prst="rect">
            <a:avLst/>
          </a:prstGeom>
          <a:noFill/>
        </p:spPr>
        <p:txBody>
          <a:bodyPr wrap="square" lIns="45720" tIns="22860" rIns="45720" bIns="22860" rtlCol="0">
            <a:spAutoFit/>
          </a:bodyPr>
          <a:lstStyle/>
          <a:p>
            <a:r>
              <a:rPr lang="en-US" sz="1000" b="1" dirty="0" smtClean="0">
                <a:solidFill>
                  <a:srgbClr val="193353"/>
                </a:solidFill>
                <a:latin typeface="Arial"/>
                <a:cs typeface="Arial"/>
              </a:rPr>
              <a:t>50K</a:t>
            </a:r>
            <a:endParaRPr lang="en-US" sz="1000" b="1" dirty="0">
              <a:solidFill>
                <a:srgbClr val="193353"/>
              </a:solidFill>
              <a:latin typeface="Arial"/>
              <a:cs typeface="Arial"/>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7657" y="1796384"/>
            <a:ext cx="1356946" cy="2874027"/>
          </a:xfrm>
          <a:prstGeom prst="rect">
            <a:avLst/>
          </a:prstGeom>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134" y="783583"/>
            <a:ext cx="2500789" cy="2569928"/>
          </a:xfrm>
          <a:prstGeom prst="rect">
            <a:avLst/>
          </a:prstGeom>
          <a:effectLst>
            <a:outerShdw blurRad="50800" dist="38100" dir="8100000" algn="tr" rotWithShape="0">
              <a:prstClr val="black">
                <a:alpha val="40000"/>
              </a:prstClr>
            </a:outerShdw>
          </a:effectLst>
        </p:spPr>
      </p:pic>
      <p:sp>
        <p:nvSpPr>
          <p:cNvPr id="7" name="TextBox 6"/>
          <p:cNvSpPr txBox="1"/>
          <p:nvPr/>
        </p:nvSpPr>
        <p:spPr>
          <a:xfrm flipH="1">
            <a:off x="1305956" y="1678007"/>
            <a:ext cx="1901322" cy="353943"/>
          </a:xfrm>
          <a:prstGeom prst="rect">
            <a:avLst/>
          </a:prstGeom>
          <a:noFill/>
        </p:spPr>
        <p:txBody>
          <a:bodyPr wrap="none" lIns="45720" tIns="22860" rIns="45720" bIns="22860" rtlCol="0">
            <a:spAutoFit/>
          </a:bodyPr>
          <a:lstStyle/>
          <a:p>
            <a:r>
              <a:rPr lang="en-US" sz="2000" b="1" dirty="0" smtClean="0">
                <a:solidFill>
                  <a:schemeClr val="bg1"/>
                </a:solidFill>
                <a:latin typeface="Helvetica" pitchFamily="34" charset="0"/>
                <a:cs typeface="Rockwell"/>
              </a:rPr>
              <a:t>Course Begins</a:t>
            </a:r>
            <a:endParaRPr lang="en-US" sz="2000" b="1" dirty="0">
              <a:solidFill>
                <a:schemeClr val="bg1"/>
              </a:solidFill>
              <a:latin typeface="Helvetica" pitchFamily="34" charset="0"/>
              <a:cs typeface="Rockwell"/>
            </a:endParaRPr>
          </a:p>
        </p:txBody>
      </p:sp>
      <p:sp>
        <p:nvSpPr>
          <p:cNvPr id="10" name="Oval 9"/>
          <p:cNvSpPr/>
          <p:nvPr/>
        </p:nvSpPr>
        <p:spPr>
          <a:xfrm>
            <a:off x="992044" y="2915701"/>
            <a:ext cx="109791" cy="95250"/>
          </a:xfrm>
          <a:prstGeom prst="ellipse">
            <a:avLst/>
          </a:prstGeom>
          <a:solidFill>
            <a:srgbClr val="C52027"/>
          </a:solidFill>
          <a:ln>
            <a:solidFill>
              <a:srgbClr val="C52027"/>
            </a:solid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r>
              <a:rPr lang="en-US" dirty="0" smtClean="0">
                <a:latin typeface="Arial"/>
              </a:rPr>
              <a:t>v</a:t>
            </a:r>
            <a:endParaRPr lang="en-US" dirty="0">
              <a:latin typeface="Arial"/>
            </a:endParaRPr>
          </a:p>
        </p:txBody>
      </p:sp>
    </p:spTree>
    <p:extLst>
      <p:ext uri="{BB962C8B-B14F-4D97-AF65-F5344CB8AC3E}">
        <p14:creationId xmlns:p14="http://schemas.microsoft.com/office/powerpoint/2010/main" val="485974684"/>
      </p:ext>
    </p:extLst>
  </p:cSld>
  <p:clrMapOvr>
    <a:masterClrMapping/>
  </p:clrMapOvr>
  <p:transition advTm="5004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VIOUS_ACTIVE_SLIDE" val="498"/>
</p:tagLst>
</file>

<file path=ppt/tags/tag2.xml><?xml version="1.0" encoding="utf-8"?>
<p:tagLst xmlns:a="http://schemas.openxmlformats.org/drawingml/2006/main" xmlns:r="http://schemas.openxmlformats.org/officeDocument/2006/relationships" xmlns:p="http://schemas.openxmlformats.org/presentationml/2006/main">
  <p:tag name="TIMING" val="|18.1"/>
</p:tagLst>
</file>

<file path=ppt/tags/tag3.xml><?xml version="1.0" encoding="utf-8"?>
<p:tagLst xmlns:a="http://schemas.openxmlformats.org/drawingml/2006/main" xmlns:r="http://schemas.openxmlformats.org/officeDocument/2006/relationships" xmlns:p="http://schemas.openxmlformats.org/presentationml/2006/main">
  <p:tag name="TIMING" val="|15.4|10.9|5.3"/>
</p:tagLst>
</file>

<file path=ppt/tags/tag4.xml><?xml version="1.0" encoding="utf-8"?>
<p:tagLst xmlns:a="http://schemas.openxmlformats.org/drawingml/2006/main" xmlns:r="http://schemas.openxmlformats.org/officeDocument/2006/relationships" xmlns:p="http://schemas.openxmlformats.org/presentationml/2006/main">
  <p:tag name="TIMING" val="|1.4|3.5"/>
</p:tagLst>
</file>

<file path=ppt/tags/tag5.xml><?xml version="1.0" encoding="utf-8"?>
<p:tagLst xmlns:a="http://schemas.openxmlformats.org/drawingml/2006/main" xmlns:r="http://schemas.openxmlformats.org/officeDocument/2006/relationships" xmlns:p="http://schemas.openxmlformats.org/presentationml/2006/main">
  <p:tag name="TIMING" val="|1.4|3.5"/>
</p:tagLst>
</file>

<file path=ppt/tags/tag6.xml><?xml version="1.0" encoding="utf-8"?>
<p:tagLst xmlns:a="http://schemas.openxmlformats.org/drawingml/2006/main" xmlns:r="http://schemas.openxmlformats.org/officeDocument/2006/relationships" xmlns:p="http://schemas.openxmlformats.org/presentationml/2006/main">
  <p:tag name="TIMING" val="|1.4|3.5"/>
</p:tagLst>
</file>

<file path=ppt/tags/tag7.xml><?xml version="1.0" encoding="utf-8"?>
<p:tagLst xmlns:a="http://schemas.openxmlformats.org/drawingml/2006/main" xmlns:r="http://schemas.openxmlformats.org/officeDocument/2006/relationships" xmlns:p="http://schemas.openxmlformats.org/presentationml/2006/main">
  <p:tag name="TIMING" val="|34.5"/>
</p:tagLst>
</file>

<file path=ppt/tags/tag8.xml><?xml version="1.0" encoding="utf-8"?>
<p:tagLst xmlns:a="http://schemas.openxmlformats.org/drawingml/2006/main" xmlns:r="http://schemas.openxmlformats.org/officeDocument/2006/relationships" xmlns:p="http://schemas.openxmlformats.org/presentationml/2006/main">
  <p:tag name="TIMING" val="|3|4.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ectu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83241</TotalTime>
  <Words>2148</Words>
  <Application>Microsoft Office PowerPoint</Application>
  <PresentationFormat>On-screen Show (16:9)</PresentationFormat>
  <Paragraphs>349</Paragraphs>
  <Slides>65</Slides>
  <Notes>40</Notes>
  <HiddenSlides>22</HiddenSlides>
  <MMClips>4</MMClips>
  <ScaleCrop>false</ScaleCrop>
  <HeadingPairs>
    <vt:vector size="4" baseType="variant">
      <vt:variant>
        <vt:lpstr>Theme</vt:lpstr>
      </vt:variant>
      <vt:variant>
        <vt:i4>3</vt:i4>
      </vt:variant>
      <vt:variant>
        <vt:lpstr>Slide Titles</vt:lpstr>
      </vt:variant>
      <vt:variant>
        <vt:i4>65</vt:i4>
      </vt:variant>
    </vt:vector>
  </HeadingPairs>
  <TitlesOfParts>
    <vt:vector size="68" baseType="lpstr">
      <vt:lpstr>Office Theme</vt:lpstr>
      <vt:lpstr>1_Lecture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video-based instruction</vt:lpstr>
      <vt:lpstr>PowerPoint Presentation</vt:lpstr>
      <vt:lpstr>PowerPoint Presentation</vt:lpstr>
      <vt:lpstr>PowerPoint Presentation</vt:lpstr>
      <vt:lpstr>PowerPoint Presentation</vt:lpstr>
      <vt:lpstr>ASSESSMENTS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Community</vt:lpstr>
      <vt:lpstr>PowerPoint Presentation</vt:lpstr>
      <vt:lpstr>PowerPoint Presentation</vt:lpstr>
      <vt:lpstr>PowerPoint Presentation</vt:lpstr>
      <vt:lpstr>PowerPoint Presentation</vt:lpstr>
      <vt:lpstr>PowerPoint Presentation</vt:lpstr>
      <vt:lpstr>PowerPoint Presentation</vt:lpstr>
      <vt:lpstr>STATISTICS  &amp; Analytics</vt:lpstr>
      <vt:lpstr>PowerPoint Presentation</vt:lpstr>
      <vt:lpstr>PowerPoint Presentation</vt:lpstr>
      <vt:lpstr>PowerPoint Presentation</vt:lpstr>
      <vt:lpstr>PowerPoint Presentation</vt:lpstr>
      <vt:lpstr>PowerPoint Presentation</vt:lpstr>
      <vt:lpstr>IMPACT</vt:lpstr>
      <vt:lpstr>3.1 million students </vt:lpstr>
      <vt:lpstr>PowerPoint Presentation</vt:lpstr>
      <vt:lpstr>PowerPoint Presentation</vt:lpstr>
      <vt:lpstr>PowerPoint Presentation</vt:lpstr>
      <vt:lpstr>PowerPoint Presentation</vt:lpstr>
      <vt:lpstr>PowerPoint Presentation</vt:lpstr>
      <vt:lpstr>PowerPoint Presentation</vt:lpstr>
      <vt:lpstr>Instructor INTERFACEs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Education</dc:title>
  <dc:creator>Daphne Koller</dc:creator>
  <cp:lastModifiedBy>Andrew Ng</cp:lastModifiedBy>
  <cp:revision>796</cp:revision>
  <dcterms:created xsi:type="dcterms:W3CDTF">2010-05-04T01:04:58Z</dcterms:created>
  <dcterms:modified xsi:type="dcterms:W3CDTF">2013-04-16T00:38:36Z</dcterms:modified>
</cp:coreProperties>
</file>