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handoutMasterIdLst>
    <p:handoutMasterId r:id="rId49"/>
  </p:handoutMasterIdLst>
  <p:sldIdLst>
    <p:sldId id="656" r:id="rId3"/>
    <p:sldId id="644" r:id="rId4"/>
    <p:sldId id="625" r:id="rId5"/>
    <p:sldId id="601" r:id="rId6"/>
    <p:sldId id="602" r:id="rId7"/>
    <p:sldId id="629" r:id="rId8"/>
    <p:sldId id="646" r:id="rId9"/>
    <p:sldId id="620" r:id="rId10"/>
    <p:sldId id="642" r:id="rId11"/>
    <p:sldId id="630" r:id="rId12"/>
    <p:sldId id="631" r:id="rId13"/>
    <p:sldId id="628" r:id="rId14"/>
    <p:sldId id="638" r:id="rId15"/>
    <p:sldId id="654" r:id="rId16"/>
    <p:sldId id="635" r:id="rId17"/>
    <p:sldId id="658" r:id="rId18"/>
    <p:sldId id="657" r:id="rId19"/>
    <p:sldId id="652" r:id="rId20"/>
    <p:sldId id="653" r:id="rId21"/>
    <p:sldId id="651" r:id="rId22"/>
    <p:sldId id="526" r:id="rId23"/>
    <p:sldId id="636" r:id="rId24"/>
    <p:sldId id="648" r:id="rId25"/>
    <p:sldId id="650" r:id="rId26"/>
    <p:sldId id="655" r:id="rId27"/>
    <p:sldId id="610" r:id="rId28"/>
    <p:sldId id="592" r:id="rId29"/>
    <p:sldId id="632" r:id="rId30"/>
    <p:sldId id="659" r:id="rId31"/>
    <p:sldId id="647" r:id="rId32"/>
    <p:sldId id="639" r:id="rId33"/>
    <p:sldId id="619" r:id="rId34"/>
    <p:sldId id="574" r:id="rId35"/>
    <p:sldId id="575" r:id="rId36"/>
    <p:sldId id="617" r:id="rId37"/>
    <p:sldId id="641" r:id="rId38"/>
    <p:sldId id="583" r:id="rId39"/>
    <p:sldId id="521" r:id="rId40"/>
    <p:sldId id="612" r:id="rId41"/>
    <p:sldId id="643" r:id="rId42"/>
    <p:sldId id="615" r:id="rId43"/>
    <p:sldId id="660" r:id="rId44"/>
    <p:sldId id="614" r:id="rId45"/>
    <p:sldId id="496" r:id="rId46"/>
    <p:sldId id="621" r:id="rId47"/>
  </p:sldIdLst>
  <p:sldSz cx="9144000" cy="5143500" type="screen16x9"/>
  <p:notesSz cx="6985000" cy="92710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2" autoAdjust="0"/>
    <p:restoredTop sz="71693" autoAdjust="0"/>
  </p:normalViewPr>
  <p:slideViewPr>
    <p:cSldViewPr>
      <p:cViewPr>
        <p:scale>
          <a:sx n="90" d="100"/>
          <a:sy n="90" d="100"/>
        </p:scale>
        <p:origin x="-1110" y="-33"/>
      </p:cViewPr>
      <p:guideLst>
        <p:guide orient="horz" pos="1620"/>
        <p:guide pos="2880"/>
      </p:guideLst>
    </p:cSldViewPr>
  </p:slideViewPr>
  <p:notesTextViewPr>
    <p:cViewPr>
      <p:scale>
        <a:sx n="100" d="100"/>
        <a:sy n="100" d="100"/>
      </p:scale>
      <p:origin x="0" y="906"/>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09989888"/>
        <c:axId val="109991808"/>
      </c:scatterChart>
      <c:valAx>
        <c:axId val="109989888"/>
        <c:scaling>
          <c:orientation val="minMax"/>
          <c:max val="100"/>
          <c:min val="0"/>
        </c:scaling>
        <c:delete val="0"/>
        <c:axPos val="b"/>
        <c:numFmt formatCode="General" sourceLinked="1"/>
        <c:majorTickMark val="out"/>
        <c:minorTickMark val="none"/>
        <c:tickLblPos val="nextTo"/>
        <c:crossAx val="109991808"/>
        <c:crosses val="autoZero"/>
        <c:crossBetween val="midCat"/>
        <c:majorUnit val="10"/>
      </c:valAx>
      <c:valAx>
        <c:axId val="109991808"/>
        <c:scaling>
          <c:orientation val="minMax"/>
          <c:max val="100"/>
          <c:min val="0"/>
        </c:scaling>
        <c:delete val="0"/>
        <c:axPos val="l"/>
        <c:numFmt formatCode="General" sourceLinked="1"/>
        <c:majorTickMark val="out"/>
        <c:minorTickMark val="none"/>
        <c:tickLblPos val="nextTo"/>
        <c:crossAx val="109989888"/>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15578368"/>
        <c:axId val="115579904"/>
      </c:barChart>
      <c:catAx>
        <c:axId val="115578368"/>
        <c:scaling>
          <c:orientation val="minMax"/>
        </c:scaling>
        <c:delete val="0"/>
        <c:axPos val="b"/>
        <c:majorTickMark val="out"/>
        <c:minorTickMark val="out"/>
        <c:tickLblPos val="nextTo"/>
        <c:crossAx val="115579904"/>
        <c:crosses val="autoZero"/>
        <c:auto val="1"/>
        <c:lblAlgn val="ctr"/>
        <c:lblOffset val="100"/>
        <c:noMultiLvlLbl val="0"/>
      </c:catAx>
      <c:valAx>
        <c:axId val="115579904"/>
        <c:scaling>
          <c:orientation val="minMax"/>
        </c:scaling>
        <c:delete val="0"/>
        <c:axPos val="l"/>
        <c:majorGridlines/>
        <c:numFmt formatCode="0%" sourceLinked="1"/>
        <c:majorTickMark val="out"/>
        <c:minorTickMark val="none"/>
        <c:tickLblPos val="nextTo"/>
        <c:crossAx val="1155783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10/15/2012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10/15/2012</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the accelerated playback—the student is watching the video at 1.5x speed. </a:t>
            </a:r>
          </a:p>
          <a:p>
            <a:endParaRPr lang="en-US" baseline="0" dirty="0" smtClean="0"/>
          </a:p>
          <a:p>
            <a:r>
              <a:rPr lang="en-US" baseline="0" dirty="0" smtClean="0"/>
              <a:t>We also have </a:t>
            </a:r>
            <a:r>
              <a:rPr lang="en-US" baseline="0" dirty="0" err="1" smtClean="0"/>
              <a:t>english</a:t>
            </a:r>
            <a:r>
              <a:rPr lang="en-US" baseline="0" dirty="0" smtClean="0"/>
              <a:t> captioning, which is useful for non-native speakers of </a:t>
            </a:r>
            <a:r>
              <a:rPr lang="en-US" baseline="0" dirty="0" err="1" smtClean="0"/>
              <a:t>english</a:t>
            </a:r>
            <a:r>
              <a:rPr lang="en-US" baseline="0" dirty="0" smtClean="0"/>
              <a:t>.</a:t>
            </a:r>
          </a:p>
          <a:p>
            <a:endParaRPr lang="en-US" baseline="0" dirty="0" smtClean="0"/>
          </a:p>
          <a:p>
            <a:r>
              <a:rPr lang="en-US" baseline="0" dirty="0" smtClean="0"/>
              <a:t>And also crowd-sourced foreign language captioning.  Only some of the courses have Chinese captions, since the captions are written by student volunteers.  </a:t>
            </a:r>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a:t>
            </a:r>
            <a:r>
              <a:rPr lang="en-US" baseline="0" dirty="0" smtClean="0"/>
              <a:t> that posting online hour long lectures, we also encourage our instructors to take their content, and break it up into 10 minute chunks.  This enables the student to watch the content in bite sized pieces. </a:t>
            </a:r>
          </a:p>
          <a:p>
            <a:endParaRPr lang="en-US" baseline="0" dirty="0" smtClean="0"/>
          </a:p>
          <a:p>
            <a:r>
              <a:rPr lang="en-US" baseline="0" dirty="0" smtClean="0"/>
              <a:t>The instructor can also post optional prerequisite material, for students that need the extra help, and also post optional advanced material.  This format allows the student to navigate the content in their own ordering and at their own pace, thus moving us away from the one-size-fits-all model of education. </a:t>
            </a:r>
          </a:p>
          <a:p>
            <a:endParaRPr lang="en-US"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But</a:t>
            </a:r>
            <a:r>
              <a:rPr lang="en-US" baseline="0" dirty="0" smtClean="0"/>
              <a:t> a course is much more than just lectures.  Our courses have homeworks and assessments as well.</a:t>
            </a:r>
          </a:p>
          <a:p>
            <a:endParaRPr lang="en-US" baseline="0" dirty="0" smtClean="0"/>
          </a:p>
          <a:p>
            <a:r>
              <a:rPr lang="en-US" baseline="0" dirty="0" smtClean="0"/>
              <a:t>When we as instructors talk about assessments, we often talk about “assessment” or “evaluating” student performance.  But the far more important purpose of homeworks isn’t to “assess” students, it’s often the homework that causes the learning to take place.  </a:t>
            </a:r>
          </a:p>
        </p:txBody>
      </p:sp>
      <p:sp>
        <p:nvSpPr>
          <p:cNvPr id="4" name="Slide Number Placeholder 3"/>
          <p:cNvSpPr>
            <a:spLocks noGrp="1"/>
          </p:cNvSpPr>
          <p:nvPr>
            <p:ph type="sldNum" sz="quarter" idx="10"/>
          </p:nvPr>
        </p:nvSpPr>
        <p:spPr/>
        <p:txBody>
          <a:bodyPr/>
          <a:lstStyle/>
          <a:p>
            <a:fld id="{62425EF2-AEE5-49E8-912D-7A4D6183D53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that students learn</a:t>
            </a:r>
            <a:r>
              <a:rPr lang="en-US" baseline="0" dirty="0" smtClean="0"/>
              <a:t> best not by passively listening, but by practicing with the material.  </a:t>
            </a:r>
          </a:p>
          <a:p>
            <a:endParaRPr lang="en-US" baseline="0" dirty="0" smtClean="0"/>
          </a:p>
          <a:p>
            <a:r>
              <a:rPr lang="en-US" baseline="0" dirty="0" smtClean="0"/>
              <a:t>In this study, which appeared in Science last year, retrieval practice---that is, being tested on the material—was what resulted in by far the best student performance, more so than just study or even repeated study.  </a:t>
            </a:r>
          </a:p>
          <a:p>
            <a:endParaRPr lang="en-US" baseline="0" dirty="0" smtClean="0"/>
          </a:p>
          <a:p>
            <a:r>
              <a:rPr lang="en-US" baseline="0" dirty="0" smtClean="0"/>
              <a:t>Because of this, we pervasively built into our courses many opportunities for students to practice with the material.  Let me show you one example, the “in-video” quiz, where right in the middle of the lecture video, the student is asked a question by the instructor.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what it looks like to a student watching a lecture</a:t>
            </a:r>
            <a:r>
              <a:rPr lang="en-US" baseline="0" dirty="0" smtClean="0"/>
              <a:t> video.</a:t>
            </a:r>
          </a:p>
          <a:p>
            <a:endParaRPr lang="en-US" baseline="0" dirty="0" smtClean="0"/>
          </a:p>
          <a:p>
            <a:r>
              <a:rPr lang="en-US" baseline="0" dirty="0" smtClean="0"/>
              <a:t>The video pauses, and the student is asked a question.  The student gets to submit an answer… it’s not quite right… so they try again, and get it right.  They can also see an optional explanation before the class moves on. </a:t>
            </a:r>
          </a:p>
          <a:p>
            <a:endParaRPr lang="en-US" baseline="0" dirty="0" smtClean="0"/>
          </a:p>
          <a:p>
            <a:r>
              <a:rPr lang="en-US" baseline="0" dirty="0" smtClean="0"/>
              <a:t>I want to contrast this with my large lecture classes.  When I asked a question in my on-campus Stanford class, usually half the students are still madly scribbling away, trying to write down the last thing I said.  I find that in my class… about 10% of the students are zoned out on </a:t>
            </a:r>
            <a:r>
              <a:rPr lang="en-US" baseline="0" dirty="0" err="1" smtClean="0"/>
              <a:t>facebook</a:t>
            </a:r>
            <a:r>
              <a:rPr lang="en-US" baseline="0" dirty="0" smtClean="0"/>
              <a:t>.  And invariably, there’s that one smarty pants, sitting on the first row, that just blurts out the answer.  Then I feel really good that </a:t>
            </a:r>
            <a:r>
              <a:rPr lang="en-US" b="1" baseline="0" dirty="0" smtClean="0"/>
              <a:t>someone</a:t>
            </a:r>
            <a:r>
              <a:rPr lang="en-US" baseline="0" dirty="0" smtClean="0"/>
              <a:t> answered my question, and the class moves on.  </a:t>
            </a:r>
          </a:p>
          <a:p>
            <a:endParaRPr lang="en-US" baseline="0" dirty="0" smtClean="0"/>
          </a:p>
          <a:p>
            <a:r>
              <a:rPr lang="en-US" baseline="0" dirty="0" smtClean="0"/>
              <a:t>So… only one student got to attempt an answer.  In contrast, in our online courses, the video pauses, the question pops up, and every students gets to attempt an answer.  Every student get instant feedback on whether or not they’re understanding the material.  I think it’s ironic that a website can therefore be actually more interactive than a large lecture class.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15</a:t>
            </a:fld>
            <a:endParaRPr lang="en-US"/>
          </a:p>
        </p:txBody>
      </p:sp>
    </p:spTree>
    <p:extLst>
      <p:ext uri="{BB962C8B-B14F-4D97-AF65-F5344CB8AC3E}">
        <p14:creationId xmlns:p14="http://schemas.microsoft.com/office/powerpoint/2010/main" val="14046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the in-video</a:t>
            </a:r>
            <a:r>
              <a:rPr lang="en-US" baseline="0" dirty="0" smtClean="0"/>
              <a:t> quizzes, our courses also have longer homeworks and exercises—usually serious weekly homeworks—which let the students engage more deeply with the material.  This includes the obvious multiple choice questions, as </a:t>
            </a:r>
            <a:r>
              <a:rPr lang="en-US" baseline="0" dirty="0" err="1" smtClean="0"/>
              <a:t>wel</a:t>
            </a:r>
            <a:r>
              <a:rPr lang="en-US" baseline="0" dirty="0" smtClean="0"/>
              <a:t> as short </a:t>
            </a:r>
            <a:r>
              <a:rPr lang="en-US" baseline="0" dirty="0" err="1" smtClean="0"/>
              <a:t>anwer</a:t>
            </a:r>
            <a:r>
              <a:rPr lang="en-US" baseline="0" dirty="0" smtClean="0"/>
              <a:t> questions.  So… you can ask here… who discovered the theory of general relativity, and check that the answer has the right keywords.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16</a:t>
            </a:fld>
            <a:endParaRPr lang="en-US"/>
          </a:p>
        </p:txBody>
      </p:sp>
    </p:spTree>
    <p:extLst>
      <p:ext uri="{BB962C8B-B14F-4D97-AF65-F5344CB8AC3E}">
        <p14:creationId xmlns:p14="http://schemas.microsoft.com/office/powerpoint/2010/main" val="380030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Beyond</a:t>
            </a:r>
            <a:r>
              <a:rPr lang="en-US" b="0" baseline="0" dirty="0" smtClean="0"/>
              <a:t> that, we also have math grading functionality.  For example, here the student is asked what is the derivative of sin(x) over x, and our system understands all the different variations of how you might write an answer.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Open</a:t>
            </a:r>
            <a:r>
              <a:rPr lang="en-US" baseline="0" dirty="0" smtClean="0"/>
              <a:t> APIs, that allows instructors to grade arbitrary structured data.  An example of structured data is a spreadsheet.  So, for example, in a finance class you might have an exercise where you ask the students to build a financial model.  Because the spreadsheet is a piece of structured data, we can grade it automatically for correct functionality.  And similarly, we can ask the student to build models in biology, engineering, and so on as well. </a:t>
            </a:r>
          </a:p>
          <a:p>
            <a:endParaRPr lang="en-US" baseline="0" dirty="0" smtClean="0"/>
          </a:p>
          <a:p>
            <a:r>
              <a:rPr lang="en-US" baseline="0" dirty="0" smtClean="0"/>
              <a:t>Finally, we also have auto-grading of computer programs, where we test a program or algorithm provided by the student for correctness.  Let me show you an example of that.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19</a:t>
            </a:fld>
            <a:endParaRPr lang="en-US"/>
          </a:p>
        </p:txBody>
      </p:sp>
    </p:spTree>
    <p:extLst>
      <p:ext uri="{BB962C8B-B14F-4D97-AF65-F5344CB8AC3E}">
        <p14:creationId xmlns:p14="http://schemas.microsoft.com/office/powerpoint/2010/main" val="1593399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student is asked</a:t>
            </a:r>
            <a:r>
              <a:rPr lang="en-US" baseline="0" dirty="0" smtClean="0"/>
              <a:t> to write a program to do a color correction exercise.  He writes the program and hits “run.”</a:t>
            </a:r>
          </a:p>
          <a:p>
            <a:endParaRPr lang="en-US" baseline="0" dirty="0" smtClean="0"/>
          </a:p>
          <a:p>
            <a:r>
              <a:rPr lang="en-US" baseline="0" dirty="0" smtClean="0"/>
              <a:t>It’s not quite right---the statue of liberty looks a little green.  </a:t>
            </a:r>
          </a:p>
          <a:p>
            <a:endParaRPr lang="en-US" baseline="0" dirty="0" smtClean="0"/>
          </a:p>
          <a:p>
            <a:r>
              <a:rPr lang="en-US" baseline="0" dirty="0" smtClean="0"/>
              <a:t>He edits the program… runs again… and at the bottom it says “Output correct.” </a:t>
            </a:r>
          </a:p>
          <a:p>
            <a:endParaRPr lang="en-US" baseline="0" dirty="0" smtClean="0"/>
          </a:p>
          <a:p>
            <a:r>
              <a:rPr lang="en-US" baseline="0" dirty="0" smtClean="0"/>
              <a:t>So, this is the level of interactivity of our website. </a:t>
            </a:r>
          </a:p>
          <a:p>
            <a:endParaRPr lang="en-US" baseline="0" dirty="0" smtClean="0"/>
          </a:p>
          <a:p>
            <a:r>
              <a:rPr lang="en-US" baseline="0" dirty="0" smtClean="0"/>
              <a:t>So far… </a:t>
            </a:r>
            <a:r>
              <a:rPr lang="en-US" baseline="0" dirty="0" err="1" smtClean="0"/>
              <a:t>we’e</a:t>
            </a:r>
            <a:r>
              <a:rPr lang="en-US" baseline="0" dirty="0" smtClean="0"/>
              <a:t> only talked about homeworks that can be auto-graded.  But not everything can be auto-graded.  We wanted to be able to offer more open-ended exercises as well—for example, a business class, where a student may be asked to write a 300 word business plan.  Or a poetry class, where she writes an essay critiquing a poem.  An instructor cannot read 50,000 essays.  So, what we did was develop a sophisticated pipeline for peer-grading, in which students can grade each others’ work.  </a:t>
            </a:r>
          </a:p>
        </p:txBody>
      </p:sp>
      <p:sp>
        <p:nvSpPr>
          <p:cNvPr id="4" name="Slide Number Placeholder 3"/>
          <p:cNvSpPr>
            <a:spLocks noGrp="1"/>
          </p:cNvSpPr>
          <p:nvPr>
            <p:ph type="sldNum" sz="quarter" idx="10"/>
          </p:nvPr>
        </p:nvSpPr>
        <p:spPr/>
        <p:txBody>
          <a:bodyPr/>
          <a:lstStyle/>
          <a:p>
            <a:fld id="{62425EF2-AEE5-49E8-912D-7A4D6183D534}" type="slidenum">
              <a:rPr lang="en-US" smtClean="0"/>
              <a:pPr/>
              <a:t>22</a:t>
            </a:fld>
            <a:endParaRPr lang="en-US"/>
          </a:p>
        </p:txBody>
      </p:sp>
    </p:spTree>
    <p:extLst>
      <p:ext uri="{BB962C8B-B14F-4D97-AF65-F5344CB8AC3E}">
        <p14:creationId xmlns:p14="http://schemas.microsoft.com/office/powerpoint/2010/main" val="29595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Working</a:t>
            </a:r>
            <a:r>
              <a:rPr lang="en-US" baseline="0" dirty="0" smtClean="0">
                <a:latin typeface="Arial"/>
              </a:rPr>
              <a:t> with such schools as Princeton, Stanford, Caltech, HKUST [Hong Kong University of Science and Technology] and Columbia, we’re taking courses from these top universities, and putting them online, free for anyone to take.  We’re using technology to offer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Education is about helping students succeed.  It’s not about telling students “You’re a B student”, and “You’re a C student”, and “You’re an A student.”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of the nice things about a website is also that you can let students make multiple attempts at a piece of work, until they get it. </a:t>
            </a:r>
          </a:p>
          <a:p>
            <a:endParaRPr lang="en-US" baseline="0" dirty="0" smtClean="0"/>
          </a:p>
          <a:p>
            <a:r>
              <a:rPr lang="en-US" baseline="0" dirty="0" smtClean="0"/>
              <a:t>In a normal on-campus class, if human TAs are grading the work, we usually have the resources only to grade a piece of work once.  But on a website, we can allow the student to attempt a piece of work over and over, until they get it right.  We provide tools to help instructors create randomized quizzes, so that when a student comes back to take an quiz again, they see a different set of questions each time. </a:t>
            </a:r>
          </a:p>
          <a:p>
            <a:endParaRPr lang="en-US" baseline="0" dirty="0" smtClean="0"/>
          </a:p>
          <a:p>
            <a:r>
              <a:rPr lang="en-US" baseline="0" dirty="0" smtClean="0"/>
              <a:t>By letting students attempt a piece of work over and over until they get it right—this is called “Mastery Learning”—this also enables students to have a firm foundation to build on before they go on to the next topic. </a:t>
            </a:r>
          </a:p>
          <a:p>
            <a:endParaRPr lang="en-US" baseline="0" dirty="0" smtClean="0"/>
          </a:p>
          <a:p>
            <a:r>
              <a:rPr lang="en-US" baseline="0" dirty="0" smtClean="0"/>
              <a:t>I think it was Sal Khan who once said something very profound.  In today’s education system, what’s held constant is the amount of time you spend on a piece of material—say, 10 weeks.  What’s variable is how well you understand it.  </a:t>
            </a:r>
          </a:p>
          <a:p>
            <a:endParaRPr lang="en-US" baseline="0" dirty="0" smtClean="0"/>
          </a:p>
          <a:p>
            <a:r>
              <a:rPr lang="en-US" baseline="0" dirty="0" smtClean="0"/>
              <a:t>In contrast, I think it should be flipped.  What should be held constant, is that every student should get it.  Every student should succeed.  And what can be variable is how long you take to master the material.  With </a:t>
            </a:r>
            <a:r>
              <a:rPr lang="en-US" baseline="0" smtClean="0"/>
              <a:t>mastery learning, </a:t>
            </a:r>
            <a:r>
              <a:rPr lang="en-US" baseline="0" dirty="0" smtClean="0"/>
              <a:t>we can let students do this.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2425EF2-AEE5-49E8-912D-7A4D6183D534}" type="slidenum">
              <a:rPr lang="en-US" smtClean="0"/>
              <a:pPr/>
              <a:t>25</a:t>
            </a:fld>
            <a:endParaRPr lang="en-US"/>
          </a:p>
        </p:txBody>
      </p:sp>
    </p:spTree>
    <p:extLst>
      <p:ext uri="{BB962C8B-B14F-4D97-AF65-F5344CB8AC3E}">
        <p14:creationId xmlns:p14="http://schemas.microsoft.com/office/powerpoint/2010/main" val="409153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Peer grading has been well studied in the</a:t>
            </a:r>
            <a:r>
              <a:rPr lang="en-US" b="0" baseline="0" dirty="0" smtClean="0"/>
              <a:t> education literature, in small classes of say 50 students, where it has been shown that it gives accurate grades.  It turns out that self-grades---where students grade their own work---is also very accurate, if you set up the incentives right.  </a:t>
            </a:r>
          </a:p>
          <a:p>
            <a:endParaRPr lang="en-US" b="0" baseline="0" dirty="0" smtClean="0"/>
          </a:p>
          <a:p>
            <a:r>
              <a:rPr lang="en-US" b="0" baseline="0" dirty="0" smtClean="0"/>
              <a:t>What we did was combine the ideas of peer-grading—which had previously been done in small classes of 50 students—with the idea from computer science of crowdsourcing, and now we’ve run the largest peer-graded exercises in the history of education, with peer-grading in classes of 50,000.  </a:t>
            </a:r>
          </a:p>
          <a:p>
            <a:endParaRPr lang="en-US" b="0" baseline="0" dirty="0" smtClean="0"/>
          </a:p>
          <a:p>
            <a:r>
              <a:rPr lang="en-US" b="0" baseline="0" dirty="0" smtClean="0"/>
              <a:t>As a student in a class with peer grading, your experience would be that you’d first do the </a:t>
            </a:r>
            <a:r>
              <a:rPr lang="en-US" b="0" baseline="0" dirty="0" err="1" smtClean="0"/>
              <a:t>homewok</a:t>
            </a:r>
            <a:r>
              <a:rPr lang="en-US" b="0" baseline="0" dirty="0" smtClean="0"/>
              <a:t>--say, write a 300 word essay on some topic, or whatever.  Then, you’d be shown an instructor supplied grading rubric [grading guideline], which teaches you how to grade other students’ work.  You’d be asked to demonstrate proficiency in grading—say, by showing that you can assign accurate grades to a small number of homeworks that the instructor had also graded.  And finally, you’d be asked to grade say 5 other students’ work, and in exchange, you get feedback from 5 other students about your own work.  </a:t>
            </a:r>
          </a:p>
          <a:p>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spanning the humanities, the social sciences, the basic sciences, engineering, computer science, business, law, finance, and other areas.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30</a:t>
            </a:fld>
            <a:endParaRPr lang="en-US"/>
          </a:p>
        </p:txBody>
      </p:sp>
    </p:spTree>
    <p:extLst>
      <p:ext uri="{BB962C8B-B14F-4D97-AF65-F5344CB8AC3E}">
        <p14:creationId xmlns:p14="http://schemas.microsoft.com/office/powerpoint/2010/main" val="1614718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So far, we’ve</a:t>
            </a:r>
            <a:r>
              <a:rPr lang="en-US" baseline="0" dirty="0" smtClean="0"/>
              <a:t> talked about the lecture videos, and the homeworks.  </a:t>
            </a:r>
          </a:p>
          <a:p>
            <a:endParaRPr lang="en-US" baseline="0" dirty="0" smtClean="0"/>
          </a:p>
          <a:p>
            <a:r>
              <a:rPr lang="en-US" baseline="0" dirty="0" smtClean="0"/>
              <a:t>The third major component of the student experience is the community.  Students learn best not by studying isolation, but by having other students with whom to </a:t>
            </a:r>
            <a:r>
              <a:rPr lang="en-US" baseline="0" dirty="0" err="1" smtClean="0"/>
              <a:t>discusse</a:t>
            </a:r>
            <a:r>
              <a:rPr lang="en-US" baseline="0" dirty="0" smtClean="0"/>
              <a:t> the material.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 map showing the students in the Princeton Sociology 101 class.  It turns out that with 100,000 students in a class, it’s much easier to form a community than if you have “only” 100 students.  Having 100,000 students also means that no matter what time of day you’re awake thinking about some problem, there’ll be someone in some </a:t>
            </a:r>
            <a:r>
              <a:rPr lang="en-US" baseline="0" dirty="0" err="1" smtClean="0"/>
              <a:t>timezone</a:t>
            </a:r>
            <a:r>
              <a:rPr lang="en-US" baseline="0" dirty="0" smtClean="0"/>
              <a:t> who’s awake thinking about the same thing as you are, who can talk about it with you.  </a:t>
            </a:r>
          </a:p>
          <a:p>
            <a:endParaRPr lang="en-US" baseline="0" dirty="0" smtClean="0"/>
          </a:p>
        </p:txBody>
      </p:sp>
      <p:sp>
        <p:nvSpPr>
          <p:cNvPr id="4" name="Slide Number Placeholder 3"/>
          <p:cNvSpPr>
            <a:spLocks noGrp="1"/>
          </p:cNvSpPr>
          <p:nvPr>
            <p:ph type="sldNum" sz="quarter" idx="10"/>
          </p:nvPr>
        </p:nvSpPr>
        <p:spPr/>
        <p:txBody>
          <a:bodyPr/>
          <a:lstStyle/>
          <a:p>
            <a:fld id="{62425EF2-AEE5-49E8-912D-7A4D6183D534}" type="slidenum">
              <a:rPr lang="en-US" smtClean="0"/>
              <a:pPr/>
              <a:t>32</a:t>
            </a:fld>
            <a:endParaRPr lang="en-US"/>
          </a:p>
        </p:txBody>
      </p:sp>
    </p:spTree>
    <p:extLst>
      <p:ext uri="{BB962C8B-B14F-4D97-AF65-F5344CB8AC3E}">
        <p14:creationId xmlns:p14="http://schemas.microsoft.com/office/powerpoint/2010/main" val="2829605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designed a discussion forum in which students can pose questions and also answer each others’ questions, and questions and answers get voted up or down.  Notice here, that the answers are written by other students.  Last year, in my class, the median response time to a question posted on the discussion forum—that is, how long you had to wait to get a response—was 22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22 minute response time was a frankly a far better letter of service than I was ever able to offer my Stanford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33</a:t>
            </a:fld>
            <a:endParaRPr lang="en-US"/>
          </a:p>
        </p:txBody>
      </p:sp>
    </p:spTree>
    <p:extLst>
      <p:ext uri="{BB962C8B-B14F-4D97-AF65-F5344CB8AC3E}">
        <p14:creationId xmlns:p14="http://schemas.microsoft.com/office/powerpoint/2010/main" val="4001851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One of the nice things about teaching a massive</a:t>
            </a:r>
            <a:r>
              <a:rPr lang="en-US" baseline="0" dirty="0" smtClean="0"/>
              <a:t> online class is the data you can collect.  </a:t>
            </a:r>
          </a:p>
          <a:p>
            <a:endParaRPr lang="en-US" baseline="0" dirty="0" smtClean="0"/>
          </a:p>
          <a:p>
            <a:r>
              <a:rPr lang="en-US" baseline="0" dirty="0" smtClean="0"/>
              <a:t>In a typical education study, you might have an experiment group of 20 students, and a control group of 20 students.  If it’s a really large study, you might have 200 and 200.  In a MOOC, if you have an idea in pedagogy, we can deliver an experiment group of 20,000 students, and a control group of 20,000 students.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we have more than that: we log every mouse click, every homework submission—correct or incorrect—every discussion forum post, every view.  We know when a student played back part of a </a:t>
            </a:r>
            <a:r>
              <a:rPr lang="en-US" b="0" baseline="0" dirty="0" smtClean="0"/>
              <a:t>video</a:t>
            </a:r>
            <a:r>
              <a:rPr lang="en-US" baseline="0" dirty="0" smtClean="0"/>
              <a:t> at 1.5x speed, what parts they watched twice, and so 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detail and magnitude of data we can collect is unprecedented in education.  Using this data, I hope to analyze student learning, and do to education what </a:t>
            </a:r>
            <a:r>
              <a:rPr lang="en-US" baseline="0" dirty="0" err="1" smtClean="0"/>
              <a:t>Baidu</a:t>
            </a:r>
            <a:r>
              <a:rPr lang="en-US" baseline="0" dirty="0" smtClean="0"/>
              <a:t>, Amazon and Netflix have done to e-commerce.  Only I think education is an even better cause than e-commerce.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me share with you just one example of something we’ve done.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 funny</a:t>
            </a:r>
            <a:r>
              <a:rPr lang="en-US" b="0" baseline="0" dirty="0" smtClean="0"/>
              <a:t> thing happened to me last year.  I assigned a homework problem, and 2,000 students submitted the exact same wrong answer. </a:t>
            </a:r>
            <a:r>
              <a:rPr lang="en-US" b="0" baseline="0" dirty="0"/>
              <a:t> </a:t>
            </a:r>
            <a:r>
              <a:rPr lang="en-US" b="0" baseline="0" dirty="0" smtClean="0"/>
              <a:t>This has never happened to be before.</a:t>
            </a:r>
          </a:p>
          <a:p>
            <a:endParaRPr lang="en-US" b="0" baseline="0" dirty="0" smtClean="0"/>
          </a:p>
          <a:p>
            <a:r>
              <a:rPr lang="en-US" b="0" baseline="0" dirty="0" smtClean="0"/>
              <a:t>The students were asked to write a program to do a calculation, and the big X in the upper left [of the figure] shows the 2,000 nearly identical solutions. </a:t>
            </a:r>
          </a:p>
          <a:p>
            <a:endParaRPr lang="en-US" b="0" baseline="0" dirty="0" smtClean="0"/>
          </a:p>
          <a:p>
            <a:r>
              <a:rPr lang="en-US" b="0" baseline="0" dirty="0" smtClean="0"/>
              <a:t>We manually looked at a sample of 15 of the 2,000 wrong answers, and found that every one of the students had exchanged two steps in a mathematical algorithm.  This allowed us to generate a custom error message so that when the 2001</a:t>
            </a:r>
            <a:r>
              <a:rPr lang="en-US" b="0" baseline="30000" dirty="0" smtClean="0"/>
              <a:t>st</a:t>
            </a:r>
            <a:r>
              <a:rPr lang="en-US" b="0" baseline="0" dirty="0" smtClean="0"/>
              <a:t> student submitted the same wrong answer, they got a custom error message saying “consider the order in which these two steps should be done”, and this allowed them to correct their conceptual mistake much more quickly.</a:t>
            </a:r>
          </a:p>
          <a:p>
            <a:endParaRPr lang="en-US" b="0" baseline="0" dirty="0" smtClean="0"/>
          </a:p>
          <a:p>
            <a:r>
              <a:rPr lang="en-US" b="0" baseline="0" dirty="0" smtClean="0"/>
              <a:t>In contrast, if in a Stanford class 2 students out of 100 had submitted the same wrong answer, you probably won’t even have noticed.  But when 2,000 out of 100,000 students submit the same wrong answer, that’s a very strong signal to the instructor that there’s something to be looked at there. </a:t>
            </a:r>
          </a:p>
          <a:p>
            <a:endParaRPr lang="en-US" b="0" baseline="0" dirty="0" smtClean="0"/>
          </a:p>
          <a:p>
            <a:r>
              <a:rPr lang="en-US" b="0" baseline="0" dirty="0" smtClean="0"/>
              <a:t>I think it’s ironic that in order to achieve this level of personalization—of the custom error message—what was needed was being able to teach a massive online class, because that was what gave us the data that made this personalization possible. </a:t>
            </a:r>
          </a:p>
          <a:p>
            <a:endParaRPr lang="en-US" b="0" baseline="0"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39</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seminal paper called</a:t>
            </a:r>
            <a:r>
              <a:rPr lang="en-US" baseline="0" dirty="0" smtClean="0"/>
              <a:t> the “2 Sigma problem”. Benjamin Bloom showed that if you teach using normal lectures, your students achieve the standard bell-shaped distribution in performance.</a:t>
            </a:r>
          </a:p>
          <a:p>
            <a:endParaRPr lang="en-US" baseline="0" dirty="0" smtClean="0"/>
          </a:p>
          <a:p>
            <a:r>
              <a:rPr lang="en-US" baseline="0" dirty="0" smtClean="0"/>
              <a:t>If you can implement mastery learning—where students get to attempt a piece of work over and over until they get it, thus having a base to build on before they move on—then performance shifts by one standard deviation or by 1 sigma.  What this means is that 84% of your students are now performing above what was previously your median level of performance.  What this means is that 50% of your students will perform above some median level of performance, as denoted by the blue vs. black figures.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can move to individual tutoring, then student performance shifts 2 standard deviations, or 2 sigma.  What this means is that 98% of your students are now performing above what was previously the median level of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won’t it be nice if 98% of your students are performing above average?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reason Benjamin Bloom called this the 2 sigma problem is because we as a society simply cannot afford to give every student an individual tutor.  But with online education, we can certainly implement mastery learning, and get 1 sigma.  And with the data that we have, and with better personalization technology, I hope to be able to move toward 2 sigma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share with you my story.  I normally teach a 400 student Stanford class.  Last year, I put my class online, and it reached an audience of 100,000 students.  To put that number in context, in order to reach a comparable size audience, I would otherwise have had to teach my normal Stanford class for… 250 years. </a:t>
            </a:r>
          </a:p>
          <a:p>
            <a:endParaRPr lang="en-US" baseline="0" dirty="0" smtClean="0"/>
          </a:p>
          <a:p>
            <a:r>
              <a:rPr lang="en-US" baseline="0" dirty="0" smtClean="0"/>
              <a:t>Who were the students?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[Jenny:</a:t>
            </a:r>
            <a:r>
              <a:rPr lang="en-US" baseline="0" dirty="0" smtClean="0"/>
              <a:t> Do you think I should use this slide (slide 41), or the next one (slide 42)?  Usually from American audiences, the Mark Twain quote gets a laugh.  But in China, where people have greater respect for professors, I wonder if this might be taken the wrong way.]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wrap up….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I’ve often been asked: If anyone</a:t>
            </a:r>
            <a:r>
              <a:rPr lang="en-US" baseline="0" dirty="0" smtClean="0"/>
              <a:t> can now take online Princeton courses for free, why would anyone still pay for a Princeton degree?  Here’s an answer from Mark Twain.  So… he didn’t seem to think college was worth the price of admission.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 disagree.  Going even further back… to quote </a:t>
            </a:r>
            <a:r>
              <a:rPr lang="en-US" baseline="0" dirty="0" err="1" smtClean="0"/>
              <a:t>Plutach</a:t>
            </a:r>
            <a:r>
              <a:rPr lang="en-US" baseline="0" dirty="0" smtClean="0"/>
              <a:t>: The mind is not a vessel that needs filling, but wood that needs igniting.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a:t>
            </a:r>
            <a:r>
              <a:rPr lang="en-US" dirty="0" smtClean="0"/>
              <a:t>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endParaRPr lang="en-US" baseline="0" dirty="0" smtClean="0"/>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most of our partners are using the online courses to give their on-campus students a better education as well.  Using what’s come to be called the “flipped classroom”, they’re moving the lecture, or the content </a:t>
            </a:r>
            <a:r>
              <a:rPr lang="en-US" baseline="0" dirty="0" err="1" smtClean="0"/>
              <a:t>conveyal</a:t>
            </a:r>
            <a:r>
              <a:rPr lang="en-US" baseline="0" dirty="0" smtClean="0"/>
              <a:t> onto a website, and asking the students to watch the lectures from home the week before class.  They then come into the classroom already having watched the lecture, and the classroom time can now be used for meaningful discussion, and for the deeper professor-student and student-student interactions, which I think is the real value of attending a top university.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Pedagogical studies such as this one, by Nobel Prize winning physicist Carl </a:t>
            </a:r>
            <a:r>
              <a:rPr lang="en-US" baseline="0" dirty="0" err="1" smtClean="0"/>
              <a:t>Wieman</a:t>
            </a:r>
            <a:r>
              <a:rPr lang="en-US" baseline="0" dirty="0" smtClean="0"/>
              <a:t>, also show that these more active modes of interaction result in much better student outcomes.  Notice that on every dimension—attendance, engagement, learning—student improves not just by 1-2%, but by something like 30%.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we’re using this to improve the quality of education of the on-campus students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a:t>
            </a:r>
            <a:r>
              <a:rPr lang="en-US" b="0" baseline="0" dirty="0" smtClean="0"/>
              <a:t> closing… o</a:t>
            </a:r>
            <a:r>
              <a:rPr lang="en-US" b="0" dirty="0" smtClean="0"/>
              <a:t>ver </a:t>
            </a:r>
            <a:r>
              <a:rPr lang="en-US" b="0" dirty="0" smtClean="0"/>
              <a:t>the last</a:t>
            </a:r>
            <a:r>
              <a:rPr lang="en-US" b="0" baseline="0" dirty="0" smtClean="0"/>
              <a:t> year or so, I’ve visited a lot of countries, and talked to a lot of people about education.  </a:t>
            </a:r>
          </a:p>
          <a:p>
            <a:endParaRPr lang="en-US" b="0" baseline="0" dirty="0" smtClean="0"/>
          </a:p>
          <a:p>
            <a:r>
              <a:rPr lang="en-US" b="0" baseline="0" dirty="0" smtClean="0"/>
              <a:t>I find that even today</a:t>
            </a:r>
            <a:r>
              <a:rPr lang="en-US" b="0" baseline="0" dirty="0" smtClean="0"/>
              <a:t>…</a:t>
            </a:r>
            <a:endParaRPr lang="en-US" b="0" baseline="0" dirty="0" smtClean="0"/>
          </a:p>
          <a:p>
            <a:r>
              <a:rPr lang="en-US" b="0" baseline="0" dirty="0" smtClean="0"/>
              <a:t>A lot of people say that a high quality education… is only for the elite.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lot of people say that a high quality education… is only for the </a:t>
            </a:r>
            <a:r>
              <a:rPr lang="en-US" b="0" baseline="0" dirty="0" err="1" smtClean="0"/>
              <a:t>priviledged</a:t>
            </a:r>
            <a:r>
              <a:rPr lang="en-US" b="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I say that a high quality education… is a fundamental human right.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With technology, we’re working to bring this to everyone.  </a:t>
            </a:r>
          </a:p>
          <a:p>
            <a:endParaRPr lang="en-US" b="0" dirty="0" smtClean="0"/>
          </a:p>
          <a:p>
            <a:r>
              <a:rPr lang="en-US" b="0" dirty="0" smtClean="0"/>
              <a:t>Thank you.</a:t>
            </a:r>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45</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It was students like </a:t>
            </a:r>
            <a:r>
              <a:rPr lang="en-US" b="0" dirty="0" err="1" smtClean="0"/>
              <a:t>Akash</a:t>
            </a:r>
            <a:r>
              <a:rPr lang="en-US" b="0" dirty="0" smtClean="0"/>
              <a:t>, who write to say that coming from a middle class family in India, he would otherwise never have had access</a:t>
            </a:r>
            <a:r>
              <a:rPr lang="en-US" b="0" baseline="0" dirty="0" smtClean="0"/>
              <a:t> to a Stanford class.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Or Jenny… 39 year old single mother </a:t>
            </a:r>
            <a:r>
              <a:rPr lang="en-US" b="0" baseline="0" dirty="0" smtClean="0"/>
              <a:t>of two, who’s been wanting to go back to college, and for whom an online class allowed here to take the first step.  </a:t>
            </a:r>
          </a:p>
          <a:p>
            <a:endParaRPr lang="en-US" b="0" dirty="0" smtClean="0"/>
          </a:p>
          <a:p>
            <a:r>
              <a:rPr lang="en-US" b="0" dirty="0" smtClean="0"/>
              <a:t>Since</a:t>
            </a:r>
            <a:r>
              <a:rPr lang="en-US" b="0" baseline="0" dirty="0" smtClean="0"/>
              <a:t> launching the first three classes a year ago, we’ve grown significantly, and now have almost 200 courses, across a range of disciplines.  Let me show you some of our classes.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a:t>
            </a:r>
            <a:r>
              <a:rPr lang="en-US" baseline="0" dirty="0" smtClean="0"/>
              <a:t> 33 university partners allows us to be a hub of innovation, where we and our partners are working together to invent best pedagogy and technology for teaching these massive online courses, and quickly sharing this knowledge with each other. </a:t>
            </a:r>
          </a:p>
          <a:p>
            <a:endParaRPr lang="en-US" baseline="0" dirty="0" smtClean="0"/>
          </a:p>
          <a:p>
            <a:r>
              <a:rPr lang="en-US" baseline="0" dirty="0" smtClean="0"/>
              <a:t>We reached our first million users faster than </a:t>
            </a:r>
            <a:r>
              <a:rPr lang="en-US" baseline="0" dirty="0" err="1" smtClean="0"/>
              <a:t>facebook</a:t>
            </a:r>
            <a:r>
              <a:rPr lang="en-US" baseline="0" dirty="0" smtClean="0"/>
              <a:t>. [[Jenny: Will people in China know what </a:t>
            </a:r>
            <a:r>
              <a:rPr lang="en-US" baseline="0" dirty="0" err="1" smtClean="0"/>
              <a:t>facebook</a:t>
            </a:r>
            <a:r>
              <a:rPr lang="en-US" baseline="0" dirty="0" smtClean="0"/>
              <a:t> is, or only </a:t>
            </a:r>
            <a:r>
              <a:rPr lang="en-US" baseline="0" dirty="0" err="1" smtClean="0"/>
              <a:t>renren</a:t>
            </a:r>
            <a:r>
              <a:rPr lang="en-US" baseline="0" dirty="0" smtClean="0"/>
              <a:t>?]]  With almost 200 courses, and 1.6 million student today, we are by far the largest MOOC, or Massive Open Online Courses, platform.  </a:t>
            </a:r>
          </a:p>
          <a:p>
            <a:endParaRPr lang="en-US" baseline="0" dirty="0" smtClean="0"/>
          </a:p>
          <a:p>
            <a:r>
              <a:rPr lang="en-US" baseline="0" dirty="0" smtClean="0"/>
              <a:t>So… why do all these students want to take our classes?  </a:t>
            </a:r>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 think that</a:t>
            </a:r>
            <a:r>
              <a:rPr lang="en-US" baseline="0" dirty="0" smtClean="0"/>
              <a:t> first and foremost, it’s that these are real courses.</a:t>
            </a:r>
          </a:p>
          <a:p>
            <a:endParaRPr lang="en-US" baseline="0" dirty="0" smtClean="0"/>
          </a:p>
          <a:p>
            <a:r>
              <a:rPr lang="en-US" baseline="0" dirty="0" smtClean="0"/>
              <a:t>It begins on a certain day.   And runs for a fixed period of time—10 weeks in the case of my class—with weekly lectures and homeworks.  The figure above is a plot of our web traffic over time.  This peaks in the figure---those “heartbeats”---correspond to homework deadlines.  Predictably… the 24 hours before a homework deadline, web traffic spikes… thus proving that procrastination is a global phenomenon.</a:t>
            </a:r>
          </a:p>
          <a:p>
            <a:endParaRPr lang="en-US" baseline="0" dirty="0" smtClean="0"/>
          </a:p>
          <a:p>
            <a:r>
              <a:rPr lang="en-US" baseline="0" dirty="0" smtClean="0"/>
              <a:t>Finally, at the end of the class, if the students completed the homeworks and meet our high grading bar, they also receive from us a certificate or similar, that they can put in their resume, and use to find a better job. </a:t>
            </a:r>
          </a:p>
          <a:p>
            <a:endParaRPr lang="en-US" baseline="0" dirty="0" smtClean="0"/>
          </a:p>
          <a:p>
            <a:r>
              <a:rPr lang="en-US" baseline="0" dirty="0" smtClean="0"/>
              <a:t>Let me show you what our courses look like.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Like many others, we used video-based</a:t>
            </a:r>
            <a:r>
              <a:rPr lang="en-US" baseline="0" dirty="0" smtClean="0"/>
              <a:t> instruction.  Here’s what a typical lecture video in our class looks like. </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10/15/2012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10/15/2012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10/15/2012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10/15/2012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10/15/2012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10/15/2012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10/15/2012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10/15/2012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10/15/2012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10/15/2012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10/15/2012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10/15/2012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17.emf"/><Relationship Id="rId5" Type="http://schemas.openxmlformats.org/officeDocument/2006/relationships/image" Target="../media/image48.emf"/><Relationship Id="rId10" Type="http://schemas.openxmlformats.org/officeDocument/2006/relationships/image" Target="../media/image16.emf"/><Relationship Id="rId4" Type="http://schemas.openxmlformats.org/officeDocument/2006/relationships/image" Target="../media/image47.emf"/><Relationship Id="rId9" Type="http://schemas.openxmlformats.org/officeDocument/2006/relationships/image" Target="../media/image15.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emf"/></Relationships>
</file>

<file path=ppt/slides/_rels/slide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Helvetica" pitchFamily="34" charset="0"/>
                <a:cs typeface="Rockwell"/>
              </a:rPr>
              <a:t>Daphne Koller &amp; Andrew Ng</a:t>
            </a:r>
          </a:p>
          <a:p>
            <a:pPr algn="ctr"/>
            <a:r>
              <a:rPr lang="en-US" sz="1600" b="1" dirty="0">
                <a:solidFill>
                  <a:schemeClr val="bg1"/>
                </a:solidFill>
                <a:latin typeface="Helvetica" pitchFamily="34" charset="0"/>
                <a:cs typeface="Rockwell"/>
              </a:rPr>
              <a:t>Stanford 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21169"/>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a:t>
              </a:r>
              <a:r>
                <a:rPr lang="en-US" sz="1100" dirty="0">
                  <a:solidFill>
                    <a:schemeClr val="bg1"/>
                  </a:solidFill>
                  <a:latin typeface="Arial"/>
                  <a:cs typeface="Arial"/>
                </a:rPr>
                <a:t>9</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26" name="TextBox 25"/>
            <p:cNvSpPr txBox="1"/>
            <p:nvPr/>
          </p:nvSpPr>
          <p:spPr>
            <a:xfrm>
              <a:off x="5442441" y="5448300"/>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a:t>
              </a:r>
            </a:p>
            <a:p>
              <a:pPr algn="ctr"/>
              <a:r>
                <a:rPr lang="en-US" sz="1100" dirty="0" smtClean="0">
                  <a:solidFill>
                    <a:schemeClr val="bg1"/>
                  </a:solidFill>
                  <a:latin typeface="Arial"/>
                  <a:cs typeface="Arial"/>
                </a:rPr>
                <a:t> (9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(7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a:t>
              </a:r>
              <a:r>
                <a:rPr lang="en-US" sz="1100" dirty="0">
                  <a:solidFill>
                    <a:schemeClr val="bg1"/>
                  </a:solidFill>
                  <a:latin typeface="Arial"/>
                  <a:cs typeface="Arial"/>
                </a:rPr>
                <a:t>7</a:t>
              </a:r>
              <a:r>
                <a:rPr lang="en-US" sz="1100" dirty="0" smtClean="0">
                  <a:solidFill>
                    <a:schemeClr val="bg1"/>
                  </a:solidFill>
                  <a:latin typeface="Arial"/>
                  <a:cs typeface="Arial"/>
                </a:rPr>
                <a:t>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(7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(10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(8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(8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(10 min)</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(9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a:t>
              </a:r>
            </a:p>
            <a:p>
              <a:pPr algn="ctr"/>
              <a:r>
                <a:rPr lang="en-US" sz="1100" dirty="0" smtClean="0">
                  <a:solidFill>
                    <a:schemeClr val="bg1"/>
                  </a:solidFill>
                  <a:latin typeface="Arial"/>
                  <a:cs typeface="Arial"/>
                </a:rPr>
                <a:t>(6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J. Blunt</a:t>
            </a:r>
            <a:r>
              <a:rPr lang="en-US" sz="900" i="1" dirty="0">
                <a:solidFill>
                  <a:srgbClr val="1B2E45"/>
                </a:solidFill>
                <a:latin typeface="Arial"/>
                <a:cs typeface="Arial"/>
              </a:rPr>
              <a: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2629" r="4627" b="7390"/>
          <a:stretch/>
        </p:blipFill>
        <p:spPr bwMode="auto">
          <a:xfrm>
            <a:off x="2133600" y="481672"/>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5"/>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774075"/>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6" y="112339"/>
            <a:ext cx="1710725" cy="369332"/>
          </a:xfrm>
          <a:prstGeom prst="rect">
            <a:avLst/>
          </a:prstGeom>
          <a:noFill/>
        </p:spPr>
        <p:txBody>
          <a:bodyPr wrap="none" lIns="91440" tIns="45720" rIns="91440" bIns="45720" rtlCol="0">
            <a:spAutoFit/>
          </a:bodyPr>
          <a:lstStyle/>
          <a:p>
            <a:r>
              <a:rPr lang="en-US" dirty="0" smtClean="0"/>
              <a:t>Multiple choice</a:t>
            </a:r>
            <a:endParaRPr lang="en-US" dirty="0"/>
          </a:p>
        </p:txBody>
      </p:sp>
      <p:sp>
        <p:nvSpPr>
          <p:cNvPr id="11" name="TextBox 10"/>
          <p:cNvSpPr txBox="1"/>
          <p:nvPr/>
        </p:nvSpPr>
        <p:spPr>
          <a:xfrm>
            <a:off x="2133600" y="2393074"/>
            <a:ext cx="3659976" cy="369332"/>
          </a:xfrm>
          <a:prstGeom prst="rect">
            <a:avLst/>
          </a:prstGeom>
          <a:noFill/>
        </p:spPr>
        <p:txBody>
          <a:bodyPr wrap="none" lIns="91440" tIns="45720" rIns="91440" bIns="45720" rtlCol="0">
            <a:spAutoFit/>
          </a:bodyPr>
          <a:lstStyle/>
          <a:p>
            <a:r>
              <a:rPr lang="en-US" dirty="0" smtClean="0"/>
              <a:t>Short answer (regular expression)</a:t>
            </a:r>
            <a:endParaRPr lang="en-US" dirty="0"/>
          </a:p>
        </p:txBody>
      </p:sp>
    </p:spTree>
    <p:extLst>
      <p:ext uri="{BB962C8B-B14F-4D97-AF65-F5344CB8AC3E}">
        <p14:creationId xmlns:p14="http://schemas.microsoft.com/office/powerpoint/2010/main" val="33852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7" name="Picture 16" descr="Screen Shot 2012-08-29 at 3.02.28 PM.png"/>
          <p:cNvPicPr>
            <a:picLocks noChangeAspect="1"/>
          </p:cNvPicPr>
          <p:nvPr/>
        </p:nvPicPr>
        <p:blipFill>
          <a:blip r:embed="rId4" cstate="print"/>
          <a:stretch>
            <a:fillRect/>
          </a:stretch>
        </p:blipFill>
        <p:spPr>
          <a:xfrm>
            <a:off x="694504" y="1086693"/>
            <a:ext cx="7615108" cy="243433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76034" y="4606945"/>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ustDataLst>
      <p:tags r:id="rId1"/>
    </p:custDataLst>
    <p:extLst>
      <p:ext uri="{BB962C8B-B14F-4D97-AF65-F5344CB8AC3E}">
        <p14:creationId xmlns:p14="http://schemas.microsoft.com/office/powerpoint/2010/main" val="1260153750"/>
      </p:ext>
    </p:extLst>
  </p:cSld>
  <p:clrMapOvr>
    <a:masterClrMapping/>
  </p:clrMapOvr>
  <p:transition advTm="3113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a:t>
            </a:r>
            <a:r>
              <a:rPr lang="en-US" sz="2400" b="1" dirty="0" smtClean="0">
                <a:solidFill>
                  <a:schemeClr val="bg1"/>
                </a:solidFill>
                <a:latin typeface="Helvetica" pitchFamily="34" charset="0"/>
                <a:cs typeface="Rockwell"/>
              </a:rPr>
              <a:t>Universities</a:t>
            </a:r>
            <a:endParaRPr lang="en-US" sz="2400" b="1" dirty="0">
              <a:solidFill>
                <a:schemeClr val="bg1"/>
              </a:solidFill>
              <a:latin typeface="Helvetica" pitchFamily="34" charset="0"/>
              <a:cs typeface="Rockwell"/>
            </a:endParaRP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Mastery Learning</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6786766"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t>
            </a:r>
            <a:r>
              <a:rPr lang="en-US" sz="2400" b="1" dirty="0" smtClean="0">
                <a:solidFill>
                  <a:schemeClr val="bg1"/>
                </a:solidFill>
                <a:latin typeface="Helvetica" pitchFamily="34" charset="0"/>
                <a:cs typeface="Rockwell"/>
              </a:rPr>
              <a:t>astery Learning</a:t>
            </a:r>
            <a:endParaRPr lang="en-US" sz="2400" b="1" dirty="0">
              <a:solidFill>
                <a:schemeClr val="bg1"/>
              </a:solidFill>
              <a:latin typeface="Helvetica" pitchFamily="34" charset="0"/>
              <a:cs typeface="Rockwell"/>
            </a:endParaRPr>
          </a:p>
        </p:txBody>
      </p:sp>
      <p:sp>
        <p:nvSpPr>
          <p:cNvPr id="9" name="TextBox 8"/>
          <p:cNvSpPr txBox="1"/>
          <p:nvPr/>
        </p:nvSpPr>
        <p:spPr>
          <a:xfrm>
            <a:off x="381000" y="2095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990600" y="1581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1828800" y="28765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95058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1213524093"/>
      </p:ext>
    </p:extLst>
  </p:cSld>
  <p:clrMapOvr>
    <a:masterClrMapping/>
  </p:clrMapOvr>
  <p:transition advTm="3113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533400" y="37147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09"/>
            <a:ext cx="6477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Arial" pitchFamily="34" charset="0"/>
                <a:cs typeface="Arial" pitchFamily="34" charset="0"/>
                <a:sym typeface="Arial" charset="0"/>
              </a:rPr>
              <a:t>Most helpful forum discussion thread: </a:t>
            </a:r>
          </a:p>
          <a:p>
            <a:r>
              <a:rPr lang="en-US" dirty="0">
                <a:solidFill>
                  <a:srgbClr val="191919"/>
                </a:solidFill>
                <a:latin typeface="Arial" pitchFamily="34" charset="0"/>
                <a:cs typeface="Arial" pitchFamily="34" charset="0"/>
                <a:sym typeface="Arial" charset="0"/>
              </a:rPr>
              <a:t> - Chance of correcting misconception if not viewed: 34</a:t>
            </a:r>
            <a:r>
              <a:rPr lang="en-US" dirty="0" smtClean="0">
                <a:solidFill>
                  <a:srgbClr val="191919"/>
                </a:solidFill>
                <a:latin typeface="Arial" pitchFamily="34" charset="0"/>
                <a:cs typeface="Arial" pitchFamily="34" charset="0"/>
                <a:sym typeface="Arial" charset="0"/>
              </a:rPr>
              <a:t>%</a:t>
            </a:r>
            <a:endParaRPr lang="en-US" dirty="0">
              <a:solidFill>
                <a:srgbClr val="191919"/>
              </a:solidFill>
              <a:latin typeface="Arial" pitchFamily="34" charset="0"/>
              <a:cs typeface="Arial" pitchFamily="34" charset="0"/>
              <a:sym typeface="Arial" charset="0"/>
            </a:endParaRPr>
          </a:p>
          <a:p>
            <a:pPr algn="l"/>
            <a:r>
              <a:rPr lang="en-US" dirty="0">
                <a:solidFill>
                  <a:srgbClr val="191919"/>
                </a:solidFill>
                <a:latin typeface="Arial" pitchFamily="34" charset="0"/>
                <a:cs typeface="Arial" pitchFamily="34" charset="0"/>
                <a:sym typeface="Arial" charset="0"/>
              </a:rPr>
              <a:t> </a:t>
            </a:r>
            <a:r>
              <a:rPr lang="en-US" dirty="0" smtClean="0">
                <a:solidFill>
                  <a:srgbClr val="191919"/>
                </a:solidFill>
                <a:latin typeface="Arial" pitchFamily="34" charset="0"/>
                <a:cs typeface="Arial" pitchFamily="34" charset="0"/>
                <a:sym typeface="Arial" charset="0"/>
              </a:rPr>
              <a:t>- Chance of correcting misconception if </a:t>
            </a:r>
            <a:r>
              <a:rPr lang="en-US" dirty="0">
                <a:solidFill>
                  <a:srgbClr val="191919"/>
                </a:solidFill>
                <a:latin typeface="Arial" pitchFamily="34" charset="0"/>
                <a:cs typeface="Arial" pitchFamily="34" charset="0"/>
                <a:sym typeface="Arial" charset="0"/>
              </a:rPr>
              <a:t>viewed: </a:t>
            </a:r>
            <a:r>
              <a:rPr lang="en-US" dirty="0" smtClean="0">
                <a:solidFill>
                  <a:srgbClr val="191919"/>
                </a:solidFill>
                <a:latin typeface="Arial" pitchFamily="34" charset="0"/>
                <a:cs typeface="Arial" pitchFamily="34" charset="0"/>
                <a:sym typeface="Arial" charset="0"/>
              </a:rPr>
              <a:t>64%</a:t>
            </a:r>
            <a:endParaRPr lang="en-US" dirty="0">
              <a:solidFill>
                <a:srgbClr val="191919"/>
              </a:solidFill>
              <a:latin typeface="Arial" pitchFamily="34" charset="0"/>
              <a:cs typeface="Arial" pitchFamily="34" charset="0"/>
              <a:sym typeface="Arial" charset="0"/>
            </a:endParaRPr>
          </a:p>
          <a:p>
            <a:pPr algn="l"/>
            <a:r>
              <a:rPr lang="en-US" dirty="0">
                <a:solidFill>
                  <a:srgbClr val="191919"/>
                </a:solidFill>
                <a:latin typeface="Arial" pitchFamily="34" charset="0"/>
                <a:cs typeface="Arial" pitchFamily="34" charset="0"/>
                <a:sym typeface="Arial" charset="0"/>
              </a:rPr>
              <a:t> </a:t>
            </a:r>
            <a:r>
              <a:rPr lang="en-US" dirty="0" smtClean="0">
                <a:solidFill>
                  <a:srgbClr val="191919"/>
                </a:solidFill>
                <a:latin typeface="Arial" pitchFamily="34" charset="0"/>
                <a:cs typeface="Arial" pitchFamily="34" charset="0"/>
                <a:sym typeface="Arial" charset="0"/>
              </a:rPr>
              <a:t>- </a:t>
            </a:r>
            <a:r>
              <a:rPr lang="en-US" dirty="0">
                <a:solidFill>
                  <a:srgbClr val="191919"/>
                </a:solidFill>
                <a:latin typeface="Arial" pitchFamily="34" charset="0"/>
                <a:cs typeface="Arial" pitchFamily="34" charset="0"/>
                <a:sym typeface="Arial" charset="0"/>
              </a:rPr>
              <a:t>I</a:t>
            </a:r>
            <a:r>
              <a:rPr lang="en-US" dirty="0" smtClean="0">
                <a:solidFill>
                  <a:srgbClr val="191919"/>
                </a:solidFill>
                <a:latin typeface="Arial" pitchFamily="34" charset="0"/>
                <a:cs typeface="Arial" pitchFamily="34" charset="0"/>
                <a:sym typeface="Arial" charset="0"/>
              </a:rPr>
              <a:t>mprovement </a:t>
            </a:r>
            <a:r>
              <a:rPr lang="en-US" dirty="0">
                <a:solidFill>
                  <a:srgbClr val="191919"/>
                </a:solidFill>
                <a:latin typeface="Arial" pitchFamily="34" charset="0"/>
                <a:cs typeface="Arial" pitchFamily="34" charset="0"/>
                <a:sym typeface="Arial" charset="0"/>
              </a:rPr>
              <a:t>by viewing: </a:t>
            </a:r>
            <a:r>
              <a:rPr lang="en-US" dirty="0" smtClean="0">
                <a:solidFill>
                  <a:srgbClr val="191919"/>
                </a:solidFill>
                <a:latin typeface="Arial" pitchFamily="34" charset="0"/>
                <a:cs typeface="Arial" pitchFamily="34" charset="0"/>
                <a:sym typeface="Arial" charset="0"/>
              </a:rPr>
              <a:t>30% </a:t>
            </a:r>
            <a:endParaRPr lang="en-US" dirty="0">
              <a:solidFill>
                <a:srgbClr val="191919"/>
              </a:solidFill>
              <a:latin typeface="Arial" pitchFamily="34" charset="0"/>
              <a:cs typeface="Arial" pitchFamily="34"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276600" cy="1015663"/>
          </a:xfrm>
          <a:prstGeom prst="rect">
            <a:avLst/>
          </a:prstGeom>
          <a:noFill/>
        </p:spPr>
        <p:txBody>
          <a:bodyPr wrap="square" rtlCol="0">
            <a:spAutoFit/>
          </a:bodyPr>
          <a:lstStyle/>
          <a:p>
            <a:r>
              <a:rPr lang="en-US" sz="2000" dirty="0" smtClean="0"/>
              <a:t>Wrong answers submitted for machine learning</a:t>
            </a:r>
            <a:r>
              <a:rPr lang="en-US" sz="2000" dirty="0"/>
              <a:t> </a:t>
            </a:r>
            <a:r>
              <a:rPr lang="en-US" sz="2000" dirty="0" smtClean="0"/>
              <a:t>class </a:t>
            </a:r>
          </a:p>
          <a:p>
            <a:r>
              <a:rPr lang="en-US" sz="2000"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211104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Rockwell"/>
                <a:cs typeface="Rockwell"/>
              </a:rPr>
              <a:t>Using the flipped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1.6 </a:t>
            </a:r>
            <a:r>
              <a:rPr lang="en-US" sz="5800" b="1" dirty="0">
                <a:solidFill>
                  <a:schemeClr val="bg1"/>
                </a:solidFill>
                <a:latin typeface="Helvetica" pitchFamily="34" charset="0"/>
                <a:cs typeface="Rockwell"/>
              </a:rPr>
              <a:t>million 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a:solidFill>
                  <a:srgbClr val="FFFFFF"/>
                </a:solidFill>
                <a:latin typeface="Helvetica" pitchFamily="34" charset="0"/>
                <a:cs typeface="Rockwell"/>
              </a:rPr>
              <a:t>5</a:t>
            </a:r>
            <a:r>
              <a:rPr lang="en-US" sz="3300" b="1" dirty="0" smtClean="0">
                <a:solidFill>
                  <a:srgbClr val="FFFFFF"/>
                </a:solidFill>
                <a:latin typeface="Helvetica" pitchFamily="34" charset="0"/>
                <a:cs typeface="Rockwell"/>
              </a:rPr>
              <a:t>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198 courses </a:t>
            </a:r>
          </a:p>
        </p:txBody>
      </p:sp>
      <p:sp>
        <p:nvSpPr>
          <p:cNvPr id="16" name="TextBox 15"/>
          <p:cNvSpPr txBox="1"/>
          <p:nvPr/>
        </p:nvSpPr>
        <p:spPr>
          <a:xfrm>
            <a:off x="444797" y="2858704"/>
            <a:ext cx="3289004"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609600" y="664692"/>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34.5"/>
</p:tagLst>
</file>

<file path=ppt/tags/tag8.xml><?xml version="1.0" encoding="utf-8"?>
<p:tagLst xmlns:a="http://schemas.openxmlformats.org/drawingml/2006/main" xmlns:r="http://schemas.openxmlformats.org/officeDocument/2006/relationships" xmlns:p="http://schemas.openxmlformats.org/presentationml/2006/main">
  <p:tag name="TIMING" val="|8.5|17.8"/>
</p:tagLst>
</file>

<file path=ppt/tags/tag9.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74766</TotalTime>
  <Words>4730</Words>
  <Application>Microsoft Office PowerPoint</Application>
  <PresentationFormat>On-screen Show (16:9)</PresentationFormat>
  <Paragraphs>386</Paragraphs>
  <Slides>45</Slides>
  <Notes>33</Notes>
  <HiddenSlides>15</HiddenSlides>
  <MMClips>4</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812</cp:revision>
  <dcterms:created xsi:type="dcterms:W3CDTF">2010-05-04T01:04:58Z</dcterms:created>
  <dcterms:modified xsi:type="dcterms:W3CDTF">2012-10-16T03:55:05Z</dcterms:modified>
</cp:coreProperties>
</file>