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charts/chart5.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8"/>
  </p:notesMasterIdLst>
  <p:handoutMasterIdLst>
    <p:handoutMasterId r:id="rId59"/>
  </p:handoutMasterIdLst>
  <p:sldIdLst>
    <p:sldId id="657" r:id="rId4"/>
    <p:sldId id="644" r:id="rId5"/>
    <p:sldId id="625" r:id="rId6"/>
    <p:sldId id="601" r:id="rId7"/>
    <p:sldId id="602" r:id="rId8"/>
    <p:sldId id="629" r:id="rId9"/>
    <p:sldId id="646" r:id="rId10"/>
    <p:sldId id="620" r:id="rId11"/>
    <p:sldId id="642" r:id="rId12"/>
    <p:sldId id="630" r:id="rId13"/>
    <p:sldId id="658" r:id="rId14"/>
    <p:sldId id="628" r:id="rId15"/>
    <p:sldId id="631" r:id="rId16"/>
    <p:sldId id="638" r:id="rId17"/>
    <p:sldId id="654" r:id="rId18"/>
    <p:sldId id="635" r:id="rId19"/>
    <p:sldId id="651" r:id="rId20"/>
    <p:sldId id="652" r:id="rId21"/>
    <p:sldId id="526" r:id="rId22"/>
    <p:sldId id="653" r:id="rId23"/>
    <p:sldId id="636" r:id="rId24"/>
    <p:sldId id="650" r:id="rId25"/>
    <p:sldId id="648" r:id="rId26"/>
    <p:sldId id="659" r:id="rId27"/>
    <p:sldId id="610" r:id="rId28"/>
    <p:sldId id="632" r:id="rId29"/>
    <p:sldId id="660" r:id="rId30"/>
    <p:sldId id="661" r:id="rId31"/>
    <p:sldId id="655" r:id="rId32"/>
    <p:sldId id="647" r:id="rId33"/>
    <p:sldId id="639" r:id="rId34"/>
    <p:sldId id="662" r:id="rId35"/>
    <p:sldId id="619" r:id="rId36"/>
    <p:sldId id="574" r:id="rId37"/>
    <p:sldId id="667" r:id="rId38"/>
    <p:sldId id="575" r:id="rId39"/>
    <p:sldId id="616" r:id="rId40"/>
    <p:sldId id="617" r:id="rId41"/>
    <p:sldId id="641" r:id="rId42"/>
    <p:sldId id="663" r:id="rId43"/>
    <p:sldId id="665" r:id="rId44"/>
    <p:sldId id="664" r:id="rId45"/>
    <p:sldId id="583" r:id="rId46"/>
    <p:sldId id="521" r:id="rId47"/>
    <p:sldId id="612" r:id="rId48"/>
    <p:sldId id="643" r:id="rId49"/>
    <p:sldId id="615" r:id="rId50"/>
    <p:sldId id="656" r:id="rId51"/>
    <p:sldId id="614" r:id="rId52"/>
    <p:sldId id="496" r:id="rId53"/>
    <p:sldId id="668" r:id="rId54"/>
    <p:sldId id="669" r:id="rId55"/>
    <p:sldId id="670" r:id="rId56"/>
    <p:sldId id="621" r:id="rId57"/>
  </p:sldIdLst>
  <p:sldSz cx="9144000" cy="5143500" type="screen16x9"/>
  <p:notesSz cx="6985000" cy="9271000"/>
  <p:custDataLst>
    <p:tags r:id="rId6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2" autoAdjust="0"/>
    <p:restoredTop sz="85990" autoAdjust="0"/>
  </p:normalViewPr>
  <p:slideViewPr>
    <p:cSldViewPr>
      <p:cViewPr>
        <p:scale>
          <a:sx n="60" d="100"/>
          <a:sy n="60" d="100"/>
        </p:scale>
        <p:origin x="-1980" y="-114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mware-host\Shared%20Folders\koller%20On%20My%20Mac\Documents\Chunks\Coursera\Talk\Images\Raw%20Data%20for%20Talk%20Visuals%20Jan%202013.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04050048"/>
        <c:axId val="104625664"/>
      </c:scatterChart>
      <c:valAx>
        <c:axId val="104050048"/>
        <c:scaling>
          <c:orientation val="minMax"/>
          <c:max val="100"/>
          <c:min val="0"/>
        </c:scaling>
        <c:delete val="0"/>
        <c:axPos val="b"/>
        <c:numFmt formatCode="General" sourceLinked="1"/>
        <c:majorTickMark val="out"/>
        <c:minorTickMark val="none"/>
        <c:tickLblPos val="nextTo"/>
        <c:crossAx val="104625664"/>
        <c:crosses val="autoZero"/>
        <c:crossBetween val="midCat"/>
        <c:majorUnit val="10"/>
      </c:valAx>
      <c:valAx>
        <c:axId val="104625664"/>
        <c:scaling>
          <c:orientation val="minMax"/>
          <c:max val="100"/>
          <c:min val="0"/>
        </c:scaling>
        <c:delete val="0"/>
        <c:axPos val="l"/>
        <c:numFmt formatCode="General" sourceLinked="1"/>
        <c:majorTickMark val="out"/>
        <c:minorTickMark val="none"/>
        <c:tickLblPos val="nextTo"/>
        <c:crossAx val="104050048"/>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'Sociology 101 Peer Grading'!$B$1</c:f>
              <c:strCache>
                <c:ptCount val="1"/>
                <c:pt idx="0">
                  <c:v>Midterm</c:v>
                </c:pt>
              </c:strCache>
            </c:strRef>
          </c:tx>
          <c:spPr>
            <a:ln w="25400" cmpd="sng">
              <a:solidFill>
                <a:srgbClr val="4684EE"/>
              </a:solidFill>
            </a:ln>
          </c:spPr>
          <c:marker>
            <c:symbol val="none"/>
          </c:marker>
          <c:val>
            <c:numRef>
              <c:f>'Sociology 101 Peer Grading'!$B$2:$B$21</c:f>
              <c:numCache>
                <c:formatCode>General</c:formatCode>
                <c:ptCount val="20"/>
                <c:pt idx="0">
                  <c:v>0.78514300000000004</c:v>
                </c:pt>
                <c:pt idx="1">
                  <c:v>0.72883900000000046</c:v>
                </c:pt>
                <c:pt idx="2">
                  <c:v>0.69767500000000071</c:v>
                </c:pt>
                <c:pt idx="3">
                  <c:v>0.70267100000000071</c:v>
                </c:pt>
                <c:pt idx="4">
                  <c:v>0.67539000000000071</c:v>
                </c:pt>
                <c:pt idx="5">
                  <c:v>0.6663590000000007</c:v>
                </c:pt>
                <c:pt idx="6">
                  <c:v>0.63751199999999997</c:v>
                </c:pt>
                <c:pt idx="7">
                  <c:v>0.57986800000000005</c:v>
                </c:pt>
                <c:pt idx="8">
                  <c:v>0.57908599999999999</c:v>
                </c:pt>
                <c:pt idx="9">
                  <c:v>0.52502300000000002</c:v>
                </c:pt>
                <c:pt idx="10">
                  <c:v>0.5969059999999996</c:v>
                </c:pt>
                <c:pt idx="11">
                  <c:v>0.48796500000000026</c:v>
                </c:pt>
                <c:pt idx="12">
                  <c:v>0.573492</c:v>
                </c:pt>
                <c:pt idx="13">
                  <c:v>0.519478</c:v>
                </c:pt>
                <c:pt idx="14">
                  <c:v>0.54120699999999955</c:v>
                </c:pt>
                <c:pt idx="15">
                  <c:v>0.47706000000000021</c:v>
                </c:pt>
                <c:pt idx="16">
                  <c:v>0.52656599999999942</c:v>
                </c:pt>
                <c:pt idx="17">
                  <c:v>0.4336330000000001</c:v>
                </c:pt>
                <c:pt idx="18">
                  <c:v>0.464445</c:v>
                </c:pt>
                <c:pt idx="19">
                  <c:v>0.49494100000000002</c:v>
                </c:pt>
              </c:numCache>
            </c:numRef>
          </c:val>
          <c:smooth val="0"/>
        </c:ser>
        <c:ser>
          <c:idx val="1"/>
          <c:order val="1"/>
          <c:tx>
            <c:strRef>
              <c:f>'Sociology 101 Peer Grading'!$C$1</c:f>
              <c:strCache>
                <c:ptCount val="1"/>
                <c:pt idx="0">
                  <c:v>Final</c:v>
                </c:pt>
              </c:strCache>
            </c:strRef>
          </c:tx>
          <c:spPr>
            <a:ln w="25400" cmpd="sng">
              <a:solidFill>
                <a:srgbClr val="DC3912"/>
              </a:solidFill>
            </a:ln>
          </c:spPr>
          <c:marker>
            <c:symbol val="none"/>
          </c:marker>
          <c:val>
            <c:numRef>
              <c:f>'Sociology 101 Peer Grading'!$C$2:$C$21</c:f>
              <c:numCache>
                <c:formatCode>General</c:formatCode>
                <c:ptCount val="20"/>
                <c:pt idx="0">
                  <c:v>0.64510400000000045</c:v>
                </c:pt>
                <c:pt idx="1">
                  <c:v>0.588395</c:v>
                </c:pt>
                <c:pt idx="2">
                  <c:v>0.40203500000000003</c:v>
                </c:pt>
                <c:pt idx="3">
                  <c:v>0.69932099999999997</c:v>
                </c:pt>
                <c:pt idx="4">
                  <c:v>0.48085500000000025</c:v>
                </c:pt>
                <c:pt idx="5">
                  <c:v>0.49082500000000023</c:v>
                </c:pt>
                <c:pt idx="6">
                  <c:v>0.37106700000000026</c:v>
                </c:pt>
                <c:pt idx="7">
                  <c:v>0.45225900000000002</c:v>
                </c:pt>
                <c:pt idx="8">
                  <c:v>0.55927700000000002</c:v>
                </c:pt>
                <c:pt idx="9">
                  <c:v>0.31717700000000032</c:v>
                </c:pt>
                <c:pt idx="10">
                  <c:v>0.49083600000000027</c:v>
                </c:pt>
                <c:pt idx="11">
                  <c:v>0.34301400000000026</c:v>
                </c:pt>
                <c:pt idx="12">
                  <c:v>0.40202900000000008</c:v>
                </c:pt>
                <c:pt idx="13">
                  <c:v>0.586171</c:v>
                </c:pt>
                <c:pt idx="14">
                  <c:v>0.43944000000000022</c:v>
                </c:pt>
                <c:pt idx="15">
                  <c:v>0.36130900000000032</c:v>
                </c:pt>
                <c:pt idx="16">
                  <c:v>0.39772700000000022</c:v>
                </c:pt>
                <c:pt idx="17">
                  <c:v>0.37549000000000032</c:v>
                </c:pt>
                <c:pt idx="18">
                  <c:v>0.35425400000000001</c:v>
                </c:pt>
                <c:pt idx="19">
                  <c:v>0.42416500000000001</c:v>
                </c:pt>
              </c:numCache>
            </c:numRef>
          </c:val>
          <c:smooth val="0"/>
        </c:ser>
        <c:dLbls>
          <c:showLegendKey val="0"/>
          <c:showVal val="0"/>
          <c:showCatName val="0"/>
          <c:showSerName val="0"/>
          <c:showPercent val="0"/>
          <c:showBubbleSize val="0"/>
        </c:dLbls>
        <c:marker val="1"/>
        <c:smooth val="0"/>
        <c:axId val="105056128"/>
        <c:axId val="105057664"/>
      </c:lineChart>
      <c:catAx>
        <c:axId val="105056128"/>
        <c:scaling>
          <c:orientation val="minMax"/>
        </c:scaling>
        <c:delete val="1"/>
        <c:axPos val="b"/>
        <c:majorTickMark val="out"/>
        <c:minorTickMark val="none"/>
        <c:tickLblPos val="none"/>
        <c:crossAx val="105057664"/>
        <c:crosses val="autoZero"/>
        <c:auto val="0"/>
        <c:lblAlgn val="ctr"/>
        <c:lblOffset val="100"/>
        <c:noMultiLvlLbl val="0"/>
      </c:catAx>
      <c:valAx>
        <c:axId val="105057664"/>
        <c:scaling>
          <c:orientation val="minMax"/>
        </c:scaling>
        <c:delete val="0"/>
        <c:axPos val="l"/>
        <c:majorGridlines/>
        <c:numFmt formatCode="General" sourceLinked="1"/>
        <c:majorTickMark val="out"/>
        <c:minorTickMark val="none"/>
        <c:tickLblPos val="nextTo"/>
        <c:spPr>
          <a:ln w="47625">
            <a:noFill/>
          </a:ln>
        </c:spPr>
        <c:crossAx val="105056128"/>
        <c:crosses val="autoZero"/>
        <c:crossBetween val="between"/>
      </c:valAx>
      <c:spPr>
        <a:noFill/>
        <a:ln w="25400">
          <a:noFill/>
        </a:ln>
      </c:spPr>
    </c:plotArea>
    <c:legend>
      <c:legendPos val="t"/>
      <c:layout/>
      <c:overlay val="0"/>
      <c:txPr>
        <a:bodyPr/>
        <a:lstStyle/>
        <a:p>
          <a:pPr>
            <a:defRPr sz="1600"/>
          </a:pPr>
          <a:endParaRPr lang="en-US"/>
        </a:p>
      </c:txPr>
    </c:legend>
    <c:plotVisOnly val="0"/>
    <c:dispBlanksAs val="gap"/>
    <c:showDLblsOverMax val="0"/>
  </c:chart>
  <c:txPr>
    <a:bodyPr/>
    <a:lstStyle/>
    <a:p>
      <a:pPr>
        <a:defRPr sz="105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11.8</c:v>
                </c:pt>
              </c:strCache>
            </c:strRef>
          </c:tx>
          <c:dLbls>
            <c:dLbl>
              <c:idx val="0"/>
              <c:layout>
                <c:manualLayout>
                  <c:x val="0.1431294628662097"/>
                  <c:y val="1.981513600003804E-2"/>
                </c:manualLayout>
              </c:layout>
              <c:tx>
                <c:rich>
                  <a:bodyPr/>
                  <a:lstStyle/>
                  <a:p>
                    <a:r>
                      <a:rPr lang="en-US" dirty="0"/>
                      <a:t>High </a:t>
                    </a:r>
                    <a:r>
                      <a:rPr lang="en-US" dirty="0" smtClean="0"/>
                      <a:t>School 11.8%</a:t>
                    </a:r>
                    <a:endParaRPr lang="en-US" dirty="0"/>
                  </a:p>
                </c:rich>
              </c:tx>
              <c:showLegendKey val="0"/>
              <c:showVal val="1"/>
              <c:showCatName val="1"/>
              <c:showSerName val="0"/>
              <c:showPercent val="0"/>
              <c:showBubbleSize val="0"/>
            </c:dLbl>
            <c:dLbl>
              <c:idx val="1"/>
              <c:layout/>
              <c:tx>
                <c:rich>
                  <a:bodyPr/>
                  <a:lstStyle/>
                  <a:p>
                    <a:r>
                      <a:rPr lang="en-US" dirty="0" smtClean="0"/>
                      <a:t>Associate 8.2%</a:t>
                    </a:r>
                    <a:endParaRPr lang="en-US" dirty="0"/>
                  </a:p>
                </c:rich>
              </c:tx>
              <c:showLegendKey val="0"/>
              <c:showVal val="1"/>
              <c:showCatName val="1"/>
              <c:showSerName val="0"/>
              <c:showPercent val="0"/>
              <c:showBubbleSize val="0"/>
            </c:dLbl>
            <c:dLbl>
              <c:idx val="2"/>
              <c:layout/>
              <c:tx>
                <c:rich>
                  <a:bodyPr/>
                  <a:lstStyle/>
                  <a:p>
                    <a:r>
                      <a:rPr lang="en-US" dirty="0" smtClean="0"/>
                      <a:t>Bachelors 42.8%</a:t>
                    </a:r>
                    <a:endParaRPr lang="en-US" dirty="0"/>
                  </a:p>
                </c:rich>
              </c:tx>
              <c:showLegendKey val="0"/>
              <c:showVal val="1"/>
              <c:showCatName val="1"/>
              <c:showSerName val="0"/>
              <c:showPercent val="0"/>
              <c:showBubbleSize val="0"/>
            </c:dLbl>
            <c:dLbl>
              <c:idx val="3"/>
              <c:layout/>
              <c:tx>
                <c:rich>
                  <a:bodyPr/>
                  <a:lstStyle/>
                  <a:p>
                    <a:r>
                      <a:rPr lang="en-US" dirty="0" smtClean="0"/>
                      <a:t>Masters</a:t>
                    </a:r>
                  </a:p>
                  <a:p>
                    <a:r>
                      <a:rPr lang="en-US" dirty="0" smtClean="0"/>
                      <a:t>36.7%</a:t>
                    </a:r>
                    <a:endParaRPr lang="en-US" dirty="0"/>
                  </a:p>
                </c:rich>
              </c:tx>
              <c:showLegendKey val="0"/>
              <c:showVal val="1"/>
              <c:showCatName val="1"/>
              <c:showSerName val="0"/>
              <c:showPercent val="0"/>
              <c:showBubbleSize val="0"/>
            </c:dLbl>
            <c:dLbl>
              <c:idx val="4"/>
              <c:layout/>
              <c:tx>
                <c:rich>
                  <a:bodyPr/>
                  <a:lstStyle/>
                  <a:p>
                    <a:r>
                      <a:rPr lang="en-US" dirty="0" smtClean="0"/>
                      <a:t>Doctoral 5.4%</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Sheet1!$A$2:$A$6</c:f>
              <c:strCache>
                <c:ptCount val="5"/>
                <c:pt idx="0">
                  <c:v>High School</c:v>
                </c:pt>
                <c:pt idx="1">
                  <c:v>Associate's</c:v>
                </c:pt>
                <c:pt idx="2">
                  <c:v>Bachelor's</c:v>
                </c:pt>
                <c:pt idx="3">
                  <c:v>Master's</c:v>
                </c:pt>
                <c:pt idx="4">
                  <c:v>Doctoral</c:v>
                </c:pt>
              </c:strCache>
            </c:strRef>
          </c:cat>
          <c:val>
            <c:numRef>
              <c:f>Sheet1!$B$2:$B$6</c:f>
              <c:numCache>
                <c:formatCode>General</c:formatCode>
                <c:ptCount val="5"/>
                <c:pt idx="0">
                  <c:v>11.8</c:v>
                </c:pt>
                <c:pt idx="1">
                  <c:v>8.2000000000000011</c:v>
                </c:pt>
                <c:pt idx="2">
                  <c:v>42.8</c:v>
                </c:pt>
                <c:pt idx="3">
                  <c:v>36.700000000000003</c:v>
                </c:pt>
                <c:pt idx="4">
                  <c:v>5.4</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dLbl>
            <c:dLbl>
              <c:idx val="1"/>
              <c:layout/>
              <c:tx>
                <c:rich>
                  <a:bodyPr/>
                  <a:lstStyle/>
                  <a:p>
                    <a:r>
                      <a:rPr lang="en-US" dirty="0" smtClean="0"/>
                      <a:t>Europe 28.2%</a:t>
                    </a:r>
                    <a:endParaRPr lang="en-US" dirty="0"/>
                  </a:p>
                </c:rich>
              </c:tx>
              <c:showLegendKey val="0"/>
              <c:showVal val="1"/>
              <c:showCatName val="1"/>
              <c:showSerName val="0"/>
              <c:showPercent val="0"/>
              <c:showBubbleSize val="0"/>
            </c:dLbl>
            <c:dLbl>
              <c:idx val="2"/>
              <c:layout/>
              <c:tx>
                <c:rich>
                  <a:bodyPr/>
                  <a:lstStyle/>
                  <a:p>
                    <a:r>
                      <a:rPr lang="en-US" dirty="0" smtClean="0"/>
                      <a:t>Asia 21.4%</a:t>
                    </a:r>
                    <a:endParaRPr lang="en-US" dirty="0"/>
                  </a:p>
                </c:rich>
              </c:tx>
              <c:showLegendKey val="0"/>
              <c:showVal val="1"/>
              <c:showCatName val="1"/>
              <c:showSerName val="0"/>
              <c:showPercent val="0"/>
              <c:showBubbleSize val="0"/>
            </c:dLbl>
            <c:dLbl>
              <c:idx val="3"/>
              <c:layout/>
              <c:tx>
                <c:rich>
                  <a:bodyPr/>
                  <a:lstStyle/>
                  <a:p>
                    <a:r>
                      <a:rPr lang="en-US" dirty="0" smtClean="0"/>
                      <a:t>South America 8.8%</a:t>
                    </a:r>
                    <a:endParaRPr lang="en-US" dirty="0"/>
                  </a:p>
                </c:rich>
              </c:tx>
              <c:showLegendKey val="0"/>
              <c:showVal val="1"/>
              <c:showCatName val="1"/>
              <c:showSerName val="0"/>
              <c:showPercent val="0"/>
              <c:showBubbleSize val="0"/>
            </c:dLbl>
            <c:dLbl>
              <c:idx val="4"/>
              <c:layout/>
              <c:tx>
                <c:rich>
                  <a:bodyPr/>
                  <a:lstStyle/>
                  <a:p>
                    <a:r>
                      <a:rPr lang="en-US" dirty="0" smtClean="0"/>
                      <a:t>Africa 3.6%</a:t>
                    </a:r>
                    <a:endParaRPr lang="en-US" dirty="0"/>
                  </a:p>
                </c:rich>
              </c:tx>
              <c:showLegendKey val="0"/>
              <c:showVal val="1"/>
              <c:showCatName val="1"/>
              <c:showSerName val="0"/>
              <c:showPercent val="0"/>
              <c:showBubbleSize val="0"/>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0.35200000000000009</c:v>
                </c:pt>
                <c:pt idx="1">
                  <c:v>0.28200000000000008</c:v>
                </c:pt>
                <c:pt idx="2">
                  <c:v>0.21400000000000005</c:v>
                </c:pt>
                <c:pt idx="3">
                  <c:v>8.8000000000000037E-2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110351488"/>
        <c:axId val="110353024"/>
      </c:barChart>
      <c:catAx>
        <c:axId val="110351488"/>
        <c:scaling>
          <c:orientation val="minMax"/>
        </c:scaling>
        <c:delete val="0"/>
        <c:axPos val="b"/>
        <c:majorTickMark val="out"/>
        <c:minorTickMark val="out"/>
        <c:tickLblPos val="nextTo"/>
        <c:crossAx val="110353024"/>
        <c:crosses val="autoZero"/>
        <c:auto val="1"/>
        <c:lblAlgn val="ctr"/>
        <c:lblOffset val="100"/>
        <c:noMultiLvlLbl val="0"/>
      </c:catAx>
      <c:valAx>
        <c:axId val="110353024"/>
        <c:scaling>
          <c:orientation val="minMax"/>
        </c:scaling>
        <c:delete val="0"/>
        <c:axPos val="l"/>
        <c:majorGridlines/>
        <c:numFmt formatCode="0%" sourceLinked="1"/>
        <c:majorTickMark val="out"/>
        <c:minorTickMark val="none"/>
        <c:tickLblPos val="nextTo"/>
        <c:crossAx val="1103514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2/4/2013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2/4/2013</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11</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In the 7-8</a:t>
            </a:r>
            <a:r>
              <a:rPr lang="en-US" b="0" baseline="0" dirty="0" smtClean="0"/>
              <a:t> classes that have used peer grading so far, we’ve been able to show that this process is giving highly accurate grades; and this is giving good feedback to students about their work.</a:t>
            </a:r>
          </a:p>
          <a:p>
            <a:endParaRPr lang="en-US" b="0" baseline="0" dirty="0" smtClean="0"/>
          </a:p>
          <a:p>
            <a:r>
              <a:rPr lang="en-US" b="0" baseline="0" dirty="0" smtClean="0"/>
              <a:t>Peer grading has been key to enabling us to offer more open-ended exercises.  Including design classes where, say, students are asked to draw a design on a piece of paper, take a picture with their cellphone and have that be uploaded to the website for feedback, and other classes with open-ended homeworks.  </a:t>
            </a:r>
          </a:p>
          <a:p>
            <a:endParaRPr lang="en-US" b="0" baseline="0" dirty="0" smtClean="0"/>
          </a:p>
          <a:p>
            <a:r>
              <a:rPr lang="en-US" b="0" baseline="0" dirty="0" smtClean="0"/>
              <a:t>This, together with our different auto-grading options, has been key to enabling us to offer a broad range of courses…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 We’re using technology to address the problem of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40</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45</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54</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2/4/2013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solidFill>
                  <a:prstClr val="black">
                    <a:tint val="75000"/>
                  </a:prstClr>
                </a:solidFill>
              </a:rPr>
              <a:pPr>
                <a:def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err="1" smtClean="0">
                <a:solidFill>
                  <a:prstClr val="black">
                    <a:tint val="75000"/>
                  </a:prstClr>
                </a:solidFill>
              </a:rPr>
              <a:t>Dkandu</a:t>
            </a:r>
            <a:r>
              <a:rPr lang="en-US" dirty="0" smtClean="0">
                <a:solidFill>
                  <a:prstClr val="black">
                    <a:tint val="75000"/>
                  </a:prstClr>
                </a:solidFill>
              </a:rPr>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solidFill>
                  <a:prstClr val="black">
                    <a:tint val="75000"/>
                  </a:prstClr>
                </a:solidFill>
              </a:rPr>
              <a:pPr>
                <a:defRPr/>
              </a:pPr>
              <a:t>‹#›</a:t>
            </a:fld>
            <a:endParaRPr lang="en-US">
              <a:solidFill>
                <a:prstClr val="black">
                  <a:tint val="75000"/>
                </a:prstClr>
              </a:solidFill>
            </a:endParaRPr>
          </a:p>
        </p:txBody>
      </p:sp>
      <p:sp>
        <p:nvSpPr>
          <p:cNvPr id="7" name="TextBox 6"/>
          <p:cNvSpPr txBox="1"/>
          <p:nvPr userDrawn="1"/>
        </p:nvSpPr>
        <p:spPr>
          <a:xfrm>
            <a:off x="8594299" y="4943914"/>
            <a:ext cx="607859" cy="215444"/>
          </a:xfrm>
          <a:prstGeom prst="rect">
            <a:avLst/>
          </a:prstGeom>
          <a:noFill/>
        </p:spPr>
        <p:txBody>
          <a:bodyPr wrap="none" rtlCol="0">
            <a:spAutoFit/>
          </a:bodyPr>
          <a:lstStyle/>
          <a:p>
            <a:r>
              <a:rPr lang="en-US" sz="800" dirty="0" smtClean="0">
                <a:solidFill>
                  <a:prstClr val="black"/>
                </a:solidFill>
              </a:rPr>
              <a:t>Coursera</a:t>
            </a:r>
            <a:endParaRPr lang="en-US" sz="800" dirty="0">
              <a:solidFill>
                <a:prstClr val="black"/>
              </a:solidFill>
            </a:endParaRPr>
          </a:p>
        </p:txBody>
      </p:sp>
    </p:spTree>
    <p:extLst>
      <p:ext uri="{BB962C8B-B14F-4D97-AF65-F5344CB8AC3E}">
        <p14:creationId xmlns:p14="http://schemas.microsoft.com/office/powerpoint/2010/main" val="7102062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solidFill>
                  <a:prstClr val="black"/>
                </a:solidFill>
              </a:rPr>
              <a:t>Coursera</a:t>
            </a:r>
          </a:p>
        </p:txBody>
      </p:sp>
    </p:spTree>
    <p:extLst>
      <p:ext uri="{BB962C8B-B14F-4D97-AF65-F5344CB8AC3E}">
        <p14:creationId xmlns:p14="http://schemas.microsoft.com/office/powerpoint/2010/main" val="32668579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solidFill>
                  <a:prstClr val="black">
                    <a:tint val="75000"/>
                  </a:prstClr>
                </a:solidFill>
              </a:rPr>
              <a:pPr>
                <a:def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4424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solidFill>
                  <a:prstClr val="black">
                    <a:tint val="75000"/>
                  </a:prstClr>
                </a:solidFill>
              </a:rPr>
              <a:pPr>
                <a:defRPr/>
              </a:pPr>
              <a:t>2/4/2013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525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solidFill>
                  <a:prstClr val="black">
                    <a:tint val="75000"/>
                  </a:prstClr>
                </a:solidFill>
              </a:rPr>
              <a:pPr>
                <a:defRPr/>
              </a:pPr>
              <a:t>2/4/2013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5573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solidFill>
                  <a:prstClr val="black">
                    <a:tint val="75000"/>
                  </a:prstClr>
                </a:solidFill>
              </a:rPr>
              <a:pPr>
                <a:defRPr/>
              </a:pPr>
              <a:t>2/4/2013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567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solidFill>
                  <a:prstClr val="black">
                    <a:tint val="75000"/>
                  </a:prstClr>
                </a:solidFill>
              </a:rPr>
              <a:pPr>
                <a:defRPr/>
              </a:pPr>
              <a:t>2/4/2013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4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solidFill>
                  <a:prstClr val="black">
                    <a:tint val="75000"/>
                  </a:prstClr>
                </a:solidFill>
              </a:rPr>
              <a:pPr>
                <a:defRPr/>
              </a:pPr>
              <a:t>2/4/2013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33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solidFill>
                  <a:prstClr val="black">
                    <a:tint val="75000"/>
                  </a:prstClr>
                </a:solidFill>
              </a:rPr>
              <a:pPr>
                <a:defRPr/>
              </a:pPr>
              <a:t>2/4/2013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37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solidFill>
                  <a:prstClr val="black">
                    <a:tint val="75000"/>
                  </a:prstClr>
                </a:solidFill>
              </a:rPr>
              <a:pPr>
                <a:def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053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solidFill>
                  <a:prstClr val="black">
                    <a:tint val="75000"/>
                  </a:prstClr>
                </a:solidFill>
              </a:rPr>
              <a:pPr>
                <a:def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2/4/2013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2/4/2013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solidFill>
                  <a:prstClr val="black">
                    <a:tint val="75000"/>
                  </a:prstClr>
                </a:solidFill>
              </a:rPr>
              <a:pPr>
                <a:defRPr/>
              </a:pPr>
              <a:t>2/4/2013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34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png"/><Relationship Id="rId9"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emf"/><Relationship Id="rId11" Type="http://schemas.openxmlformats.org/officeDocument/2006/relationships/image" Target="../media/image21.emf"/><Relationship Id="rId5" Type="http://schemas.openxmlformats.org/officeDocument/2006/relationships/image" Target="../media/image66.emf"/><Relationship Id="rId10" Type="http://schemas.openxmlformats.org/officeDocument/2006/relationships/image" Target="../media/image20.emf"/><Relationship Id="rId4" Type="http://schemas.openxmlformats.org/officeDocument/2006/relationships/image" Target="../media/image65.emf"/><Relationship Id="rId9" Type="http://schemas.openxmlformats.org/officeDocument/2006/relationships/image" Target="../media/image19.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emf"/></Relationships>
</file>

<file path=ppt/slides/_rels/slide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Arial" pitchFamily="34" charset="0"/>
                <a:cs typeface="Arial" pitchFamily="34" charset="0"/>
              </a:rPr>
              <a:t>Daphne Koller &amp; Andrew </a:t>
            </a:r>
            <a:r>
              <a:rPr lang="en-US" sz="2200" b="1" dirty="0" smtClean="0">
                <a:solidFill>
                  <a:schemeClr val="bg1"/>
                </a:solidFill>
                <a:latin typeface="Arial" pitchFamily="34" charset="0"/>
                <a:cs typeface="Arial" pitchFamily="34" charset="0"/>
              </a:rPr>
              <a:t>Ng</a:t>
            </a:r>
            <a:endParaRPr lang="en-US" sz="2200" b="1" dirty="0">
              <a:solidFill>
                <a:schemeClr val="bg1"/>
              </a:solidFill>
              <a:latin typeface="Arial" pitchFamily="34" charset="0"/>
              <a:cs typeface="Arial" pitchFamily="34" charset="0"/>
            </a:endParaRP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71696"/>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Many Different Formats</a:t>
            </a:r>
            <a:endParaRPr lang="en-US" sz="2400" b="1" dirty="0">
              <a:solidFill>
                <a:schemeClr val="bg1"/>
              </a:solidFill>
              <a:latin typeface="Helvetica" pitchFamily="34" charset="0"/>
              <a:cs typeface="Rockwell"/>
            </a:endParaRPr>
          </a:p>
        </p:txBody>
      </p:sp>
      <p:grpSp>
        <p:nvGrpSpPr>
          <p:cNvPr id="2" name="Group 16"/>
          <p:cNvGrpSpPr/>
          <p:nvPr/>
        </p:nvGrpSpPr>
        <p:grpSpPr>
          <a:xfrm>
            <a:off x="685799" y="21906"/>
            <a:ext cx="3124201" cy="2162494"/>
            <a:chOff x="820273" y="330200"/>
            <a:chExt cx="3583184" cy="2542064"/>
          </a:xfrm>
        </p:grpSpPr>
        <p:pic>
          <p:nvPicPr>
            <p:cNvPr id="3" name="Picture 2" descr="sustain_onlocationfilming.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01" y="330200"/>
              <a:ext cx="3501756" cy="2108200"/>
            </a:xfrm>
            <a:prstGeom prst="rect">
              <a:avLst/>
            </a:prstGeom>
          </p:spPr>
        </p:pic>
        <p:grpSp>
          <p:nvGrpSpPr>
            <p:cNvPr id="6" name="Group 15"/>
            <p:cNvGrpSpPr/>
            <p:nvPr/>
          </p:nvGrpSpPr>
          <p:grpSpPr>
            <a:xfrm>
              <a:off x="820273" y="2402364"/>
              <a:ext cx="1757694" cy="469900"/>
              <a:chOff x="-140691" y="2601278"/>
              <a:chExt cx="1757694" cy="469900"/>
            </a:xfrm>
          </p:grpSpPr>
          <p:sp>
            <p:nvSpPr>
              <p:cNvPr id="14" name="TextBox 13"/>
              <p:cNvSpPr txBox="1"/>
              <p:nvPr/>
            </p:nvSpPr>
            <p:spPr>
              <a:xfrm>
                <a:off x="223372" y="2637314"/>
                <a:ext cx="1393631" cy="338554"/>
              </a:xfrm>
              <a:prstGeom prst="rect">
                <a:avLst/>
              </a:prstGeom>
              <a:noFill/>
            </p:spPr>
            <p:txBody>
              <a:bodyPr wrap="none" rtlCol="0">
                <a:spAutoFit/>
              </a:bodyPr>
              <a:lstStyle/>
              <a:p>
                <a:r>
                  <a:rPr lang="en-US" sz="1600" dirty="0" smtClean="0">
                    <a:solidFill>
                      <a:srgbClr val="000000"/>
                    </a:solidFill>
                    <a:latin typeface="Helvetica"/>
                    <a:cs typeface="Helvetica"/>
                  </a:rPr>
                  <a:t>Sustainability</a:t>
                </a:r>
                <a:endParaRPr lang="en-US" sz="1600" dirty="0">
                  <a:solidFill>
                    <a:srgbClr val="000000"/>
                  </a:solidFill>
                  <a:latin typeface="Helvetica"/>
                  <a:cs typeface="Helvetica"/>
                </a:endParaRPr>
              </a:p>
            </p:txBody>
          </p:sp>
          <p:pic>
            <p:nvPicPr>
              <p:cNvPr id="15" name="Picture 14" descr="logo-illinois-front.png"/>
              <p:cNvPicPr>
                <a:picLocks noChangeAspect="1"/>
              </p:cNvPicPr>
              <p:nvPr/>
            </p:nvPicPr>
            <p:blipFill rotWithShape="1">
              <a:blip r:embed="rId4" cstate="print">
                <a:extLst>
                  <a:ext uri="{28A0092B-C50C-407E-A947-70E740481C1C}">
                    <a14:useLocalDpi xmlns:a14="http://schemas.microsoft.com/office/drawing/2010/main" val="0"/>
                  </a:ext>
                </a:extLst>
              </a:blip>
              <a:srcRect l="36250" r="35000" b="38333"/>
              <a:stretch/>
            </p:blipFill>
            <p:spPr>
              <a:xfrm>
                <a:off x="-140691" y="2601278"/>
                <a:ext cx="584200" cy="469900"/>
              </a:xfrm>
              <a:prstGeom prst="rect">
                <a:avLst/>
              </a:prstGeom>
            </p:spPr>
          </p:pic>
        </p:grpSp>
      </p:grpSp>
      <p:grpSp>
        <p:nvGrpSpPr>
          <p:cNvPr id="8" name="Group 33"/>
          <p:cNvGrpSpPr/>
          <p:nvPr/>
        </p:nvGrpSpPr>
        <p:grpSpPr>
          <a:xfrm>
            <a:off x="5055271" y="21907"/>
            <a:ext cx="4520516" cy="2126228"/>
            <a:chOff x="4661571" y="21907"/>
            <a:chExt cx="4520516" cy="2126228"/>
          </a:xfrm>
        </p:grpSpPr>
        <p:pic>
          <p:nvPicPr>
            <p:cNvPr id="7" name="Picture 6" descr="healthpolicy_ellieinterviewzeke.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1571" y="21907"/>
              <a:ext cx="3204021" cy="1795522"/>
            </a:xfrm>
            <a:prstGeom prst="rect">
              <a:avLst/>
            </a:prstGeom>
          </p:spPr>
        </p:pic>
        <p:pic>
          <p:nvPicPr>
            <p:cNvPr id="18" name="Picture 17"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1800162"/>
              <a:ext cx="306834" cy="336176"/>
            </a:xfrm>
            <a:prstGeom prst="rect">
              <a:avLst/>
            </a:prstGeom>
          </p:spPr>
        </p:pic>
        <p:sp>
          <p:nvSpPr>
            <p:cNvPr id="19" name="TextBox 18"/>
            <p:cNvSpPr txBox="1"/>
            <p:nvPr/>
          </p:nvSpPr>
          <p:spPr>
            <a:xfrm>
              <a:off x="4938100" y="1809581"/>
              <a:ext cx="4243987" cy="338554"/>
            </a:xfrm>
            <a:prstGeom prst="rect">
              <a:avLst/>
            </a:prstGeom>
            <a:noFill/>
          </p:spPr>
          <p:txBody>
            <a:bodyPr wrap="square" rtlCol="0">
              <a:spAutoFit/>
            </a:bodyPr>
            <a:lstStyle/>
            <a:p>
              <a:r>
                <a:rPr lang="en-US" sz="1600" dirty="0" smtClean="0">
                  <a:latin typeface="Helvetica"/>
                  <a:cs typeface="Helvetica"/>
                </a:rPr>
                <a:t>Health Policy &amp; the Affordable Care Act</a:t>
              </a:r>
              <a:endParaRPr lang="en-US" sz="1600" dirty="0">
                <a:latin typeface="Helvetica"/>
                <a:cs typeface="Helvetica"/>
              </a:endParaRPr>
            </a:p>
          </p:txBody>
        </p:sp>
      </p:grpSp>
      <p:grpSp>
        <p:nvGrpSpPr>
          <p:cNvPr id="9" name="Group 34"/>
          <p:cNvGrpSpPr/>
          <p:nvPr/>
        </p:nvGrpSpPr>
        <p:grpSpPr>
          <a:xfrm>
            <a:off x="5076821" y="2184400"/>
            <a:ext cx="4511666" cy="2353871"/>
            <a:chOff x="4683121" y="2184400"/>
            <a:chExt cx="4511666" cy="2353871"/>
          </a:xfrm>
        </p:grpSpPr>
        <p:pic>
          <p:nvPicPr>
            <p:cNvPr id="21" name="Picture 20" descr="gamif_multimedia.tif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3121" y="2184400"/>
              <a:ext cx="3204021" cy="1902994"/>
            </a:xfrm>
            <a:prstGeom prst="rect">
              <a:avLst/>
            </a:prstGeom>
          </p:spPr>
        </p:pic>
        <p:pic>
          <p:nvPicPr>
            <p:cNvPr id="22" name="Picture 21"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4179619"/>
              <a:ext cx="321296" cy="358652"/>
            </a:xfrm>
            <a:prstGeom prst="rect">
              <a:avLst/>
            </a:prstGeom>
          </p:spPr>
        </p:pic>
        <p:sp>
          <p:nvSpPr>
            <p:cNvPr id="30" name="TextBox 29"/>
            <p:cNvSpPr txBox="1"/>
            <p:nvPr/>
          </p:nvSpPr>
          <p:spPr>
            <a:xfrm>
              <a:off x="4950800" y="4144213"/>
              <a:ext cx="4243987" cy="338554"/>
            </a:xfrm>
            <a:prstGeom prst="rect">
              <a:avLst/>
            </a:prstGeom>
            <a:noFill/>
          </p:spPr>
          <p:txBody>
            <a:bodyPr wrap="square" rtlCol="0">
              <a:spAutoFit/>
            </a:bodyPr>
            <a:lstStyle/>
            <a:p>
              <a:r>
                <a:rPr lang="en-US" sz="1600" dirty="0" err="1" smtClean="0">
                  <a:latin typeface="Helvetica"/>
                  <a:cs typeface="Helvetica"/>
                </a:rPr>
                <a:t>Gamification</a:t>
              </a:r>
              <a:endParaRPr lang="en-US" sz="1600" dirty="0">
                <a:latin typeface="Helvetica"/>
                <a:cs typeface="Helvetica"/>
              </a:endParaRPr>
            </a:p>
          </p:txBody>
        </p:sp>
      </p:grpSp>
      <p:sp>
        <p:nvSpPr>
          <p:cNvPr id="25" name="TextBox 24"/>
          <p:cNvSpPr txBox="1"/>
          <p:nvPr/>
        </p:nvSpPr>
        <p:spPr>
          <a:xfrm>
            <a:off x="837584" y="4045863"/>
            <a:ext cx="2667616" cy="430887"/>
          </a:xfrm>
          <a:prstGeom prst="rect">
            <a:avLst/>
          </a:prstGeom>
          <a:noFill/>
        </p:spPr>
        <p:txBody>
          <a:bodyPr wrap="square" lIns="182880" tIns="91440" rIns="182880" bIns="91440" rtlCol="0">
            <a:spAutoFit/>
          </a:bodyPr>
          <a:lstStyle/>
          <a:p>
            <a:r>
              <a:rPr lang="en-US" sz="1600" dirty="0" smtClean="0">
                <a:latin typeface="Helvetica"/>
                <a:cs typeface="Helvetica"/>
              </a:rPr>
              <a:t>Introduction to Sociology</a:t>
            </a:r>
            <a:endParaRPr lang="en-US" sz="1600" dirty="0">
              <a:latin typeface="Helvetica"/>
              <a:cs typeface="Helvetica"/>
            </a:endParaRPr>
          </a:p>
        </p:txBody>
      </p:sp>
      <p:pic>
        <p:nvPicPr>
          <p:cNvPr id="27" name="Picture 26" descr="option 1 (1).png"/>
          <p:cNvPicPr>
            <a:picLocks noChangeAspect="1"/>
          </p:cNvPicPr>
          <p:nvPr/>
        </p:nvPicPr>
        <p:blipFill rotWithShape="1">
          <a:blip r:embed="rId8" cstate="print">
            <a:extLst>
              <a:ext uri="{28A0092B-C50C-407E-A947-70E740481C1C}">
                <a14:useLocalDpi xmlns:a14="http://schemas.microsoft.com/office/drawing/2010/main" val="0"/>
              </a:ext>
            </a:extLst>
          </a:blip>
          <a:srcRect l="79150" t="19473" r="17202" b="74413"/>
          <a:stretch/>
        </p:blipFill>
        <p:spPr>
          <a:xfrm>
            <a:off x="631902" y="4055234"/>
            <a:ext cx="381001" cy="457200"/>
          </a:xfrm>
          <a:prstGeom prst="rect">
            <a:avLst/>
          </a:prstGeom>
        </p:spPr>
      </p:pic>
      <p:pic>
        <p:nvPicPr>
          <p:cNvPr id="26" name="Picture 25" descr="googhang_2.tif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 y="2343150"/>
            <a:ext cx="3069531" cy="1739507"/>
          </a:xfrm>
          <a:prstGeom prst="rect">
            <a:avLst/>
          </a:prstGeom>
        </p:spPr>
      </p:pic>
    </p:spTree>
    <p:extLst>
      <p:ext uri="{BB962C8B-B14F-4D97-AF65-F5344CB8AC3E}">
        <p14:creationId xmlns:p14="http://schemas.microsoft.com/office/powerpoint/2010/main" val="254029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1363911" y="61422"/>
            <a:ext cx="6475446" cy="4431127"/>
          </a:xfrm>
          <a:prstGeom prst="rect">
            <a:avLst/>
          </a:prstGeom>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prstClr val="white"/>
              </a:solidFill>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smtClean="0">
                <a:solidFill>
                  <a:prstClr val="white"/>
                </a:solidFill>
                <a:latin typeface="Rockwell"/>
                <a:cs typeface="Rockwell"/>
              </a:rPr>
              <a:t>Benefits of Mastery (</a:t>
            </a:r>
            <a:r>
              <a:rPr lang="en-US" sz="2400" b="1" dirty="0" err="1" smtClean="0">
                <a:solidFill>
                  <a:prstClr val="white"/>
                </a:solidFill>
                <a:latin typeface="Rockwell"/>
                <a:cs typeface="Rockwell"/>
              </a:rPr>
              <a:t>Scala</a:t>
            </a:r>
            <a:r>
              <a:rPr lang="en-US" sz="2400" b="1" dirty="0" smtClean="0">
                <a:solidFill>
                  <a:prstClr val="white"/>
                </a:solidFill>
                <a:latin typeface="Rockwell"/>
                <a:cs typeface="Rockwell"/>
              </a:rPr>
              <a:t>, EPFL)</a:t>
            </a:r>
            <a:endParaRPr lang="en-US" sz="2400" b="1" dirty="0">
              <a:solidFill>
                <a:prstClr val="white"/>
              </a:solidFill>
              <a:latin typeface="Rockwell"/>
              <a:cs typeface="Rockwell"/>
            </a:endParaRPr>
          </a:p>
        </p:txBody>
      </p:sp>
      <p:pic>
        <p:nvPicPr>
          <p:cNvPr id="4098" name="Picture 2"/>
          <p:cNvPicPr>
            <a:picLocks noChangeAspect="1" noChangeArrowheads="1"/>
          </p:cNvPicPr>
          <p:nvPr/>
        </p:nvPicPr>
        <p:blipFill>
          <a:blip r:embed="rId2" cstate="print"/>
          <a:srcRect/>
          <a:stretch>
            <a:fillRect/>
          </a:stretch>
        </p:blipFill>
        <p:spPr bwMode="auto">
          <a:xfrm>
            <a:off x="152400" y="542852"/>
            <a:ext cx="4114800" cy="27401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953000" y="542851"/>
            <a:ext cx="4191000" cy="2790899"/>
          </a:xfrm>
          <a:prstGeom prst="rect">
            <a:avLst/>
          </a:prstGeom>
          <a:noFill/>
          <a:ln w="9525">
            <a:noFill/>
            <a:miter lim="800000"/>
            <a:headEnd/>
            <a:tailEnd/>
          </a:ln>
        </p:spPr>
      </p:pic>
      <p:sp>
        <p:nvSpPr>
          <p:cNvPr id="14" name="Content Placeholder 13"/>
          <p:cNvSpPr>
            <a:spLocks noGrp="1"/>
          </p:cNvSpPr>
          <p:nvPr>
            <p:ph idx="1"/>
          </p:nvPr>
        </p:nvSpPr>
        <p:spPr>
          <a:xfrm>
            <a:off x="457200" y="3257550"/>
            <a:ext cx="8229600" cy="1219200"/>
          </a:xfrm>
        </p:spPr>
        <p:txBody>
          <a:bodyPr/>
          <a:lstStyle/>
          <a:p>
            <a:r>
              <a:rPr lang="en-US" sz="2400" dirty="0"/>
              <a:t>M</a:t>
            </a:r>
            <a:r>
              <a:rPr lang="en-US" sz="2400" dirty="0" smtClean="0"/>
              <a:t>astery-based score improvements correlate with future performance</a:t>
            </a:r>
          </a:p>
          <a:p>
            <a:pPr lvl="1"/>
            <a:r>
              <a:rPr lang="en-US" sz="2000" dirty="0" smtClean="0"/>
              <a:t>3 points improvement </a:t>
            </a:r>
            <a:r>
              <a:rPr lang="en-US" sz="2000" dirty="0" smtClean="0">
                <a:sym typeface="Wingdings"/>
              </a:rPr>
              <a:t></a:t>
            </a:r>
            <a:r>
              <a:rPr lang="en-US" sz="2000" dirty="0" smtClean="0"/>
              <a:t> 1 point in next starting score</a:t>
            </a:r>
            <a:endParaRPr lang="en-US" sz="2000" dirty="0"/>
          </a:p>
        </p:txBody>
      </p:sp>
      <p:sp>
        <p:nvSpPr>
          <p:cNvPr id="17" name="TextBox 16"/>
          <p:cNvSpPr txBox="1"/>
          <p:nvPr/>
        </p:nvSpPr>
        <p:spPr>
          <a:xfrm>
            <a:off x="7391400" y="4022169"/>
            <a:ext cx="1577676" cy="584775"/>
          </a:xfrm>
          <a:prstGeom prst="rect">
            <a:avLst/>
          </a:prstGeom>
          <a:noFill/>
        </p:spPr>
        <p:txBody>
          <a:bodyPr wrap="none" rtlCol="0">
            <a:spAutoFit/>
          </a:bodyPr>
          <a:lstStyle/>
          <a:p>
            <a:r>
              <a:rPr lang="en-US" sz="1600" dirty="0" smtClean="0">
                <a:solidFill>
                  <a:prstClr val="black"/>
                </a:solidFill>
              </a:rPr>
              <a:t>Martin </a:t>
            </a:r>
            <a:r>
              <a:rPr lang="en-US" sz="1600" dirty="0" err="1" smtClean="0">
                <a:solidFill>
                  <a:prstClr val="black"/>
                </a:solidFill>
              </a:rPr>
              <a:t>Odersky</a:t>
            </a:r>
            <a:endParaRPr lang="en-US" sz="1600" dirty="0" smtClean="0">
              <a:solidFill>
                <a:prstClr val="black"/>
              </a:solidFill>
            </a:endParaRPr>
          </a:p>
          <a:p>
            <a:r>
              <a:rPr lang="en-US" sz="1600" dirty="0" smtClean="0">
                <a:solidFill>
                  <a:prstClr val="black"/>
                </a:solidFill>
              </a:rPr>
              <a:t>EPFL</a:t>
            </a:r>
            <a:endParaRPr lang="en-US" sz="1600" dirty="0">
              <a:solidFill>
                <a:prstClr val="black"/>
              </a:solidFill>
            </a:endParaRPr>
          </a:p>
        </p:txBody>
      </p:sp>
    </p:spTree>
    <p:extLst>
      <p:ext uri="{BB962C8B-B14F-4D97-AF65-F5344CB8AC3E}">
        <p14:creationId xmlns:p14="http://schemas.microsoft.com/office/powerpoint/2010/main" val="24343583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74725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Accuracy (Soc101, Princeton)</a:t>
            </a:r>
            <a:endParaRPr lang="en-US" sz="2400" b="1" dirty="0">
              <a:solidFill>
                <a:schemeClr val="bg1"/>
              </a:solidFill>
              <a:latin typeface="Helvetica" pitchFamily="34" charset="0"/>
              <a:cs typeface="Rockwell"/>
            </a:endParaRPr>
          </a:p>
        </p:txBody>
      </p:sp>
      <p:pic>
        <p:nvPicPr>
          <p:cNvPr id="5122" name="Picture 2"/>
          <p:cNvPicPr>
            <a:picLocks noChangeAspect="1" noChangeArrowheads="1"/>
          </p:cNvPicPr>
          <p:nvPr/>
        </p:nvPicPr>
        <p:blipFill>
          <a:blip r:embed="rId4" cstate="print"/>
          <a:srcRect/>
          <a:stretch>
            <a:fillRect/>
          </a:stretch>
        </p:blipFill>
        <p:spPr bwMode="auto">
          <a:xfrm>
            <a:off x="4495800" y="57150"/>
            <a:ext cx="4495800" cy="4383406"/>
          </a:xfrm>
          <a:prstGeom prst="rect">
            <a:avLst/>
          </a:prstGeom>
          <a:noFill/>
          <a:ln w="9525">
            <a:noFill/>
            <a:miter lim="800000"/>
            <a:headEnd/>
            <a:tailEnd/>
          </a:ln>
        </p:spPr>
      </p:pic>
      <p:sp>
        <p:nvSpPr>
          <p:cNvPr id="14" name="TextBox 13"/>
          <p:cNvSpPr txBox="1"/>
          <p:nvPr/>
        </p:nvSpPr>
        <p:spPr>
          <a:xfrm>
            <a:off x="533400" y="1504950"/>
            <a:ext cx="3916457" cy="923330"/>
          </a:xfrm>
          <a:prstGeom prst="rect">
            <a:avLst/>
          </a:prstGeom>
          <a:noFill/>
        </p:spPr>
        <p:txBody>
          <a:bodyPr wrap="none" rtlCol="0">
            <a:spAutoFit/>
          </a:bodyPr>
          <a:lstStyle/>
          <a:p>
            <a:r>
              <a:rPr lang="en-US" dirty="0" smtClean="0"/>
              <a:t>Analysis by:</a:t>
            </a:r>
          </a:p>
          <a:p>
            <a:r>
              <a:rPr lang="en-US" dirty="0" smtClean="0"/>
              <a:t>Matthew </a:t>
            </a:r>
            <a:r>
              <a:rPr lang="en-US" dirty="0" err="1" smtClean="0"/>
              <a:t>Salganik</a:t>
            </a:r>
            <a:r>
              <a:rPr lang="en-US" dirty="0" smtClean="0"/>
              <a:t> &amp; Mitch </a:t>
            </a:r>
            <a:r>
              <a:rPr lang="en-US" dirty="0" err="1" smtClean="0"/>
              <a:t>Duneier</a:t>
            </a:r>
            <a:endParaRPr lang="en-US" dirty="0" smtClean="0"/>
          </a:p>
          <a:p>
            <a:r>
              <a:rPr lang="en-US" dirty="0" smtClean="0"/>
              <a:t>Princeton University Sociology Dept.</a:t>
            </a:r>
            <a:endParaRPr lang="en-US" dirty="0"/>
          </a:p>
        </p:txBody>
      </p:sp>
      <p:pic>
        <p:nvPicPr>
          <p:cNvPr id="2" name="Picture 2"/>
          <p:cNvPicPr>
            <a:picLocks noChangeAspect="1" noChangeArrowheads="1"/>
          </p:cNvPicPr>
          <p:nvPr/>
        </p:nvPicPr>
        <p:blipFill>
          <a:blip r:embed="rId5" cstate="print"/>
          <a:srcRect/>
          <a:stretch>
            <a:fillRect/>
          </a:stretch>
        </p:blipFill>
        <p:spPr bwMode="auto">
          <a:xfrm>
            <a:off x="0" y="0"/>
            <a:ext cx="1549399" cy="871537"/>
          </a:xfrm>
          <a:prstGeom prst="rect">
            <a:avLst/>
          </a:prstGeom>
          <a:noFill/>
          <a:ln w="9525">
            <a:noFill/>
            <a:miter lim="800000"/>
            <a:headEnd/>
            <a:tailEnd/>
          </a:ln>
        </p:spPr>
      </p:pic>
      <p:sp>
        <p:nvSpPr>
          <p:cNvPr id="7" name="TextBox 6"/>
          <p:cNvSpPr txBox="1"/>
          <p:nvPr/>
        </p:nvSpPr>
        <p:spPr>
          <a:xfrm>
            <a:off x="1522364" y="57150"/>
            <a:ext cx="1449436" cy="584775"/>
          </a:xfrm>
          <a:prstGeom prst="rect">
            <a:avLst/>
          </a:prstGeom>
          <a:noFill/>
        </p:spPr>
        <p:txBody>
          <a:bodyPr wrap="none" rtlCol="0">
            <a:spAutoFit/>
          </a:bodyPr>
          <a:lstStyle/>
          <a:p>
            <a:r>
              <a:rPr lang="en-US" sz="1600" dirty="0" smtClean="0"/>
              <a:t>Mitch </a:t>
            </a:r>
            <a:r>
              <a:rPr lang="en-US" sz="1600" dirty="0" err="1" smtClean="0"/>
              <a:t>Duneier</a:t>
            </a:r>
            <a:endParaRPr lang="en-US" sz="1600" dirty="0" smtClean="0"/>
          </a:p>
          <a:p>
            <a:r>
              <a:rPr lang="en-US" sz="1600" dirty="0" smtClean="0"/>
              <a:t>Princeton</a:t>
            </a:r>
            <a:endParaRPr lang="en-US" sz="1600" dirty="0"/>
          </a:p>
        </p:txBody>
      </p:sp>
    </p:spTree>
    <p:custDataLst>
      <p:tags r:id="rId1"/>
    </p:custDataLst>
    <p:extLst>
      <p:ext uri="{BB962C8B-B14F-4D97-AF65-F5344CB8AC3E}">
        <p14:creationId xmlns:p14="http://schemas.microsoft.com/office/powerpoint/2010/main" val="186105701"/>
      </p:ext>
    </p:extLst>
  </p:cSld>
  <p:clrMapOvr>
    <a:masterClrMapping/>
  </p:clrMapOvr>
  <p:transition advTm="31133"/>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73963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Reproducibility (Soc101, Princeton)</a:t>
            </a:r>
            <a:endParaRPr lang="en-US" sz="2400" b="1" dirty="0">
              <a:solidFill>
                <a:schemeClr val="bg1"/>
              </a:solidFill>
              <a:latin typeface="Helvetica" pitchFamily="34" charset="0"/>
              <a:cs typeface="Rockwell"/>
            </a:endParaRPr>
          </a:p>
        </p:txBody>
      </p:sp>
      <p:sp>
        <p:nvSpPr>
          <p:cNvPr id="21" name="TextBox 20"/>
          <p:cNvSpPr txBox="1"/>
          <p:nvPr/>
        </p:nvSpPr>
        <p:spPr>
          <a:xfrm>
            <a:off x="3188733" y="4081924"/>
            <a:ext cx="2510239" cy="369332"/>
          </a:xfrm>
          <a:prstGeom prst="rect">
            <a:avLst/>
          </a:prstGeom>
          <a:noFill/>
        </p:spPr>
        <p:txBody>
          <a:bodyPr wrap="none" rtlCol="0">
            <a:spAutoFit/>
          </a:bodyPr>
          <a:lstStyle/>
          <a:p>
            <a:r>
              <a:rPr lang="en-US" dirty="0" smtClean="0"/>
              <a:t>Reviewer’s own score</a:t>
            </a:r>
            <a:endParaRPr lang="en-US" dirty="0"/>
          </a:p>
        </p:txBody>
      </p:sp>
      <p:sp>
        <p:nvSpPr>
          <p:cNvPr id="22" name="TextBox 21"/>
          <p:cNvSpPr txBox="1"/>
          <p:nvPr/>
        </p:nvSpPr>
        <p:spPr>
          <a:xfrm rot="16200000">
            <a:off x="-37021" y="2303971"/>
            <a:ext cx="2424574" cy="369332"/>
          </a:xfrm>
          <a:prstGeom prst="rect">
            <a:avLst/>
          </a:prstGeom>
          <a:noFill/>
        </p:spPr>
        <p:txBody>
          <a:bodyPr wrap="none" rtlCol="0">
            <a:spAutoFit/>
          </a:bodyPr>
          <a:lstStyle/>
          <a:p>
            <a:r>
              <a:rPr lang="en-US" dirty="0" smtClean="0"/>
              <a:t>Variance from median</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0" y="1"/>
            <a:ext cx="1456267" cy="819150"/>
          </a:xfrm>
          <a:prstGeom prst="rect">
            <a:avLst/>
          </a:prstGeom>
          <a:noFill/>
          <a:ln w="9525">
            <a:noFill/>
            <a:miter lim="800000"/>
            <a:headEnd/>
            <a:tailEnd/>
          </a:ln>
        </p:spPr>
      </p:pic>
      <p:sp>
        <p:nvSpPr>
          <p:cNvPr id="8" name="TextBox 7"/>
          <p:cNvSpPr txBox="1"/>
          <p:nvPr/>
        </p:nvSpPr>
        <p:spPr>
          <a:xfrm>
            <a:off x="1447800" y="0"/>
            <a:ext cx="1449436" cy="584775"/>
          </a:xfrm>
          <a:prstGeom prst="rect">
            <a:avLst/>
          </a:prstGeom>
          <a:noFill/>
        </p:spPr>
        <p:txBody>
          <a:bodyPr wrap="none" rtlCol="0">
            <a:spAutoFit/>
          </a:bodyPr>
          <a:lstStyle/>
          <a:p>
            <a:r>
              <a:rPr lang="en-US" sz="1600" dirty="0" smtClean="0"/>
              <a:t>Mitch </a:t>
            </a:r>
            <a:r>
              <a:rPr lang="en-US" sz="1600" dirty="0" err="1" smtClean="0"/>
              <a:t>Duneier</a:t>
            </a:r>
          </a:p>
          <a:p>
            <a:r>
              <a:rPr lang="en-US" sz="1600" dirty="0" smtClean="0"/>
              <a:t>Princeton</a:t>
            </a:r>
            <a:endParaRPr lang="en-US" sz="1600" dirty="0"/>
          </a:p>
        </p:txBody>
      </p:sp>
      <p:graphicFrame>
        <p:nvGraphicFramePr>
          <p:cNvPr id="20" name="Chart 19"/>
          <p:cNvGraphicFramePr/>
          <p:nvPr/>
        </p:nvGraphicFramePr>
        <p:xfrm>
          <a:off x="1447800" y="209550"/>
          <a:ext cx="6467475" cy="4038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3019015"/>
      </p:ext>
    </p:extLst>
  </p:cSld>
  <p:clrMapOvr>
    <a:masterClrMapping/>
  </p:clrMapOvr>
  <p:transition advTm="2575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Accuracy (HCI)</a:t>
            </a:r>
          </a:p>
        </p:txBody>
      </p:sp>
      <p:pic>
        <p:nvPicPr>
          <p:cNvPr id="2050" name="Picture 2"/>
          <p:cNvPicPr>
            <a:picLocks noChangeAspect="1" noChangeArrowheads="1"/>
          </p:cNvPicPr>
          <p:nvPr/>
        </p:nvPicPr>
        <p:blipFill>
          <a:blip r:embed="rId4" cstate="print"/>
          <a:srcRect/>
          <a:stretch>
            <a:fillRect/>
          </a:stretch>
        </p:blipFill>
        <p:spPr bwMode="auto">
          <a:xfrm>
            <a:off x="2219326" y="296883"/>
            <a:ext cx="4348529" cy="407917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819151"/>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2198895277"/>
      </p:ext>
    </p:extLst>
  </p:cSld>
  <p:clrMapOvr>
    <a:masterClrMapping/>
  </p:clrMapOvr>
  <p:transition advTm="3113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09600" y="35623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TextBox 4"/>
          <p:cNvSpPr txBox="1">
            <a:spLocks noChangeArrowheads="1"/>
          </p:cNvSpPr>
          <p:nvPr/>
        </p:nvSpPr>
        <p:spPr bwMode="auto">
          <a:xfrm>
            <a:off x="125017" y="4902402"/>
            <a:ext cx="3857625" cy="211845"/>
          </a:xfrm>
          <a:prstGeom prst="rect">
            <a:avLst/>
          </a:prstGeom>
          <a:noFill/>
          <a:ln w="9525">
            <a:noFill/>
            <a:miter lim="800000"/>
            <a:headEnd/>
            <a:tailEnd/>
          </a:ln>
        </p:spPr>
        <p:txBody>
          <a:bodyPr lIns="57397" tIns="28698" rIns="57397" bIns="28698">
            <a:spAutoFit/>
          </a:bodyPr>
          <a:lstStyle/>
          <a:p>
            <a:r>
              <a:rPr lang="en-US" sz="1000" dirty="0"/>
              <a:t>** font size proportional to </a:t>
            </a:r>
            <a:r>
              <a:rPr lang="en-US" sz="1000" dirty="0" err="1"/>
              <a:t>sqrt</a:t>
            </a:r>
            <a:r>
              <a:rPr lang="en-US" sz="1000" dirty="0"/>
              <a:t>(number of participants)</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5451854"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Non-Traditional Population</a:t>
            </a:r>
            <a:endParaRPr lang="en-US" sz="2400" b="1" dirty="0">
              <a:solidFill>
                <a:schemeClr val="bg1"/>
              </a:solidFill>
              <a:latin typeface="Helvetica" pitchFamily="34" charset="0"/>
              <a:cs typeface="Rockwell"/>
            </a:endParaRPr>
          </a:p>
        </p:txBody>
      </p:sp>
      <p:graphicFrame>
        <p:nvGraphicFramePr>
          <p:cNvPr id="7" name="Chart 6"/>
          <p:cNvGraphicFramePr/>
          <p:nvPr/>
        </p:nvGraphicFramePr>
        <p:xfrm>
          <a:off x="152400" y="819150"/>
          <a:ext cx="4446974" cy="336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697026" y="742950"/>
          <a:ext cx="4446974" cy="3364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764267"/>
      </p:ext>
    </p:extLst>
  </p:cSld>
  <p:clrMapOvr>
    <a:masterClrMapping/>
  </p:clrMapOvr>
  <p:transition advTm="2575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4177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Live video chat</a:t>
            </a:r>
            <a:endParaRPr lang="en-US" sz="2400" b="1" dirty="0">
              <a:solidFill>
                <a:schemeClr val="bg1"/>
              </a:solidFill>
              <a:latin typeface="Helvetica" pitchFamily="34" charset="0"/>
              <a:cs typeface="Rockwell"/>
            </a:endParaRPr>
          </a:p>
        </p:txBody>
      </p:sp>
      <p:pic>
        <p:nvPicPr>
          <p:cNvPr id="1026" name="Picture 2" descr="\\vmware-host\Shared Folders\Desktop\Screen Shot 2012-12-03 at 3.05.33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25" y="742950"/>
            <a:ext cx="8028413"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11141" y="0"/>
            <a:ext cx="9144000" cy="5143500"/>
          </a:xfrm>
          <a:prstGeom prst="rect">
            <a:avLst/>
          </a:prstGeom>
          <a:solidFill>
            <a:srgbClr val="9E9384"/>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Rectangle 10"/>
          <p:cNvSpPr/>
          <p:nvPr/>
        </p:nvSpPr>
        <p:spPr>
          <a:xfrm>
            <a:off x="863" y="1216251"/>
            <a:ext cx="9144000" cy="26710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vv</a:t>
            </a:r>
            <a:endParaRPr lang="en-US" dirty="0">
              <a:latin typeface="Arial"/>
            </a:endParaRPr>
          </a:p>
        </p:txBody>
      </p:sp>
      <p:pic>
        <p:nvPicPr>
          <p:cNvPr id="7" name="Picture 6" descr="QuoteMan.jpg"/>
          <p:cNvPicPr>
            <a:picLocks noChangeAspect="1"/>
          </p:cNvPicPr>
          <p:nvPr/>
        </p:nvPicPr>
        <p:blipFill>
          <a:blip r:embed="rId2" cstate="print"/>
          <a:stretch>
            <a:fillRect/>
          </a:stretch>
        </p:blipFill>
        <p:spPr>
          <a:xfrm>
            <a:off x="320156" y="1553975"/>
            <a:ext cx="2006600" cy="2032000"/>
          </a:xfrm>
          <a:prstGeom prst="rect">
            <a:avLst/>
          </a:prstGeom>
        </p:spPr>
      </p:pic>
      <p:pic>
        <p:nvPicPr>
          <p:cNvPr id="12" name="Picture 11"/>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a:off x="1711480" y="925100"/>
            <a:ext cx="2762788" cy="1598084"/>
          </a:xfrm>
          <a:prstGeom prst="rect">
            <a:avLst/>
          </a:prstGeom>
        </p:spPr>
      </p:pic>
      <p:pic>
        <p:nvPicPr>
          <p:cNvPr id="13" name="Picture 12"/>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flipH="1">
            <a:off x="6681961" y="2523183"/>
            <a:ext cx="2762788" cy="1598084"/>
          </a:xfrm>
          <a:prstGeom prst="rect">
            <a:avLst/>
          </a:prstGeom>
        </p:spPr>
      </p:pic>
      <p:sp>
        <p:nvSpPr>
          <p:cNvPr id="8" name="TextBox 7"/>
          <p:cNvSpPr txBox="1"/>
          <p:nvPr/>
        </p:nvSpPr>
        <p:spPr>
          <a:xfrm>
            <a:off x="3085469" y="1759983"/>
            <a:ext cx="5950958" cy="1892826"/>
          </a:xfrm>
          <a:prstGeom prst="rect">
            <a:avLst/>
          </a:prstGeom>
          <a:noFill/>
        </p:spPr>
        <p:txBody>
          <a:bodyPr wrap="square" lIns="45720" tIns="22860" rIns="45720" bIns="22860" rtlCol="0">
            <a:spAutoFit/>
          </a:bodyPr>
          <a:lstStyle/>
          <a:p>
            <a:pPr>
              <a:spcAft>
                <a:spcPts val="900"/>
              </a:spcAft>
            </a:pPr>
            <a:r>
              <a:rPr lang="en-US" sz="2000" b="1" dirty="0" smtClean="0">
                <a:solidFill>
                  <a:srgbClr val="1B2E45"/>
                </a:solidFill>
                <a:latin typeface="Helvetica" pitchFamily="34" charset="0"/>
                <a:cs typeface="Rockwell"/>
              </a:rPr>
              <a:t>Fellow students on these forums really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gave the sense that I wasn't just sitting in my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office working on it by myself. The spirit of cooperation and information sharing has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been far more than any “non-virtual”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course I ever took.       </a:t>
            </a:r>
            <a:r>
              <a:rPr lang="en-US" sz="2000" i="1" dirty="0" smtClean="0">
                <a:solidFill>
                  <a:srgbClr val="1B2E45"/>
                </a:solidFill>
                <a:latin typeface="Helvetica" pitchFamily="34" charset="0"/>
                <a:cs typeface="Rockwell"/>
              </a:rPr>
              <a:t>(</a:t>
            </a:r>
            <a:r>
              <a:rPr lang="en-US" sz="2000" i="1" dirty="0" err="1" smtClean="0">
                <a:solidFill>
                  <a:srgbClr val="1B2E45"/>
                </a:solidFill>
                <a:latin typeface="Helvetica" pitchFamily="34" charset="0"/>
                <a:cs typeface="Rockwell"/>
              </a:rPr>
              <a:t>Sanjaya</a:t>
            </a:r>
            <a:r>
              <a:rPr lang="en-US" sz="2000" i="1" dirty="0" smtClean="0">
                <a:solidFill>
                  <a:srgbClr val="1B2E45"/>
                </a:solidFill>
                <a:latin typeface="Helvetica" pitchFamily="34" charset="0"/>
                <a:cs typeface="Rockwell"/>
              </a:rPr>
              <a:t> Kumar)</a:t>
            </a:r>
            <a:endParaRPr lang="en-US" sz="2000" i="1" dirty="0">
              <a:solidFill>
                <a:srgbClr val="1B2E45"/>
              </a:solidFill>
              <a:effectLst>
                <a:outerShdw blurRad="50800" dist="38100" dir="2700000" algn="tl" rotWithShape="0">
                  <a:prstClr val="black">
                    <a:alpha val="40000"/>
                  </a:prstClr>
                </a:outerShdw>
              </a:effectLst>
              <a:latin typeface="Helvetica" pitchFamily="34" charset="0"/>
              <a:cs typeface="Rockwell"/>
            </a:endParaRPr>
          </a:p>
        </p:txBody>
      </p:sp>
      <p:sp>
        <p:nvSpPr>
          <p:cNvPr id="14" name="Rectangle 13"/>
          <p:cNvSpPr/>
          <p:nvPr/>
        </p:nvSpPr>
        <p:spPr>
          <a:xfrm>
            <a:off x="-1" y="3887348"/>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Rectangle 14"/>
          <p:cNvSpPr/>
          <p:nvPr/>
        </p:nvSpPr>
        <p:spPr>
          <a:xfrm>
            <a:off x="-1" y="1144374"/>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Tree>
    <p:extLst>
      <p:ext uri="{BB962C8B-B14F-4D97-AF65-F5344CB8AC3E}">
        <p14:creationId xmlns:p14="http://schemas.microsoft.com/office/powerpoint/2010/main" val="4173936871"/>
      </p:ext>
    </p:extLst>
  </p:cSld>
  <p:clrMapOvr>
    <a:masterClrMapping/>
  </p:clrMapOvr>
  <mc:AlternateContent xmlns:mc="http://schemas.openxmlformats.org/markup-compatibility/2006" xmlns:p14="http://schemas.microsoft.com/office/powerpoint/2010/main">
    <mc:Choice Requires="p14">
      <p:transition spd="med" p14:dur="700" advTm="25219">
        <p:fade/>
      </p:transition>
    </mc:Choice>
    <mc:Fallback xmlns="">
      <p:transition spd="med" advTm="25219">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grpSp>
        <p:nvGrpSpPr>
          <p:cNvPr id="2" name="Group 12"/>
          <p:cNvGrpSpPr/>
          <p:nvPr/>
        </p:nvGrpSpPr>
        <p:grpSpPr>
          <a:xfrm>
            <a:off x="76200" y="133350"/>
            <a:ext cx="2050742" cy="1243343"/>
            <a:chOff x="381475" y="122710"/>
            <a:chExt cx="2050742" cy="1243343"/>
          </a:xfrm>
        </p:grpSpPr>
        <p:pic>
          <p:nvPicPr>
            <p:cNvPr id="3" name="Picture 2" descr="organaly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13" y="122710"/>
              <a:ext cx="1781304" cy="1001984"/>
            </a:xfrm>
            <a:prstGeom prst="rect">
              <a:avLst/>
            </a:prstGeom>
          </p:spPr>
        </p:pic>
        <p:pic>
          <p:nvPicPr>
            <p:cNvPr id="7" name="Picture 6" descr="stanfo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36" y="901820"/>
              <a:ext cx="921874" cy="218945"/>
            </a:xfrm>
            <a:prstGeom prst="rect">
              <a:avLst/>
            </a:prstGeom>
          </p:spPr>
        </p:pic>
        <p:sp>
          <p:nvSpPr>
            <p:cNvPr id="9" name="Rectangle 8"/>
            <p:cNvSpPr/>
            <p:nvPr/>
          </p:nvSpPr>
          <p:spPr>
            <a:xfrm>
              <a:off x="381475" y="1042888"/>
              <a:ext cx="2050742" cy="323165"/>
            </a:xfrm>
            <a:prstGeom prst="rect">
              <a:avLst/>
            </a:prstGeom>
          </p:spPr>
          <p:txBody>
            <a:bodyPr wrap="square">
              <a:spAutoFit/>
            </a:bodyPr>
            <a:lstStyle/>
            <a:p>
              <a:r>
                <a:rPr lang="en-US" sz="1500" dirty="0" smtClean="0">
                  <a:latin typeface="Helvetica"/>
                  <a:cs typeface="Helvetica"/>
                </a:rPr>
                <a:t>Dan </a:t>
              </a:r>
              <a:r>
                <a:rPr lang="en-US" sz="1500" dirty="0" err="1" smtClean="0">
                  <a:latin typeface="Helvetica"/>
                  <a:cs typeface="Helvetica"/>
                </a:rPr>
                <a:t>MacFarland</a:t>
              </a:r>
              <a:endParaRPr lang="en-US" sz="1500" dirty="0">
                <a:latin typeface="Helvetica"/>
                <a:cs typeface="Helvetica"/>
              </a:endParaRPr>
            </a:p>
          </p:txBody>
        </p:sp>
      </p:grpSp>
      <p:pic>
        <p:nvPicPr>
          <p:cNvPr id="10" name="Picture 9" descr="dan_pip.png"/>
          <p:cNvPicPr>
            <a:picLocks noChangeAspect="1"/>
          </p:cNvPicPr>
          <p:nvPr/>
        </p:nvPicPr>
        <p:blipFill rotWithShape="1">
          <a:blip r:embed="rId5" cstate="print">
            <a:extLst>
              <a:ext uri="{28A0092B-C50C-407E-A947-70E740481C1C}">
                <a14:useLocalDpi xmlns:a14="http://schemas.microsoft.com/office/drawing/2010/main" val="0"/>
              </a:ext>
            </a:extLst>
          </a:blip>
          <a:srcRect l="16528" t="3090" r="16528" b="3468"/>
          <a:stretch/>
        </p:blipFill>
        <p:spPr>
          <a:xfrm>
            <a:off x="466764" y="1936419"/>
            <a:ext cx="3339778" cy="2050673"/>
          </a:xfrm>
          <a:prstGeom prst="rect">
            <a:avLst/>
          </a:prstGeom>
        </p:spPr>
      </p:pic>
      <p:sp>
        <p:nvSpPr>
          <p:cNvPr id="14" name="TextBox 13"/>
          <p:cNvSpPr txBox="1"/>
          <p:nvPr/>
        </p:nvSpPr>
        <p:spPr>
          <a:xfrm>
            <a:off x="926136" y="3989011"/>
            <a:ext cx="2731464" cy="461665"/>
          </a:xfrm>
          <a:prstGeom prst="rect">
            <a:avLst/>
          </a:prstGeom>
          <a:noFill/>
        </p:spPr>
        <p:txBody>
          <a:bodyPr wrap="square" rtlCol="0">
            <a:spAutoFit/>
          </a:bodyPr>
          <a:lstStyle/>
          <a:p>
            <a:pPr algn="ctr"/>
            <a:r>
              <a:rPr lang="en-US" sz="2400" dirty="0" smtClean="0"/>
              <a:t>Student Group A</a:t>
            </a:r>
            <a:endParaRPr lang="en-US" sz="2400" dirty="0"/>
          </a:p>
        </p:txBody>
      </p:sp>
      <p:pic>
        <p:nvPicPr>
          <p:cNvPr id="11" name="Picture 10" descr="dan_nopip.png"/>
          <p:cNvPicPr>
            <a:picLocks noChangeAspect="1"/>
          </p:cNvPicPr>
          <p:nvPr/>
        </p:nvPicPr>
        <p:blipFill rotWithShape="1">
          <a:blip r:embed="rId6" cstate="print">
            <a:extLst>
              <a:ext uri="{28A0092B-C50C-407E-A947-70E740481C1C}">
                <a14:useLocalDpi xmlns:a14="http://schemas.microsoft.com/office/drawing/2010/main" val="0"/>
              </a:ext>
            </a:extLst>
          </a:blip>
          <a:srcRect l="16528" t="3691" r="16528" b="2087"/>
          <a:stretch/>
        </p:blipFill>
        <p:spPr>
          <a:xfrm>
            <a:off x="4800600" y="1962150"/>
            <a:ext cx="3420534" cy="2126777"/>
          </a:xfrm>
          <a:prstGeom prst="rect">
            <a:avLst/>
          </a:prstGeom>
        </p:spPr>
      </p:pic>
      <p:sp>
        <p:nvSpPr>
          <p:cNvPr id="19" name="TextBox 18"/>
          <p:cNvSpPr txBox="1"/>
          <p:nvPr/>
        </p:nvSpPr>
        <p:spPr>
          <a:xfrm>
            <a:off x="5562600" y="4019550"/>
            <a:ext cx="2590800" cy="461665"/>
          </a:xfrm>
          <a:prstGeom prst="rect">
            <a:avLst/>
          </a:prstGeom>
          <a:noFill/>
        </p:spPr>
        <p:txBody>
          <a:bodyPr wrap="square" rtlCol="0">
            <a:spAutoFit/>
          </a:bodyPr>
          <a:lstStyle/>
          <a:p>
            <a:pPr algn="ctr"/>
            <a:r>
              <a:rPr lang="en-US" sz="2400" dirty="0" smtClean="0"/>
              <a:t>Student Group B</a:t>
            </a:r>
            <a:endParaRPr lang="en-US" sz="2400" dirty="0"/>
          </a:p>
        </p:txBody>
      </p:sp>
      <p:sp>
        <p:nvSpPr>
          <p:cNvPr id="18" name="Rectangle 17"/>
          <p:cNvSpPr/>
          <p:nvPr/>
        </p:nvSpPr>
        <p:spPr>
          <a:xfrm>
            <a:off x="9817100" y="2377543"/>
            <a:ext cx="4572000" cy="923330"/>
          </a:xfrm>
          <a:prstGeom prst="rect">
            <a:avLst/>
          </a:prstGeom>
        </p:spPr>
        <p:txBody>
          <a:bodyPr>
            <a:spAutoFit/>
          </a:bodyPr>
          <a:lstStyle/>
          <a:p>
            <a:r>
              <a:rPr lang="en-US" dirty="0"/>
              <a:t>https://</a:t>
            </a:r>
            <a:r>
              <a:rPr lang="en-US" dirty="0" err="1"/>
              <a:t>class.coursera.org</a:t>
            </a:r>
            <a:r>
              <a:rPr lang="en-US" dirty="0"/>
              <a:t>/organalysis-2012-001/forum/</a:t>
            </a:r>
            <a:r>
              <a:rPr lang="en-US" dirty="0" err="1"/>
              <a:t>thread?thread_id</a:t>
            </a:r>
            <a:r>
              <a:rPr lang="en-US" dirty="0"/>
              <a:t>=117&amp;post_id=914</a:t>
            </a:r>
          </a:p>
        </p:txBody>
      </p:sp>
      <p:grpSp>
        <p:nvGrpSpPr>
          <p:cNvPr id="6" name="Group 28"/>
          <p:cNvGrpSpPr/>
          <p:nvPr/>
        </p:nvGrpSpPr>
        <p:grpSpPr>
          <a:xfrm>
            <a:off x="4572000" y="209550"/>
            <a:ext cx="4093769" cy="1574800"/>
            <a:chOff x="4724399" y="2890703"/>
            <a:chExt cx="4093769" cy="1574800"/>
          </a:xfrm>
        </p:grpSpPr>
        <p:pic>
          <p:nvPicPr>
            <p:cNvPr id="20" name="Picture 19" descr="dan_forumquote.png"/>
            <p:cNvPicPr>
              <a:picLocks noChangeAspect="1"/>
            </p:cNvPicPr>
            <p:nvPr/>
          </p:nvPicPr>
          <p:blipFill rotWithShape="1">
            <a:blip r:embed="rId7" cstate="print">
              <a:extLst>
                <a:ext uri="{28A0092B-C50C-407E-A947-70E740481C1C}">
                  <a14:useLocalDpi xmlns:a14="http://schemas.microsoft.com/office/drawing/2010/main" val="0"/>
                </a:ext>
              </a:extLst>
            </a:blip>
            <a:srcRect l="18611" t="25836" r="37035" b="36025"/>
            <a:stretch/>
          </p:blipFill>
          <p:spPr>
            <a:xfrm>
              <a:off x="4724399" y="2890703"/>
              <a:ext cx="4055669" cy="1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Connector 21"/>
            <p:cNvCxnSpPr/>
            <p:nvPr/>
          </p:nvCxnSpPr>
          <p:spPr>
            <a:xfrm>
              <a:off x="4762499" y="3338973"/>
              <a:ext cx="4055669"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108573" y="4149786"/>
              <a:ext cx="615949"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82636" y="2995083"/>
              <a:ext cx="710137"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029200" y="806882"/>
            <a:ext cx="3903269"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t>“These </a:t>
            </a:r>
            <a:r>
              <a:rPr lang="en-US" dirty="0"/>
              <a:t>lessons have been much harder to focus on (at least for me), because there was no talking face</a:t>
            </a:r>
            <a:r>
              <a:rPr lang="en-US" dirty="0" smtClean="0"/>
              <a:t>.”</a:t>
            </a:r>
            <a:endParaRPr lang="en-US" dirty="0"/>
          </a:p>
        </p:txBody>
      </p:sp>
      <p:cxnSp>
        <p:nvCxnSpPr>
          <p:cNvPr id="31" name="Straight Connector 30"/>
          <p:cNvCxnSpPr/>
          <p:nvPr/>
        </p:nvCxnSpPr>
        <p:spPr>
          <a:xfrm flipH="1">
            <a:off x="4265083" y="203199"/>
            <a:ext cx="31750" cy="41776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pic>
        <p:nvPicPr>
          <p:cNvPr id="3074" name="Picture 2"/>
          <p:cNvPicPr>
            <a:picLocks noChangeAspect="1" noChangeArrowheads="1"/>
          </p:cNvPicPr>
          <p:nvPr/>
        </p:nvPicPr>
        <p:blipFill>
          <a:blip r:embed="rId2" cstate="print"/>
          <a:srcRect l="5165" b="25444"/>
          <a:stretch>
            <a:fillRect/>
          </a:stretch>
        </p:blipFill>
        <p:spPr bwMode="auto">
          <a:xfrm>
            <a:off x="76200" y="-19050"/>
            <a:ext cx="3886200" cy="448853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15253" t="11558" r="17819" b="10050"/>
          <a:stretch>
            <a:fillRect/>
          </a:stretch>
        </p:blipFill>
        <p:spPr bwMode="auto">
          <a:xfrm>
            <a:off x="3876431" y="361950"/>
            <a:ext cx="5267569" cy="4108704"/>
          </a:xfrm>
          <a:prstGeom prst="rect">
            <a:avLst/>
          </a:prstGeom>
          <a:noFill/>
          <a:ln w="9525">
            <a:noFill/>
            <a:miter lim="800000"/>
            <a:headEnd/>
            <a:tailEnd/>
          </a:ln>
        </p:spPr>
      </p:pic>
      <p:sp>
        <p:nvSpPr>
          <p:cNvPr id="14" name="TextBox 13"/>
          <p:cNvSpPr txBox="1"/>
          <p:nvPr/>
        </p:nvSpPr>
        <p:spPr>
          <a:xfrm>
            <a:off x="6858000" y="449818"/>
            <a:ext cx="1659429" cy="369332"/>
          </a:xfrm>
          <a:prstGeom prst="rect">
            <a:avLst/>
          </a:prstGeom>
          <a:noFill/>
        </p:spPr>
        <p:txBody>
          <a:bodyPr wrap="none" rtlCol="0">
            <a:spAutoFit/>
          </a:bodyPr>
          <a:lstStyle/>
          <a:p>
            <a:r>
              <a:rPr lang="en-US" dirty="0" smtClean="0"/>
              <a:t>deadlines only</a:t>
            </a:r>
            <a:endParaRPr lang="en-US" dirty="0"/>
          </a:p>
        </p:txBody>
      </p:sp>
      <p:sp>
        <p:nvSpPr>
          <p:cNvPr id="16" name="TextBox 15"/>
          <p:cNvSpPr txBox="1"/>
          <p:nvPr/>
        </p:nvSpPr>
        <p:spPr>
          <a:xfrm>
            <a:off x="3536488" y="4031218"/>
            <a:ext cx="3245312" cy="369332"/>
          </a:xfrm>
          <a:prstGeom prst="rect">
            <a:avLst/>
          </a:prstGeom>
          <a:noFill/>
        </p:spPr>
        <p:txBody>
          <a:bodyPr wrap="none" rtlCol="0">
            <a:spAutoFit/>
          </a:bodyPr>
          <a:lstStyle/>
          <a:p>
            <a:r>
              <a:rPr lang="en-US" dirty="0" err="1" smtClean="0"/>
              <a:t>deadlines+activity+infographic</a:t>
            </a:r>
            <a:endParaRPr lang="en-US" dirty="0"/>
          </a:p>
        </p:txBody>
      </p:sp>
    </p:spTree>
    <p:extLst>
      <p:ext uri="{BB962C8B-B14F-4D97-AF65-F5344CB8AC3E}">
        <p14:creationId xmlns:p14="http://schemas.microsoft.com/office/powerpoint/2010/main" val="349654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But some of the effect wears off</a:t>
            </a:r>
            <a:endParaRPr lang="en-US" sz="2400" b="1" dirty="0">
              <a:solidFill>
                <a:schemeClr val="bg1"/>
              </a:solidFill>
              <a:latin typeface="Helvetica" pitchFamily="34" charset="0"/>
              <a:cs typeface="Rockwell"/>
            </a:endParaRPr>
          </a:p>
        </p:txBody>
      </p:sp>
      <p:pic>
        <p:nvPicPr>
          <p:cNvPr id="1026" name="Picture 2"/>
          <p:cNvPicPr>
            <a:picLocks noChangeAspect="1" noChangeArrowheads="1"/>
          </p:cNvPicPr>
          <p:nvPr/>
        </p:nvPicPr>
        <p:blipFill>
          <a:blip r:embed="rId2" cstate="print"/>
          <a:srcRect t="6333" r="6493"/>
          <a:stretch>
            <a:fillRect/>
          </a:stretch>
        </p:blipFill>
        <p:spPr bwMode="auto">
          <a:xfrm>
            <a:off x="1295400" y="209550"/>
            <a:ext cx="6400800" cy="4269733"/>
          </a:xfrm>
          <a:prstGeom prst="rect">
            <a:avLst/>
          </a:prstGeom>
          <a:noFill/>
          <a:ln w="9525">
            <a:noFill/>
            <a:miter lim="800000"/>
            <a:headEnd/>
            <a:tailEnd/>
          </a:ln>
        </p:spPr>
      </p:pic>
    </p:spTree>
    <p:extLst>
      <p:ext uri="{BB962C8B-B14F-4D97-AF65-F5344CB8AC3E}">
        <p14:creationId xmlns:p14="http://schemas.microsoft.com/office/powerpoint/2010/main" val="358825576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Rectangle 7"/>
          <p:cNvSpPr/>
          <p:nvPr/>
        </p:nvSpPr>
        <p:spPr>
          <a:xfrm>
            <a:off x="1344083" y="757631"/>
            <a:ext cx="5693834" cy="1738938"/>
          </a:xfrm>
          <a:prstGeom prst="rect">
            <a:avLst/>
          </a:prstGeom>
        </p:spPr>
        <p:txBody>
          <a:bodyPr wrap="square" lIns="45720" tIns="22860" rIns="45720" bIns="22860">
            <a:spAutoFit/>
          </a:bodyPr>
          <a:lstStyle/>
          <a:p>
            <a:pPr>
              <a:lnSpc>
                <a:spcPct val="110000"/>
              </a:lnSpc>
            </a:pPr>
            <a:r>
              <a:rPr lang="en-US" sz="2000" b="1" dirty="0">
                <a:solidFill>
                  <a:schemeClr val="bg1"/>
                </a:solidFill>
                <a:latin typeface="Helvetica" pitchFamily="34" charset="0"/>
                <a:cs typeface="Rockwell"/>
              </a:rPr>
              <a:t>College is a place where a </a:t>
            </a:r>
            <a:r>
              <a:rPr lang="en-US" sz="2000" b="1" dirty="0" smtClean="0">
                <a:solidFill>
                  <a:schemeClr val="bg1"/>
                </a:solidFill>
                <a:latin typeface="Helvetica" pitchFamily="34" charset="0"/>
                <a:cs typeface="Rockwell"/>
              </a:rPr>
              <a:t>professor’s </a:t>
            </a:r>
            <a:r>
              <a:rPr lang="en-US" sz="2000" b="1" dirty="0">
                <a:solidFill>
                  <a:schemeClr val="bg1"/>
                </a:solidFill>
                <a:latin typeface="Helvetica" pitchFamily="34" charset="0"/>
                <a:cs typeface="Rockwell"/>
              </a:rPr>
              <a:t>lecture notes go straight to the </a:t>
            </a:r>
            <a:r>
              <a:rPr lang="en-US" sz="2000" b="1" dirty="0" smtClean="0">
                <a:solidFill>
                  <a:schemeClr val="bg1"/>
                </a:solidFill>
                <a:latin typeface="Helvetica" pitchFamily="34" charset="0"/>
                <a:cs typeface="Rockwell"/>
              </a:rPr>
              <a:t>students’ </a:t>
            </a:r>
            <a:r>
              <a:rPr lang="en-US" sz="2000" b="1" dirty="0">
                <a:solidFill>
                  <a:schemeClr val="bg1"/>
                </a:solidFill>
                <a:latin typeface="Helvetica" pitchFamily="34" charset="0"/>
                <a:cs typeface="Rockwell"/>
              </a:rPr>
              <a:t>lecture notes, without passing through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brains of </a:t>
            </a:r>
            <a:r>
              <a:rPr lang="en-US" sz="2000" b="1" dirty="0" smtClean="0">
                <a:solidFill>
                  <a:schemeClr val="bg1"/>
                </a:solidFill>
                <a:latin typeface="Helvetica" pitchFamily="34" charset="0"/>
                <a:cs typeface="Rockwell"/>
              </a:rPr>
              <a:t>either.</a:t>
            </a:r>
            <a:br>
              <a:rPr lang="en-US" sz="2000" b="1" dirty="0" smtClean="0">
                <a:solidFill>
                  <a:schemeClr val="bg1"/>
                </a:solidFill>
                <a:latin typeface="Helvetica" pitchFamily="34" charset="0"/>
                <a:cs typeface="Rockwell"/>
              </a:rPr>
            </a:br>
            <a:endParaRPr lang="en-US" sz="2000" b="1" dirty="0">
              <a:solidFill>
                <a:schemeClr val="bg1"/>
              </a:solidFill>
              <a:latin typeface="Helvetica" pitchFamily="34" charset="0"/>
              <a:cs typeface="Rockwell"/>
            </a:endParaRPr>
          </a:p>
        </p:txBody>
      </p:sp>
      <p:sp>
        <p:nvSpPr>
          <p:cNvPr id="9" name="TextBox 8"/>
          <p:cNvSpPr txBox="1"/>
          <p:nvPr/>
        </p:nvSpPr>
        <p:spPr>
          <a:xfrm>
            <a:off x="4688421" y="2217568"/>
            <a:ext cx="1562800" cy="323166"/>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—Mark </a:t>
            </a:r>
            <a:r>
              <a:rPr lang="en-US" b="1" dirty="0" smtClean="0">
                <a:solidFill>
                  <a:schemeClr val="bg1"/>
                </a:solidFill>
                <a:latin typeface="Helvetica" pitchFamily="34" charset="0"/>
                <a:cs typeface="Rockwell"/>
              </a:rPr>
              <a:t>Twain</a:t>
            </a:r>
            <a:endParaRPr lang="en-US" b="1" dirty="0">
              <a:solidFill>
                <a:schemeClr val="bg1"/>
              </a:solidFill>
              <a:latin typeface="Helvetica" pitchFamily="34" charset="0"/>
              <a:cs typeface="Rockwell"/>
            </a:endParaRPr>
          </a:p>
        </p:txBody>
      </p:sp>
      <p:sp>
        <p:nvSpPr>
          <p:cNvPr id="11" name="TextBox 10"/>
          <p:cNvSpPr txBox="1"/>
          <p:nvPr/>
        </p:nvSpPr>
        <p:spPr>
          <a:xfrm>
            <a:off x="4699849" y="4227024"/>
            <a:ext cx="3239028" cy="600164"/>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a:t>
            </a:r>
            <a:r>
              <a:rPr lang="en-US" b="1" dirty="0" smtClean="0">
                <a:solidFill>
                  <a:schemeClr val="bg1"/>
                </a:solidFill>
                <a:latin typeface="Helvetica" pitchFamily="34" charset="0"/>
                <a:cs typeface="Rockwell"/>
              </a:rPr>
              <a:t>Plutarch</a:t>
            </a:r>
            <a:br>
              <a:rPr lang="en-US" b="1" dirty="0" smtClean="0">
                <a:solidFill>
                  <a:schemeClr val="bg1"/>
                </a:solidFill>
                <a:latin typeface="Helvetica" pitchFamily="34" charset="0"/>
                <a:cs typeface="Rockwell"/>
              </a:rPr>
            </a:br>
            <a:r>
              <a:rPr lang="en-US" b="1" dirty="0" smtClean="0">
                <a:solidFill>
                  <a:schemeClr val="bg1"/>
                </a:solidFill>
                <a:latin typeface="Helvetica" pitchFamily="34" charset="0"/>
                <a:cs typeface="Rockwell"/>
              </a:rPr>
              <a:t>    </a:t>
            </a:r>
            <a:r>
              <a:rPr lang="en-US" sz="1400" i="1" dirty="0" smtClean="0">
                <a:solidFill>
                  <a:schemeClr val="bg1"/>
                </a:solidFill>
                <a:latin typeface="Helvetica" pitchFamily="34" charset="0"/>
                <a:cs typeface="Rockwell"/>
              </a:rPr>
              <a:t>from </a:t>
            </a:r>
            <a:r>
              <a:rPr lang="en-US" sz="1400" i="1" dirty="0">
                <a:solidFill>
                  <a:schemeClr val="bg1"/>
                </a:solidFill>
                <a:latin typeface="Helvetica" pitchFamily="34" charset="0"/>
                <a:cs typeface="Rockwell"/>
              </a:rPr>
              <a:t>Ian Kidd's translation of </a:t>
            </a:r>
            <a:r>
              <a:rPr lang="en-US" sz="1400" i="1" dirty="0" smtClean="0">
                <a:solidFill>
                  <a:schemeClr val="bg1"/>
                </a:solidFill>
                <a:latin typeface="Helvetica" pitchFamily="34" charset="0"/>
                <a:cs typeface="Rockwell"/>
              </a:rPr>
              <a:t>Essays</a:t>
            </a:r>
            <a:endParaRPr lang="en-US" sz="1400" b="1" dirty="0">
              <a:solidFill>
                <a:schemeClr val="bg1"/>
              </a:solidFill>
              <a:latin typeface="Helvetica" pitchFamily="34" charset="0"/>
              <a:cs typeface="Rockwell"/>
            </a:endParaRPr>
          </a:p>
        </p:txBody>
      </p:sp>
      <p:sp>
        <p:nvSpPr>
          <p:cNvPr id="12" name="Rectangle 11"/>
          <p:cNvSpPr/>
          <p:nvPr/>
        </p:nvSpPr>
        <p:spPr>
          <a:xfrm>
            <a:off x="3772968" y="3003440"/>
            <a:ext cx="4572000" cy="1061829"/>
          </a:xfrm>
          <a:prstGeom prst="rect">
            <a:avLst/>
          </a:prstGeom>
        </p:spPr>
        <p:txBody>
          <a:bodyPr lIns="45720" tIns="22860" rIns="45720" bIns="22860">
            <a:spAutoFit/>
          </a:bodyPr>
          <a:lstStyle/>
          <a:p>
            <a:pPr>
              <a:lnSpc>
                <a:spcPct val="110000"/>
              </a:lnSpc>
            </a:pP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mind is not a vessel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filling, but wood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igniting</a:t>
            </a:r>
            <a:r>
              <a:rPr lang="en-US" sz="2000" b="1" dirty="0" smtClean="0">
                <a:solidFill>
                  <a:schemeClr val="bg1"/>
                </a:solidFill>
                <a:latin typeface="Helvetica" pitchFamily="34" charset="0"/>
                <a:cs typeface="Rockwell"/>
              </a:rPr>
              <a:t>.</a:t>
            </a:r>
            <a:endParaRPr lang="en-US" sz="2000" b="1" dirty="0">
              <a:solidFill>
                <a:schemeClr val="bg1"/>
              </a:solidFill>
              <a:latin typeface="Helvetica" pitchFamily="34" charset="0"/>
              <a:cs typeface="Rockwell"/>
            </a:endParaRPr>
          </a:p>
        </p:txBody>
      </p:sp>
      <p:pic>
        <p:nvPicPr>
          <p:cNvPr id="13" name="Picture 12"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0" y="233757"/>
            <a:ext cx="1811363" cy="1047749"/>
          </a:xfrm>
          <a:prstGeom prst="rect">
            <a:avLst/>
          </a:prstGeom>
        </p:spPr>
      </p:pic>
      <p:pic>
        <p:nvPicPr>
          <p:cNvPr id="14" name="Picture 13"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5756986" y="1260340"/>
            <a:ext cx="1811363" cy="1047749"/>
          </a:xfrm>
          <a:prstGeom prst="rect">
            <a:avLst/>
          </a:prstGeom>
        </p:spPr>
      </p:pic>
      <p:pic>
        <p:nvPicPr>
          <p:cNvPr id="16" name="Picture 15"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2631830" y="2491439"/>
            <a:ext cx="1811363" cy="1047749"/>
          </a:xfrm>
          <a:prstGeom prst="rect">
            <a:avLst/>
          </a:prstGeom>
        </p:spPr>
      </p:pic>
      <p:pic>
        <p:nvPicPr>
          <p:cNvPr id="17" name="Picture 16"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6662668" y="3179275"/>
            <a:ext cx="1811363" cy="1047749"/>
          </a:xfrm>
          <a:prstGeom prst="rect">
            <a:avLst/>
          </a:prstGeom>
        </p:spPr>
      </p:pic>
    </p:spTree>
    <p:custDataLst>
      <p:tags r:id="rId1"/>
    </p:custDataLst>
    <p:extLst>
      <p:ext uri="{BB962C8B-B14F-4D97-AF65-F5344CB8AC3E}">
        <p14:creationId xmlns:p14="http://schemas.microsoft.com/office/powerpoint/2010/main" val="1685162175"/>
      </p:ext>
    </p:extLst>
  </p:cSld>
  <p:clrMapOvr>
    <a:masterClrMapping/>
  </p:clrMapOvr>
  <p:transition spd="slow" advTm="449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a:t>
            </a:r>
            <a:r>
              <a:rPr lang="en-US" sz="2400" b="1" dirty="0" smtClean="0">
                <a:solidFill>
                  <a:schemeClr val="bg1"/>
                </a:solidFill>
                <a:latin typeface="Rockwell"/>
                <a:cs typeface="Rockwell"/>
              </a:rPr>
              <a:t>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Statements of Accomplishment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45" y="256494"/>
            <a:ext cx="3158512" cy="407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973776" y="3652557"/>
            <a:ext cx="7015249" cy="646331"/>
            <a:chOff x="1947552" y="7305114"/>
            <a:chExt cx="14030496" cy="1292661"/>
          </a:xfrm>
        </p:grpSpPr>
        <p:sp>
          <p:nvSpPr>
            <p:cNvPr id="2" name="Rectangle 1"/>
            <p:cNvSpPr/>
            <p:nvPr/>
          </p:nvSpPr>
          <p:spPr>
            <a:xfrm>
              <a:off x="1947552" y="7778338"/>
              <a:ext cx="4631377" cy="52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578929" y="7305115"/>
              <a:ext cx="2386945" cy="473223"/>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78929" y="8301218"/>
              <a:ext cx="2386945" cy="20422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965873" y="7305114"/>
              <a:ext cx="7012175" cy="1292661"/>
            </a:xfrm>
            <a:prstGeom prst="rect">
              <a:avLst/>
            </a:prstGeom>
            <a:noFill/>
            <a:ln w="57150">
              <a:solidFill>
                <a:srgbClr val="FF0000"/>
              </a:solidFill>
            </a:ln>
          </p:spPr>
          <p:txBody>
            <a:bodyPr wrap="none" rtlCol="0">
              <a:spAutoFit/>
            </a:bodyPr>
            <a:lstStyle/>
            <a:p>
              <a:r>
                <a:rPr lang="en-US" dirty="0" smtClean="0"/>
                <a:t>Does not confer Stanford credit. </a:t>
              </a:r>
            </a:p>
            <a:p>
              <a:r>
                <a:rPr lang="en-US" dirty="0" smtClean="0"/>
                <a:t>Student identify not verified.</a:t>
              </a:r>
            </a:p>
          </p:txBody>
        </p:sp>
      </p:grpSp>
      <p:grpSp>
        <p:nvGrpSpPr>
          <p:cNvPr id="30" name="Group 29"/>
          <p:cNvGrpSpPr/>
          <p:nvPr/>
        </p:nvGrpSpPr>
        <p:grpSpPr>
          <a:xfrm>
            <a:off x="926276" y="2090057"/>
            <a:ext cx="6054216" cy="1615045"/>
            <a:chOff x="1852552" y="4180114"/>
            <a:chExt cx="12108432" cy="3230089"/>
          </a:xfrm>
        </p:grpSpPr>
        <p:sp>
          <p:nvSpPr>
            <p:cNvPr id="28" name="Rectangle 27"/>
            <p:cNvSpPr/>
            <p:nvPr/>
          </p:nvSpPr>
          <p:spPr>
            <a:xfrm>
              <a:off x="1852552" y="6375071"/>
              <a:ext cx="2042558" cy="10351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895110" y="4180114"/>
              <a:ext cx="5284513" cy="219496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895110" y="6590805"/>
              <a:ext cx="5557648" cy="819398"/>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65" t="79649" r="59518" b="4198"/>
            <a:stretch/>
          </p:blipFill>
          <p:spPr bwMode="auto">
            <a:xfrm>
              <a:off x="9179623" y="4180114"/>
              <a:ext cx="4781361" cy="247006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24" y="764624"/>
            <a:ext cx="7746911" cy="272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299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23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Financial Aid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35" b="33733"/>
          <a:stretch/>
        </p:blipFill>
        <p:spPr>
          <a:xfrm>
            <a:off x="1718959" y="184065"/>
            <a:ext cx="5398121" cy="4214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29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2.5 </a:t>
            </a:r>
            <a:r>
              <a:rPr lang="en-US" sz="5800" b="1" dirty="0" smtClean="0">
                <a:solidFill>
                  <a:schemeClr val="bg1"/>
                </a:solidFill>
                <a:latin typeface="Helvetica" pitchFamily="34" charset="0"/>
                <a:cs typeface="Rockwell"/>
              </a:rPr>
              <a:t>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349357" y="2865744"/>
            <a:ext cx="6876898" cy="553998"/>
          </a:xfrm>
          <a:prstGeom prst="rect">
            <a:avLst/>
          </a:prstGeom>
          <a:noFill/>
        </p:spPr>
        <p:txBody>
          <a:bodyPr wrap="square" lIns="45720" tIns="22860" rIns="45720" bIns="22860" rtlCol="0">
            <a:spAutoFit/>
          </a:bodyPr>
          <a:lstStyle/>
          <a:p>
            <a:r>
              <a:rPr lang="en-US" sz="3300" b="1" dirty="0">
                <a:solidFill>
                  <a:srgbClr val="FFFFFF"/>
                </a:solidFill>
                <a:latin typeface="Helvetica" pitchFamily="34" charset="0"/>
                <a:cs typeface="Rockwell"/>
              </a:rPr>
              <a:t>8</a:t>
            </a:r>
            <a:r>
              <a:rPr lang="en-US" sz="3300" b="1" dirty="0" smtClean="0">
                <a:solidFill>
                  <a:srgbClr val="FFFFFF"/>
                </a:solidFill>
                <a:latin typeface="Helvetica" pitchFamily="34" charset="0"/>
                <a:cs typeface="Rockwell"/>
              </a:rPr>
              <a:t>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215 </a:t>
            </a:r>
            <a:r>
              <a:rPr lang="en-US" sz="4400" b="1" dirty="0" smtClean="0">
                <a:solidFill>
                  <a:schemeClr val="bg1"/>
                </a:solidFill>
                <a:latin typeface="Helvetica" pitchFamily="34" charset="0"/>
                <a:cs typeface="Rockwell"/>
              </a:rPr>
              <a:t>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33 Universities</a:t>
            </a: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1.4|3.5"/>
</p:tagLst>
</file>

<file path=ppt/tags/tag7.xml><?xml version="1.0" encoding="utf-8"?>
<p:tagLst xmlns:a="http://schemas.openxmlformats.org/drawingml/2006/main" xmlns:r="http://schemas.openxmlformats.org/officeDocument/2006/relationships" xmlns:p="http://schemas.openxmlformats.org/presentationml/2006/main">
  <p:tag name="TIMING" val="|34.5"/>
</p:tagLst>
</file>

<file path=ppt/tags/tag8.xml><?xml version="1.0" encoding="utf-8"?>
<p:tagLst xmlns:a="http://schemas.openxmlformats.org/drawingml/2006/main" xmlns:r="http://schemas.openxmlformats.org/officeDocument/2006/relationships" xmlns:p="http://schemas.openxmlformats.org/presentationml/2006/main">
  <p:tag name="TIMING" val="|8.5|17.8"/>
</p:tagLst>
</file>

<file path=ppt/tags/tag9.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83080</TotalTime>
  <Words>1792</Words>
  <Application>Microsoft Office PowerPoint</Application>
  <PresentationFormat>On-screen Show (16:9)</PresentationFormat>
  <Paragraphs>292</Paragraphs>
  <Slides>54</Slides>
  <Notes>32</Notes>
  <HiddenSlides>9</HiddenSlides>
  <MMClips>4</MMClip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Office Theme</vt:lpstr>
      <vt:lpstr>1_Lecture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791</cp:revision>
  <dcterms:created xsi:type="dcterms:W3CDTF">2010-05-04T01:04:58Z</dcterms:created>
  <dcterms:modified xsi:type="dcterms:W3CDTF">2013-02-05T07:40:14Z</dcterms:modified>
</cp:coreProperties>
</file>