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charts/chart4.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4"/>
  </p:notesMasterIdLst>
  <p:handoutMasterIdLst>
    <p:handoutMasterId r:id="rId65"/>
  </p:handoutMasterIdLst>
  <p:sldIdLst>
    <p:sldId id="657" r:id="rId4"/>
    <p:sldId id="672" r:id="rId5"/>
    <p:sldId id="673" r:id="rId6"/>
    <p:sldId id="625" r:id="rId7"/>
    <p:sldId id="602" r:id="rId8"/>
    <p:sldId id="601" r:id="rId9"/>
    <p:sldId id="629" r:id="rId10"/>
    <p:sldId id="646" r:id="rId11"/>
    <p:sldId id="620" r:id="rId12"/>
    <p:sldId id="688" r:id="rId13"/>
    <p:sldId id="630" r:id="rId14"/>
    <p:sldId id="628" r:id="rId15"/>
    <p:sldId id="654" r:id="rId16"/>
    <p:sldId id="635" r:id="rId17"/>
    <p:sldId id="651" r:id="rId18"/>
    <p:sldId id="689" r:id="rId19"/>
    <p:sldId id="690" r:id="rId20"/>
    <p:sldId id="526" r:id="rId21"/>
    <p:sldId id="636" r:id="rId22"/>
    <p:sldId id="650" r:id="rId23"/>
    <p:sldId id="648" r:id="rId24"/>
    <p:sldId id="659" r:id="rId25"/>
    <p:sldId id="610" r:id="rId26"/>
    <p:sldId id="691" r:id="rId27"/>
    <p:sldId id="632" r:id="rId28"/>
    <p:sldId id="660" r:id="rId29"/>
    <p:sldId id="647" r:id="rId30"/>
    <p:sldId id="662" r:id="rId31"/>
    <p:sldId id="619" r:id="rId32"/>
    <p:sldId id="574" r:id="rId33"/>
    <p:sldId id="575" r:id="rId34"/>
    <p:sldId id="682" r:id="rId35"/>
    <p:sldId id="617" r:id="rId36"/>
    <p:sldId id="692" r:id="rId37"/>
    <p:sldId id="693" r:id="rId38"/>
    <p:sldId id="641" r:id="rId39"/>
    <p:sldId id="663" r:id="rId40"/>
    <p:sldId id="665" r:id="rId41"/>
    <p:sldId id="664" r:id="rId42"/>
    <p:sldId id="583" r:id="rId43"/>
    <p:sldId id="521" r:id="rId44"/>
    <p:sldId id="612" r:id="rId45"/>
    <p:sldId id="643" r:id="rId46"/>
    <p:sldId id="676" r:id="rId47"/>
    <p:sldId id="677" r:id="rId48"/>
    <p:sldId id="678" r:id="rId49"/>
    <p:sldId id="679" r:id="rId50"/>
    <p:sldId id="680" r:id="rId51"/>
    <p:sldId id="681" r:id="rId52"/>
    <p:sldId id="685" r:id="rId53"/>
    <p:sldId id="686" r:id="rId54"/>
    <p:sldId id="656" r:id="rId55"/>
    <p:sldId id="694" r:id="rId56"/>
    <p:sldId id="695" r:id="rId57"/>
    <p:sldId id="698" r:id="rId58"/>
    <p:sldId id="696" r:id="rId59"/>
    <p:sldId id="697" r:id="rId60"/>
    <p:sldId id="667" r:id="rId61"/>
    <p:sldId id="668" r:id="rId62"/>
    <p:sldId id="669" r:id="rId63"/>
  </p:sldIdLst>
  <p:sldSz cx="9144000" cy="5143500" type="screen16x9"/>
  <p:notesSz cx="6985000" cy="9271000"/>
  <p:custDataLst>
    <p:tags r:id="rId6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2" autoAdjust="0"/>
    <p:restoredTop sz="85990" autoAdjust="0"/>
  </p:normalViewPr>
  <p:slideViewPr>
    <p:cSldViewPr>
      <p:cViewPr>
        <p:scale>
          <a:sx n="60" d="100"/>
          <a:sy n="60" d="100"/>
        </p:scale>
        <p:origin x="-1980" y="-114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22549376"/>
        <c:axId val="122551296"/>
      </c:scatterChart>
      <c:valAx>
        <c:axId val="122549376"/>
        <c:scaling>
          <c:orientation val="minMax"/>
          <c:max val="100"/>
          <c:min val="0"/>
        </c:scaling>
        <c:delete val="0"/>
        <c:axPos val="b"/>
        <c:numFmt formatCode="General" sourceLinked="1"/>
        <c:majorTickMark val="out"/>
        <c:minorTickMark val="none"/>
        <c:tickLblPos val="nextTo"/>
        <c:crossAx val="122551296"/>
        <c:crosses val="autoZero"/>
        <c:crossBetween val="midCat"/>
        <c:majorUnit val="10"/>
      </c:valAx>
      <c:valAx>
        <c:axId val="122551296"/>
        <c:scaling>
          <c:orientation val="minMax"/>
          <c:max val="100"/>
          <c:min val="0"/>
        </c:scaling>
        <c:delete val="0"/>
        <c:axPos val="l"/>
        <c:numFmt formatCode="General" sourceLinked="1"/>
        <c:majorTickMark val="out"/>
        <c:minorTickMark val="none"/>
        <c:tickLblPos val="nextTo"/>
        <c:crossAx val="122549376"/>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11.8</c:v>
                </c:pt>
              </c:strCache>
            </c:strRef>
          </c:tx>
          <c:dLbls>
            <c:dLbl>
              <c:idx val="0"/>
              <c:layout>
                <c:manualLayout>
                  <c:x val="0.1431294628662097"/>
                  <c:y val="1.981513600003804E-2"/>
                </c:manualLayout>
              </c:layout>
              <c:tx>
                <c:rich>
                  <a:bodyPr/>
                  <a:lstStyle/>
                  <a:p>
                    <a:r>
                      <a:rPr lang="en-US" dirty="0"/>
                      <a:t>High </a:t>
                    </a:r>
                    <a:r>
                      <a:rPr lang="en-US" dirty="0" smtClean="0"/>
                      <a:t>School 11.8%</a:t>
                    </a:r>
                    <a:endParaRPr lang="en-US" dirty="0"/>
                  </a:p>
                </c:rich>
              </c:tx>
              <c:showLegendKey val="0"/>
              <c:showVal val="1"/>
              <c:showCatName val="1"/>
              <c:showSerName val="0"/>
              <c:showPercent val="0"/>
              <c:showBubbleSize val="0"/>
            </c:dLbl>
            <c:dLbl>
              <c:idx val="1"/>
              <c:layout/>
              <c:tx>
                <c:rich>
                  <a:bodyPr/>
                  <a:lstStyle/>
                  <a:p>
                    <a:r>
                      <a:rPr lang="en-US" dirty="0" smtClean="0"/>
                      <a:t>Associate 8.2%</a:t>
                    </a:r>
                    <a:endParaRPr lang="en-US" dirty="0"/>
                  </a:p>
                </c:rich>
              </c:tx>
              <c:showLegendKey val="0"/>
              <c:showVal val="1"/>
              <c:showCatName val="1"/>
              <c:showSerName val="0"/>
              <c:showPercent val="0"/>
              <c:showBubbleSize val="0"/>
            </c:dLbl>
            <c:dLbl>
              <c:idx val="2"/>
              <c:layout/>
              <c:tx>
                <c:rich>
                  <a:bodyPr/>
                  <a:lstStyle/>
                  <a:p>
                    <a:r>
                      <a:rPr lang="en-US" dirty="0" smtClean="0"/>
                      <a:t>Bachelors 42.8%</a:t>
                    </a:r>
                    <a:endParaRPr lang="en-US" dirty="0"/>
                  </a:p>
                </c:rich>
              </c:tx>
              <c:showLegendKey val="0"/>
              <c:showVal val="1"/>
              <c:showCatName val="1"/>
              <c:showSerName val="0"/>
              <c:showPercent val="0"/>
              <c:showBubbleSize val="0"/>
            </c:dLbl>
            <c:dLbl>
              <c:idx val="3"/>
              <c:layout/>
              <c:tx>
                <c:rich>
                  <a:bodyPr/>
                  <a:lstStyle/>
                  <a:p>
                    <a:r>
                      <a:rPr lang="en-US" dirty="0" smtClean="0"/>
                      <a:t>Masters</a:t>
                    </a:r>
                  </a:p>
                  <a:p>
                    <a:r>
                      <a:rPr lang="en-US" dirty="0" smtClean="0"/>
                      <a:t>36.7%</a:t>
                    </a:r>
                    <a:endParaRPr lang="en-US" dirty="0"/>
                  </a:p>
                </c:rich>
              </c:tx>
              <c:showLegendKey val="0"/>
              <c:showVal val="1"/>
              <c:showCatName val="1"/>
              <c:showSerName val="0"/>
              <c:showPercent val="0"/>
              <c:showBubbleSize val="0"/>
            </c:dLbl>
            <c:dLbl>
              <c:idx val="4"/>
              <c:layout/>
              <c:tx>
                <c:rich>
                  <a:bodyPr/>
                  <a:lstStyle/>
                  <a:p>
                    <a:r>
                      <a:rPr lang="en-US" dirty="0" smtClean="0"/>
                      <a:t>Doctoral 5.4%</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Sheet1!$A$2:$A$6</c:f>
              <c:strCache>
                <c:ptCount val="5"/>
                <c:pt idx="0">
                  <c:v>High School</c:v>
                </c:pt>
                <c:pt idx="1">
                  <c:v>Associate's</c:v>
                </c:pt>
                <c:pt idx="2">
                  <c:v>Bachelor's</c:v>
                </c:pt>
                <c:pt idx="3">
                  <c:v>Master's</c:v>
                </c:pt>
                <c:pt idx="4">
                  <c:v>Doctoral</c:v>
                </c:pt>
              </c:strCache>
            </c:strRef>
          </c:cat>
          <c:val>
            <c:numRef>
              <c:f>Sheet1!$B$2:$B$6</c:f>
              <c:numCache>
                <c:formatCode>General</c:formatCode>
                <c:ptCount val="5"/>
                <c:pt idx="0">
                  <c:v>11.8</c:v>
                </c:pt>
                <c:pt idx="1">
                  <c:v>8.2000000000000011</c:v>
                </c:pt>
                <c:pt idx="2">
                  <c:v>42.8</c:v>
                </c:pt>
                <c:pt idx="3">
                  <c:v>36.700000000000003</c:v>
                </c:pt>
                <c:pt idx="4">
                  <c:v>5.4</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dLbl>
            <c:dLbl>
              <c:idx val="1"/>
              <c:layout/>
              <c:tx>
                <c:rich>
                  <a:bodyPr/>
                  <a:lstStyle/>
                  <a:p>
                    <a:r>
                      <a:rPr lang="en-US" dirty="0" smtClean="0"/>
                      <a:t>Europe 28.2%</a:t>
                    </a:r>
                    <a:endParaRPr lang="en-US" dirty="0"/>
                  </a:p>
                </c:rich>
              </c:tx>
              <c:showLegendKey val="0"/>
              <c:showVal val="1"/>
              <c:showCatName val="1"/>
              <c:showSerName val="0"/>
              <c:showPercent val="0"/>
              <c:showBubbleSize val="0"/>
            </c:dLbl>
            <c:dLbl>
              <c:idx val="2"/>
              <c:layout/>
              <c:tx>
                <c:rich>
                  <a:bodyPr/>
                  <a:lstStyle/>
                  <a:p>
                    <a:r>
                      <a:rPr lang="en-US" dirty="0" smtClean="0"/>
                      <a:t>Asia 21.4%</a:t>
                    </a:r>
                    <a:endParaRPr lang="en-US" dirty="0"/>
                  </a:p>
                </c:rich>
              </c:tx>
              <c:showLegendKey val="0"/>
              <c:showVal val="1"/>
              <c:showCatName val="1"/>
              <c:showSerName val="0"/>
              <c:showPercent val="0"/>
              <c:showBubbleSize val="0"/>
            </c:dLbl>
            <c:dLbl>
              <c:idx val="3"/>
              <c:layout/>
              <c:tx>
                <c:rich>
                  <a:bodyPr/>
                  <a:lstStyle/>
                  <a:p>
                    <a:r>
                      <a:rPr lang="en-US" dirty="0" smtClean="0"/>
                      <a:t>South America 8.8%</a:t>
                    </a:r>
                    <a:endParaRPr lang="en-US" dirty="0"/>
                  </a:p>
                </c:rich>
              </c:tx>
              <c:showLegendKey val="0"/>
              <c:showVal val="1"/>
              <c:showCatName val="1"/>
              <c:showSerName val="0"/>
              <c:showPercent val="0"/>
              <c:showBubbleSize val="0"/>
            </c:dLbl>
            <c:dLbl>
              <c:idx val="4"/>
              <c:layout/>
              <c:tx>
                <c:rich>
                  <a:bodyPr/>
                  <a:lstStyle/>
                  <a:p>
                    <a:r>
                      <a:rPr lang="en-US" dirty="0" smtClean="0"/>
                      <a:t>Africa 3.6%</a:t>
                    </a:r>
                    <a:endParaRPr lang="en-US" dirty="0"/>
                  </a:p>
                </c:rich>
              </c:tx>
              <c:showLegendKey val="0"/>
              <c:showVal val="1"/>
              <c:showCatName val="1"/>
              <c:showSerName val="0"/>
              <c:showPercent val="0"/>
              <c:showBubbleSize val="0"/>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0.35200000000000009</c:v>
                </c:pt>
                <c:pt idx="1">
                  <c:v>0.28200000000000008</c:v>
                </c:pt>
                <c:pt idx="2">
                  <c:v>0.21400000000000005</c:v>
                </c:pt>
                <c:pt idx="3">
                  <c:v>8.8000000000000037E-2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36635392"/>
        <c:axId val="36636928"/>
      </c:barChart>
      <c:catAx>
        <c:axId val="36635392"/>
        <c:scaling>
          <c:orientation val="minMax"/>
        </c:scaling>
        <c:delete val="0"/>
        <c:axPos val="b"/>
        <c:majorTickMark val="out"/>
        <c:minorTickMark val="out"/>
        <c:tickLblPos val="nextTo"/>
        <c:crossAx val="36636928"/>
        <c:crosses val="autoZero"/>
        <c:auto val="1"/>
        <c:lblAlgn val="ctr"/>
        <c:lblOffset val="100"/>
        <c:noMultiLvlLbl val="0"/>
      </c:catAx>
      <c:valAx>
        <c:axId val="36636928"/>
        <c:scaling>
          <c:orientation val="minMax"/>
        </c:scaling>
        <c:delete val="0"/>
        <c:axPos val="l"/>
        <c:majorGridlines/>
        <c:numFmt formatCode="0%" sourceLinked="1"/>
        <c:majorTickMark val="out"/>
        <c:minorTickMark val="none"/>
        <c:tickLblPos val="nextTo"/>
        <c:crossAx val="366353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7/22/2013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7/22/2013</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11</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design class logo, student</a:t>
            </a:r>
            <a:r>
              <a:rPr lang="en-US" baseline="0" dirty="0" smtClean="0"/>
              <a:t> </a:t>
            </a:r>
            <a:r>
              <a:rPr lang="en-US" baseline="0" dirty="0" err="1" smtClean="0"/>
              <a:t>acks</a:t>
            </a:r>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24</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152610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35</a:t>
            </a:fld>
            <a:endParaRPr lang="en-US"/>
          </a:p>
        </p:txBody>
      </p:sp>
    </p:spTree>
    <p:extLst>
      <p:ext uri="{BB962C8B-B14F-4D97-AF65-F5344CB8AC3E}">
        <p14:creationId xmlns:p14="http://schemas.microsoft.com/office/powerpoint/2010/main" val="166637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37</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42</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44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txBox="1">
            <a:spLocks noGrp="1"/>
          </p:cNvSpPr>
          <p:nvPr>
            <p:ph type="body" idx="1"/>
          </p:nvPr>
        </p:nvSpPr>
        <p:spPr>
          <a:xfrm>
            <a:off x="698501" y="4403725"/>
            <a:ext cx="5587999" cy="4171950"/>
          </a:xfrm>
          <a:prstGeom prst="rect">
            <a:avLst/>
          </a:prstGeom>
          <a:noFill/>
          <a:ln>
            <a:noFill/>
          </a:ln>
        </p:spPr>
        <p:txBody>
          <a:bodyPr lIns="92870" tIns="92870" rIns="92870" bIns="92870" anchor="ctr" anchorCtr="0">
            <a:noAutofit/>
          </a:bodyPr>
          <a:lstStyle/>
          <a:p>
            <a:endParaRPr dirty="0"/>
          </a:p>
        </p:txBody>
      </p:sp>
      <p:sp>
        <p:nvSpPr>
          <p:cNvPr id="673" name="Shape 673"/>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29779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51</a:t>
            </a:fld>
            <a:endParaRPr lang="en-US" dirty="0"/>
          </a:p>
        </p:txBody>
      </p:sp>
    </p:spTree>
    <p:extLst>
      <p:ext uri="{BB962C8B-B14F-4D97-AF65-F5344CB8AC3E}">
        <p14:creationId xmlns:p14="http://schemas.microsoft.com/office/powerpoint/2010/main" val="318312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53</a:t>
            </a:fld>
            <a:endParaRPr lang="en-US"/>
          </a:p>
        </p:txBody>
      </p:sp>
    </p:spTree>
    <p:extLst>
      <p:ext uri="{BB962C8B-B14F-4D97-AF65-F5344CB8AC3E}">
        <p14:creationId xmlns:p14="http://schemas.microsoft.com/office/powerpoint/2010/main" val="1504279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4282450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55</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57</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7/22/2013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7/22/2013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7/22/2013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250"/>
          </a:xfrm>
          <a:prstGeom prst="rect">
            <a:avLst/>
          </a:prstGeom>
          <a:noFill/>
          <a:ln>
            <a:noFill/>
          </a:ln>
        </p:spPr>
        <p:txBody>
          <a:bodyPr lIns="78360" tIns="78360" rIns="78360" bIns="78360" anchor="b" anchorCtr="0"/>
          <a:lstStyle>
            <a:lvl1pPr algn="l" rtl="0">
              <a:spcBef>
                <a:spcPts val="0"/>
              </a:spcBef>
              <a:buSzPct val="100000"/>
              <a:buFont typeface="Arial"/>
              <a:buNone/>
              <a:defRPr sz="3100" b="1">
                <a:solidFill>
                  <a:schemeClr val="dk1"/>
                </a:solidFill>
                <a:latin typeface="Helvetica"/>
                <a:ea typeface="Helvetica"/>
                <a:cs typeface="Helvetica"/>
                <a:sym typeface="Arial"/>
              </a:defRPr>
            </a:lvl1pPr>
            <a:lvl2pPr algn="l" rtl="0">
              <a:spcBef>
                <a:spcPts val="0"/>
              </a:spcBef>
              <a:buSzPct val="100000"/>
              <a:buFont typeface="Arial"/>
              <a:buNone/>
              <a:defRPr sz="3100" b="1">
                <a:solidFill>
                  <a:schemeClr val="dk1"/>
                </a:solidFill>
                <a:latin typeface="Arial"/>
                <a:ea typeface="Arial"/>
                <a:cs typeface="Arial"/>
                <a:sym typeface="Arial"/>
              </a:defRPr>
            </a:lvl2pPr>
            <a:lvl3pPr algn="l" rtl="0">
              <a:spcBef>
                <a:spcPts val="0"/>
              </a:spcBef>
              <a:buSzPct val="100000"/>
              <a:buFont typeface="Arial"/>
              <a:buNone/>
              <a:defRPr sz="3100" b="1">
                <a:solidFill>
                  <a:schemeClr val="dk1"/>
                </a:solidFill>
                <a:latin typeface="Arial"/>
                <a:ea typeface="Arial"/>
                <a:cs typeface="Arial"/>
                <a:sym typeface="Arial"/>
              </a:defRPr>
            </a:lvl3pPr>
            <a:lvl4pPr algn="l" rtl="0">
              <a:spcBef>
                <a:spcPts val="0"/>
              </a:spcBef>
              <a:buSzPct val="100000"/>
              <a:buFont typeface="Arial"/>
              <a:buNone/>
              <a:defRPr sz="3100" b="1">
                <a:solidFill>
                  <a:schemeClr val="dk1"/>
                </a:solidFill>
                <a:latin typeface="Arial"/>
                <a:ea typeface="Arial"/>
                <a:cs typeface="Arial"/>
                <a:sym typeface="Arial"/>
              </a:defRPr>
            </a:lvl4pPr>
            <a:lvl5pPr algn="l" rtl="0">
              <a:spcBef>
                <a:spcPts val="0"/>
              </a:spcBef>
              <a:buSzPct val="100000"/>
              <a:buFont typeface="Arial"/>
              <a:buNone/>
              <a:defRPr sz="3100" b="1">
                <a:solidFill>
                  <a:schemeClr val="dk1"/>
                </a:solidFill>
                <a:latin typeface="Arial"/>
                <a:ea typeface="Arial"/>
                <a:cs typeface="Arial"/>
                <a:sym typeface="Arial"/>
              </a:defRPr>
            </a:lvl5pPr>
            <a:lvl6pPr algn="l" rtl="0">
              <a:spcBef>
                <a:spcPts val="0"/>
              </a:spcBef>
              <a:buSzPct val="100000"/>
              <a:buFont typeface="Arial"/>
              <a:buNone/>
              <a:defRPr sz="3100" b="1">
                <a:solidFill>
                  <a:schemeClr val="dk1"/>
                </a:solidFill>
                <a:latin typeface="Arial"/>
                <a:ea typeface="Arial"/>
                <a:cs typeface="Arial"/>
                <a:sym typeface="Arial"/>
              </a:defRPr>
            </a:lvl6pPr>
            <a:lvl7pPr algn="l" rtl="0">
              <a:spcBef>
                <a:spcPts val="0"/>
              </a:spcBef>
              <a:buSzPct val="100000"/>
              <a:buFont typeface="Arial"/>
              <a:buNone/>
              <a:defRPr sz="3100" b="1">
                <a:solidFill>
                  <a:schemeClr val="dk1"/>
                </a:solidFill>
                <a:latin typeface="Arial"/>
                <a:ea typeface="Arial"/>
                <a:cs typeface="Arial"/>
                <a:sym typeface="Arial"/>
              </a:defRPr>
            </a:lvl7pPr>
            <a:lvl8pPr algn="l" rtl="0">
              <a:spcBef>
                <a:spcPts val="0"/>
              </a:spcBef>
              <a:buSzPct val="100000"/>
              <a:buFont typeface="Arial"/>
              <a:buNone/>
              <a:defRPr sz="3100" b="1">
                <a:solidFill>
                  <a:schemeClr val="dk1"/>
                </a:solidFill>
                <a:latin typeface="Arial"/>
                <a:ea typeface="Arial"/>
                <a:cs typeface="Arial"/>
                <a:sym typeface="Arial"/>
              </a:defRPr>
            </a:lvl8pPr>
            <a:lvl9pPr algn="l" rtl="0">
              <a:spcBef>
                <a:spcPts val="0"/>
              </a:spcBef>
              <a:buSzPct val="100000"/>
              <a:buFont typeface="Arial"/>
              <a:buNone/>
              <a:defRPr sz="3100" b="1">
                <a:solidFill>
                  <a:schemeClr val="dk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457200" y="1200151"/>
            <a:ext cx="8229600" cy="3725680"/>
          </a:xfrm>
          <a:prstGeom prst="rect">
            <a:avLst/>
          </a:prstGeom>
          <a:noFill/>
          <a:ln>
            <a:noFill/>
          </a:ln>
        </p:spPr>
        <p:txBody>
          <a:bodyPr lIns="78360" tIns="78360" rIns="78360" bIns="78360" anchor="t" anchorCtr="0"/>
          <a:lstStyle>
            <a:lvl1pPr rtl="0">
              <a:defRPr>
                <a:latin typeface="Helvetica"/>
                <a:ea typeface="Helvetica"/>
                <a:cs typeface="Helvetica"/>
              </a:defRPr>
            </a:lvl1pPr>
            <a:lvl2pPr marL="636782" indent="-244916" rtl="0">
              <a:defRPr/>
            </a:lvl2pPr>
            <a:lvl3pPr marL="979665" indent="-195933" rtl="0">
              <a:defRPr/>
            </a:lvl3pPr>
            <a:lvl4pPr marL="1371531" indent="-195933" rtl="0">
              <a:defRPr/>
            </a:lvl4pPr>
            <a:lvl5pPr rtl="0">
              <a:defRPr sz="1500"/>
            </a:lvl5pPr>
            <a:lvl6pPr rtl="0">
              <a:defRPr sz="1500"/>
            </a:lvl6pPr>
            <a:lvl7pPr rtl="0">
              <a:defRPr sz="1500"/>
            </a:lvl7pPr>
            <a:lvl8pPr rtl="0">
              <a:defRPr sz="1500"/>
            </a:lvl8pPr>
            <a:lvl9pPr rtl="0">
              <a:defRPr sz="1500"/>
            </a:lvl9pPr>
          </a:lstStyle>
          <a:p>
            <a:endParaRPr dirty="0"/>
          </a:p>
        </p:txBody>
      </p:sp>
    </p:spTree>
    <p:extLst>
      <p:ext uri="{BB962C8B-B14F-4D97-AF65-F5344CB8AC3E}">
        <p14:creationId xmlns:p14="http://schemas.microsoft.com/office/powerpoint/2010/main" val="51922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solidFill>
                  <a:prstClr val="black">
                    <a:tint val="75000"/>
                  </a:prstClr>
                </a:solidFill>
              </a:rPr>
              <a:pPr>
                <a:defRPr/>
              </a:pPr>
              <a:t>7/22/2013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err="1" smtClean="0">
                <a:solidFill>
                  <a:prstClr val="black">
                    <a:tint val="75000"/>
                  </a:prstClr>
                </a:solidFill>
              </a:rPr>
              <a:t>Dkandu</a:t>
            </a:r>
            <a:r>
              <a:rPr lang="en-US" dirty="0" smtClean="0">
                <a:solidFill>
                  <a:prstClr val="black">
                    <a:tint val="75000"/>
                  </a:prstClr>
                </a:solidFill>
              </a:rPr>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solidFill>
                  <a:prstClr val="black">
                    <a:tint val="75000"/>
                  </a:prstClr>
                </a:solidFill>
              </a:rPr>
              <a:pPr>
                <a:defRPr/>
              </a:pPr>
              <a:t>‹#›</a:t>
            </a:fld>
            <a:endParaRPr lang="en-US">
              <a:solidFill>
                <a:prstClr val="black">
                  <a:tint val="75000"/>
                </a:prstClr>
              </a:solidFill>
            </a:endParaRPr>
          </a:p>
        </p:txBody>
      </p:sp>
      <p:sp>
        <p:nvSpPr>
          <p:cNvPr id="7" name="TextBox 6"/>
          <p:cNvSpPr txBox="1"/>
          <p:nvPr userDrawn="1"/>
        </p:nvSpPr>
        <p:spPr>
          <a:xfrm>
            <a:off x="8594299" y="4943914"/>
            <a:ext cx="607859" cy="215444"/>
          </a:xfrm>
          <a:prstGeom prst="rect">
            <a:avLst/>
          </a:prstGeom>
          <a:noFill/>
        </p:spPr>
        <p:txBody>
          <a:bodyPr wrap="none" rtlCol="0">
            <a:spAutoFit/>
          </a:bodyPr>
          <a:lstStyle/>
          <a:p>
            <a:r>
              <a:rPr lang="en-US" sz="800" dirty="0" smtClean="0">
                <a:solidFill>
                  <a:prstClr val="black"/>
                </a:solidFill>
              </a:rPr>
              <a:t>Coursera</a:t>
            </a:r>
            <a:endParaRPr lang="en-US" sz="800" dirty="0">
              <a:solidFill>
                <a:prstClr val="black"/>
              </a:solidFill>
            </a:endParaRPr>
          </a:p>
        </p:txBody>
      </p:sp>
    </p:spTree>
    <p:extLst>
      <p:ext uri="{BB962C8B-B14F-4D97-AF65-F5344CB8AC3E}">
        <p14:creationId xmlns:p14="http://schemas.microsoft.com/office/powerpoint/2010/main" val="7102062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solidFill>
                  <a:prstClr val="black"/>
                </a:solidFill>
              </a:rPr>
              <a:t>Coursera</a:t>
            </a:r>
          </a:p>
        </p:txBody>
      </p:sp>
    </p:spTree>
    <p:extLst>
      <p:ext uri="{BB962C8B-B14F-4D97-AF65-F5344CB8AC3E}">
        <p14:creationId xmlns:p14="http://schemas.microsoft.com/office/powerpoint/2010/main" val="32668579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solidFill>
                  <a:prstClr val="black">
                    <a:tint val="75000"/>
                  </a:prstClr>
                </a:solidFill>
              </a:rPr>
              <a:pPr>
                <a:defRPr/>
              </a:pPr>
              <a:t>7/22/2013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4424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solidFill>
                  <a:prstClr val="black">
                    <a:tint val="75000"/>
                  </a:prstClr>
                </a:solidFill>
              </a:rPr>
              <a:pPr>
                <a:defRPr/>
              </a:pPr>
              <a:t>7/22/2013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525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solidFill>
                  <a:prstClr val="black">
                    <a:tint val="75000"/>
                  </a:prstClr>
                </a:solidFill>
              </a:rPr>
              <a:pPr>
                <a:defRPr/>
              </a:pPr>
              <a:t>7/22/2013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5573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solidFill>
                  <a:prstClr val="black">
                    <a:tint val="75000"/>
                  </a:prstClr>
                </a:solidFill>
              </a:rPr>
              <a:pPr>
                <a:defRPr/>
              </a:pPr>
              <a:t>7/22/2013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5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7/22/2013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solidFill>
                  <a:prstClr val="black">
                    <a:tint val="75000"/>
                  </a:prstClr>
                </a:solidFill>
              </a:rPr>
              <a:pPr>
                <a:defRPr/>
              </a:pPr>
              <a:t>7/22/2013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46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solidFill>
                  <a:prstClr val="black">
                    <a:tint val="75000"/>
                  </a:prstClr>
                </a:solidFill>
              </a:rPr>
              <a:pPr>
                <a:defRPr/>
              </a:pPr>
              <a:t>7/22/2013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338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solidFill>
                  <a:prstClr val="black">
                    <a:tint val="75000"/>
                  </a:prstClr>
                </a:solidFill>
              </a:rPr>
              <a:pPr>
                <a:defRPr/>
              </a:pPr>
              <a:t>7/22/2013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37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solidFill>
                  <a:prstClr val="black">
                    <a:tint val="75000"/>
                  </a:prstClr>
                </a:solidFill>
              </a:rPr>
              <a:pPr>
                <a:defRPr/>
              </a:pPr>
              <a:t>7/22/2013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053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solidFill>
                  <a:prstClr val="black">
                    <a:tint val="75000"/>
                  </a:prstClr>
                </a:solidFill>
              </a:rPr>
              <a:pPr>
                <a:defRPr/>
              </a:pPr>
              <a:t>7/22/2013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7/22/2013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7/22/2013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7/22/2013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7/22/2013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7/22/2013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7/22/2013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7/22/2013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7/22/2013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solidFill>
                  <a:prstClr val="black">
                    <a:tint val="75000"/>
                  </a:prstClr>
                </a:solidFill>
              </a:rPr>
              <a:pPr>
                <a:defRPr/>
              </a:pPr>
              <a:t>7/22/2013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34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emf"/><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16.emf"/><Relationship Id="rId5" Type="http://schemas.openxmlformats.org/officeDocument/2006/relationships/image" Target="../media/image63.emf"/><Relationship Id="rId10" Type="http://schemas.openxmlformats.org/officeDocument/2006/relationships/image" Target="../media/image15.emf"/><Relationship Id="rId4" Type="http://schemas.openxmlformats.org/officeDocument/2006/relationships/image" Target="../media/image62.emf"/><Relationship Id="rId9" Type="http://schemas.openxmlformats.org/officeDocument/2006/relationships/image" Target="../media/image14.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chart" Target="../charts/chart4.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smtClean="0">
                <a:solidFill>
                  <a:schemeClr val="bg1"/>
                </a:solidFill>
                <a:latin typeface="Arial" pitchFamily="34" charset="0"/>
                <a:cs typeface="Arial" pitchFamily="34" charset="0"/>
              </a:rPr>
              <a:t>Daphne Koller &amp; Andrew Ng</a:t>
            </a:r>
            <a:endParaRPr lang="en-US" sz="2200" b="1" dirty="0">
              <a:solidFill>
                <a:schemeClr val="bg1"/>
              </a:solidFill>
              <a:latin typeface="Arial" pitchFamily="34" charset="0"/>
              <a:cs typeface="Arial" pitchFamily="34" charset="0"/>
            </a:endParaRP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71696"/>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609600" y="3074194"/>
            <a:ext cx="7772400" cy="1021556"/>
          </a:xfrm>
        </p:spPr>
        <p:txBody>
          <a:bodyPr>
            <a:noAutofit/>
          </a:bodyPr>
          <a:lstStyle/>
          <a:p>
            <a:r>
              <a:rPr lang="en-US" sz="6000" dirty="0" smtClean="0"/>
              <a:t>The Student </a:t>
            </a:r>
            <a:br>
              <a:rPr lang="en-US" sz="6000" dirty="0" smtClean="0"/>
            </a:br>
            <a:r>
              <a:rPr lang="en-US" sz="6000" dirty="0" smtClean="0"/>
              <a:t>experience</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391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7924800" y="-1771650"/>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8717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8765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7188" y="80037"/>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4955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495550"/>
            <a:ext cx="1992853" cy="369332"/>
          </a:xfrm>
          <a:prstGeom prst="rect">
            <a:avLst/>
          </a:prstGeom>
          <a:noFill/>
        </p:spPr>
        <p:txBody>
          <a:bodyPr wrap="none" rtlCol="0">
            <a:spAutoFit/>
          </a:bodyPr>
          <a:lstStyle/>
          <a:p>
            <a:r>
              <a:rPr lang="en-US" dirty="0" smtClean="0"/>
              <a:t>Math expressions</a:t>
            </a:r>
            <a:endParaRPr lang="en-US" dirty="0"/>
          </a:p>
        </p:txBody>
      </p:sp>
      <p:pic>
        <p:nvPicPr>
          <p:cNvPr id="13" name="Picture 12" descr="bluebrain_quiz2.png"/>
          <p:cNvPicPr>
            <a:picLocks noChangeAspect="1"/>
          </p:cNvPicPr>
          <p:nvPr/>
        </p:nvPicPr>
        <p:blipFill rotWithShape="1">
          <a:blip r:embed="rId6" cstate="print">
            <a:extLst>
              <a:ext uri="{28A0092B-C50C-407E-A947-70E740481C1C}">
                <a14:useLocalDpi xmlns:a14="http://schemas.microsoft.com/office/drawing/2010/main" val="0"/>
              </a:ext>
            </a:extLst>
          </a:blip>
          <a:srcRect l="19177" t="5954" r="31998" b="87194"/>
          <a:stretch/>
        </p:blipFill>
        <p:spPr>
          <a:xfrm>
            <a:off x="2427462" y="499922"/>
            <a:ext cx="2830338" cy="1777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07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33099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099"/>
            <a:ext cx="6019800" cy="4514851"/>
          </a:xfrm>
          <a:prstGeom prst="rect">
            <a:avLst/>
          </a:prstGeom>
        </p:spPr>
      </p:pic>
      <p:sp>
        <p:nvSpPr>
          <p:cNvPr id="3" name="Rectangle 2"/>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 name="TextBox 3"/>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3904219999"/>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prstClr val="white"/>
              </a:solidFill>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smtClean="0">
                <a:solidFill>
                  <a:prstClr val="white"/>
                </a:solidFill>
                <a:latin typeface="Rockwell"/>
                <a:cs typeface="Rockwell"/>
              </a:rPr>
              <a:t>Benefits of Mastery (</a:t>
            </a:r>
            <a:r>
              <a:rPr lang="en-US" sz="2400" b="1" dirty="0" err="1" smtClean="0">
                <a:solidFill>
                  <a:prstClr val="white"/>
                </a:solidFill>
                <a:latin typeface="Rockwell"/>
                <a:cs typeface="Rockwell"/>
              </a:rPr>
              <a:t>Scala</a:t>
            </a:r>
            <a:r>
              <a:rPr lang="en-US" sz="2400" b="1" dirty="0" smtClean="0">
                <a:solidFill>
                  <a:prstClr val="white"/>
                </a:solidFill>
                <a:latin typeface="Rockwell"/>
                <a:cs typeface="Rockwell"/>
              </a:rPr>
              <a:t>, EPFL)</a:t>
            </a:r>
            <a:endParaRPr lang="en-US" sz="2400" b="1" dirty="0">
              <a:solidFill>
                <a:prstClr val="white"/>
              </a:solidFill>
              <a:latin typeface="Rockwell"/>
              <a:cs typeface="Rockwell"/>
            </a:endParaRPr>
          </a:p>
        </p:txBody>
      </p:sp>
      <p:pic>
        <p:nvPicPr>
          <p:cNvPr id="4098" name="Picture 2"/>
          <p:cNvPicPr>
            <a:picLocks noChangeAspect="1" noChangeArrowheads="1"/>
          </p:cNvPicPr>
          <p:nvPr/>
        </p:nvPicPr>
        <p:blipFill>
          <a:blip r:embed="rId2" cstate="print"/>
          <a:srcRect/>
          <a:stretch>
            <a:fillRect/>
          </a:stretch>
        </p:blipFill>
        <p:spPr bwMode="auto">
          <a:xfrm>
            <a:off x="152400" y="542852"/>
            <a:ext cx="4114800" cy="27401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953000" y="542851"/>
            <a:ext cx="4191000" cy="2790899"/>
          </a:xfrm>
          <a:prstGeom prst="rect">
            <a:avLst/>
          </a:prstGeom>
          <a:noFill/>
          <a:ln w="9525">
            <a:noFill/>
            <a:miter lim="800000"/>
            <a:headEnd/>
            <a:tailEnd/>
          </a:ln>
        </p:spPr>
      </p:pic>
      <p:sp>
        <p:nvSpPr>
          <p:cNvPr id="14" name="Content Placeholder 13"/>
          <p:cNvSpPr>
            <a:spLocks noGrp="1"/>
          </p:cNvSpPr>
          <p:nvPr>
            <p:ph idx="1"/>
          </p:nvPr>
        </p:nvSpPr>
        <p:spPr>
          <a:xfrm>
            <a:off x="457200" y="3257550"/>
            <a:ext cx="8229600" cy="1219200"/>
          </a:xfrm>
        </p:spPr>
        <p:txBody>
          <a:bodyPr/>
          <a:lstStyle/>
          <a:p>
            <a:r>
              <a:rPr lang="en-US" sz="2400" dirty="0"/>
              <a:t>M</a:t>
            </a:r>
            <a:r>
              <a:rPr lang="en-US" sz="2400" dirty="0" smtClean="0"/>
              <a:t>astery-based score improvements correlate with future performance</a:t>
            </a:r>
          </a:p>
          <a:p>
            <a:pPr lvl="1"/>
            <a:r>
              <a:rPr lang="en-US" sz="2000" dirty="0" smtClean="0"/>
              <a:t>3 points improvement </a:t>
            </a:r>
            <a:r>
              <a:rPr lang="en-US" sz="2000" dirty="0" smtClean="0">
                <a:sym typeface="Wingdings"/>
              </a:rPr>
              <a:t></a:t>
            </a:r>
            <a:r>
              <a:rPr lang="en-US" sz="2000" dirty="0" smtClean="0"/>
              <a:t> 1 point in next starting score</a:t>
            </a:r>
            <a:endParaRPr lang="en-US" sz="2000" dirty="0"/>
          </a:p>
        </p:txBody>
      </p:sp>
      <p:sp>
        <p:nvSpPr>
          <p:cNvPr id="17" name="TextBox 16"/>
          <p:cNvSpPr txBox="1"/>
          <p:nvPr/>
        </p:nvSpPr>
        <p:spPr>
          <a:xfrm>
            <a:off x="7391400" y="4022169"/>
            <a:ext cx="1577676" cy="584775"/>
          </a:xfrm>
          <a:prstGeom prst="rect">
            <a:avLst/>
          </a:prstGeom>
          <a:noFill/>
        </p:spPr>
        <p:txBody>
          <a:bodyPr wrap="none" rtlCol="0">
            <a:spAutoFit/>
          </a:bodyPr>
          <a:lstStyle/>
          <a:p>
            <a:r>
              <a:rPr lang="en-US" sz="1600" dirty="0" smtClean="0">
                <a:solidFill>
                  <a:prstClr val="black"/>
                </a:solidFill>
              </a:rPr>
              <a:t>Martin </a:t>
            </a:r>
            <a:r>
              <a:rPr lang="en-US" sz="1600" dirty="0" err="1" smtClean="0">
                <a:solidFill>
                  <a:prstClr val="black"/>
                </a:solidFill>
              </a:rPr>
              <a:t>Odersky</a:t>
            </a:r>
            <a:endParaRPr lang="en-US" sz="1600" dirty="0" smtClean="0">
              <a:solidFill>
                <a:prstClr val="black"/>
              </a:solidFill>
            </a:endParaRPr>
          </a:p>
          <a:p>
            <a:r>
              <a:rPr lang="en-US" sz="1600" dirty="0" smtClean="0">
                <a:solidFill>
                  <a:prstClr val="black"/>
                </a:solidFill>
              </a:rPr>
              <a:t>EPFL</a:t>
            </a:r>
            <a:endParaRPr lang="en-US" sz="1600" dirty="0">
              <a:solidFill>
                <a:prstClr val="black"/>
              </a:solidFill>
            </a:endParaRPr>
          </a:p>
        </p:txBody>
      </p:sp>
    </p:spTree>
    <p:extLst>
      <p:ext uri="{BB962C8B-B14F-4D97-AF65-F5344CB8AC3E}">
        <p14:creationId xmlns:p14="http://schemas.microsoft.com/office/powerpoint/2010/main" val="24343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Creative, open-ended </a:t>
            </a:r>
            <a:r>
              <a:rPr lang="en-US" sz="2400" b="1" dirty="0" smtClean="0">
                <a:solidFill>
                  <a:schemeClr val="bg1"/>
                </a:solidFill>
                <a:latin typeface="Helvetica" pitchFamily="34" charset="0"/>
                <a:cs typeface="Rockwell"/>
              </a:rPr>
              <a:t>homework via </a:t>
            </a:r>
            <a:r>
              <a:rPr lang="en-US" sz="2400" b="1" dirty="0">
                <a:solidFill>
                  <a:schemeClr val="bg1"/>
                </a:solidFill>
                <a:latin typeface="Helvetica" pitchFamily="34" charset="0"/>
                <a:cs typeface="Rockwell"/>
              </a:rPr>
              <a:t>peer grading</a:t>
            </a:r>
          </a:p>
        </p:txBody>
      </p:sp>
      <p:pic>
        <p:nvPicPr>
          <p:cNvPr id="14" name="Picture 2"/>
          <p:cNvPicPr>
            <a:picLocks noChangeAspect="1" noChangeArrowheads="1"/>
          </p:cNvPicPr>
          <p:nvPr/>
        </p:nvPicPr>
        <p:blipFill>
          <a:blip r:embed="rId3" cstate="print"/>
          <a:srcRect r="8437"/>
          <a:stretch>
            <a:fillRect/>
          </a:stretch>
        </p:blipFill>
        <p:spPr bwMode="auto">
          <a:xfrm>
            <a:off x="3360428" y="1259954"/>
            <a:ext cx="2073361" cy="2715547"/>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r="30268"/>
          <a:stretch>
            <a:fillRect/>
          </a:stretch>
        </p:blipFill>
        <p:spPr bwMode="auto">
          <a:xfrm>
            <a:off x="60544" y="1467110"/>
            <a:ext cx="3107299" cy="2523139"/>
          </a:xfrm>
          <a:prstGeom prst="rect">
            <a:avLst/>
          </a:prstGeom>
          <a:noFill/>
          <a:ln w="9525">
            <a:noFill/>
            <a:miter lim="800000"/>
            <a:headEnd/>
            <a:tailEnd/>
          </a:ln>
        </p:spPr>
      </p:pic>
      <p:sp>
        <p:nvSpPr>
          <p:cNvPr id="6" name="TextBox 5"/>
          <p:cNvSpPr txBox="1"/>
          <p:nvPr/>
        </p:nvSpPr>
        <p:spPr>
          <a:xfrm>
            <a:off x="319594" y="3986864"/>
            <a:ext cx="2402003" cy="477054"/>
          </a:xfrm>
          <a:prstGeom prst="rect">
            <a:avLst/>
          </a:prstGeom>
          <a:noFill/>
        </p:spPr>
        <p:txBody>
          <a:bodyPr wrap="none" lIns="45720" tIns="22860" rIns="45720" bIns="22860" rtlCol="0">
            <a:spAutoFit/>
          </a:bodyPr>
          <a:lstStyle/>
          <a:p>
            <a:pPr algn="ctr"/>
            <a:r>
              <a:rPr lang="en-US" sz="1400" dirty="0" err="1"/>
              <a:t>Ramaswamy</a:t>
            </a:r>
            <a:r>
              <a:rPr lang="en-US" sz="1400" dirty="0"/>
              <a:t> </a:t>
            </a:r>
            <a:r>
              <a:rPr lang="en-US" sz="1400" dirty="0" err="1"/>
              <a:t>Venkatachalam</a:t>
            </a:r>
            <a:endParaRPr lang="en-US" sz="1400" dirty="0"/>
          </a:p>
          <a:p>
            <a:pPr algn="ctr"/>
            <a:r>
              <a:rPr lang="en-US" sz="1400" dirty="0"/>
              <a:t>Gujarat, India</a:t>
            </a:r>
          </a:p>
        </p:txBody>
      </p:sp>
      <p:pic>
        <p:nvPicPr>
          <p:cNvPr id="1026" name="Picture 2"/>
          <p:cNvPicPr>
            <a:picLocks noChangeAspect="1" noChangeArrowheads="1"/>
          </p:cNvPicPr>
          <p:nvPr/>
        </p:nvPicPr>
        <p:blipFill>
          <a:blip r:embed="rId5" cstate="print"/>
          <a:srcRect l="6444" t="4968" r="1556"/>
          <a:stretch>
            <a:fillRect/>
          </a:stretch>
        </p:blipFill>
        <p:spPr bwMode="auto">
          <a:xfrm>
            <a:off x="5539268" y="1259954"/>
            <a:ext cx="3505200" cy="2715547"/>
          </a:xfrm>
          <a:prstGeom prst="rect">
            <a:avLst/>
          </a:prstGeom>
          <a:noFill/>
          <a:ln w="9525">
            <a:noFill/>
            <a:miter lim="800000"/>
            <a:headEnd/>
            <a:tailEnd/>
          </a:ln>
        </p:spPr>
      </p:pic>
      <p:sp>
        <p:nvSpPr>
          <p:cNvPr id="8" name="TextBox 7"/>
          <p:cNvSpPr txBox="1"/>
          <p:nvPr/>
        </p:nvSpPr>
        <p:spPr>
          <a:xfrm>
            <a:off x="6660650" y="3986864"/>
            <a:ext cx="1586332" cy="477054"/>
          </a:xfrm>
          <a:prstGeom prst="rect">
            <a:avLst/>
          </a:prstGeom>
          <a:noFill/>
        </p:spPr>
        <p:txBody>
          <a:bodyPr wrap="none" lIns="45720" tIns="22860" rIns="45720" bIns="22860" rtlCol="0">
            <a:spAutoFit/>
          </a:bodyPr>
          <a:lstStyle/>
          <a:p>
            <a:pPr algn="ctr"/>
            <a:r>
              <a:rPr lang="en-US" sz="1400" dirty="0"/>
              <a:t>Paul Mendoza</a:t>
            </a:r>
          </a:p>
          <a:p>
            <a:pPr algn="ctr"/>
            <a:r>
              <a:rPr lang="en-US" sz="1400" dirty="0"/>
              <a:t>Manila, Philippines</a:t>
            </a:r>
          </a:p>
        </p:txBody>
      </p:sp>
      <p:sp>
        <p:nvSpPr>
          <p:cNvPr id="9" name="TextBox 8"/>
          <p:cNvSpPr txBox="1"/>
          <p:nvPr/>
        </p:nvSpPr>
        <p:spPr>
          <a:xfrm>
            <a:off x="1014481" y="637119"/>
            <a:ext cx="1284967" cy="600164"/>
          </a:xfrm>
          <a:prstGeom prst="rect">
            <a:avLst/>
          </a:prstGeom>
          <a:noFill/>
        </p:spPr>
        <p:txBody>
          <a:bodyPr wrap="none" lIns="45720" tIns="22860" rIns="45720" bIns="22860" rtlCol="0">
            <a:spAutoFit/>
          </a:bodyPr>
          <a:lstStyle/>
          <a:p>
            <a:pPr algn="ctr"/>
            <a:r>
              <a:rPr lang="en-US" dirty="0" err="1" smtClean="0"/>
              <a:t>LaPtabel</a:t>
            </a:r>
            <a:endParaRPr lang="en-US" dirty="0" smtClean="0"/>
          </a:p>
          <a:p>
            <a:pPr algn="ctr"/>
            <a:r>
              <a:rPr lang="en-US" dirty="0" smtClean="0"/>
              <a:t>laptop table</a:t>
            </a:r>
          </a:p>
        </p:txBody>
      </p:sp>
      <p:sp>
        <p:nvSpPr>
          <p:cNvPr id="10" name="TextBox 9"/>
          <p:cNvSpPr txBox="1"/>
          <p:nvPr/>
        </p:nvSpPr>
        <p:spPr>
          <a:xfrm>
            <a:off x="3262282" y="637119"/>
            <a:ext cx="2362185" cy="600164"/>
          </a:xfrm>
          <a:prstGeom prst="rect">
            <a:avLst/>
          </a:prstGeom>
          <a:noFill/>
        </p:spPr>
        <p:txBody>
          <a:bodyPr wrap="none" lIns="45720" tIns="22860" rIns="45720" bIns="22860" rtlCol="0">
            <a:spAutoFit/>
          </a:bodyPr>
          <a:lstStyle/>
          <a:p>
            <a:pPr algn="ctr"/>
            <a:r>
              <a:rPr lang="en-US" dirty="0" err="1" smtClean="0"/>
              <a:t>DuoSlim</a:t>
            </a:r>
            <a:endParaRPr lang="en-US" dirty="0" smtClean="0"/>
          </a:p>
          <a:p>
            <a:pPr algn="ctr"/>
            <a:r>
              <a:rPr lang="en-US" dirty="0" smtClean="0"/>
              <a:t>portable device holder</a:t>
            </a:r>
          </a:p>
        </p:txBody>
      </p:sp>
      <p:sp>
        <p:nvSpPr>
          <p:cNvPr id="11" name="TextBox 10"/>
          <p:cNvSpPr txBox="1"/>
          <p:nvPr/>
        </p:nvSpPr>
        <p:spPr>
          <a:xfrm>
            <a:off x="5924155" y="637119"/>
            <a:ext cx="2614498" cy="600164"/>
          </a:xfrm>
          <a:prstGeom prst="rect">
            <a:avLst/>
          </a:prstGeom>
          <a:noFill/>
        </p:spPr>
        <p:txBody>
          <a:bodyPr wrap="none" lIns="45720" tIns="22860" rIns="45720" bIns="22860" rtlCol="0">
            <a:spAutoFit/>
          </a:bodyPr>
          <a:lstStyle/>
          <a:p>
            <a:pPr algn="ctr"/>
            <a:r>
              <a:rPr lang="en-US" dirty="0" smtClean="0"/>
              <a:t>Neo-WD</a:t>
            </a:r>
          </a:p>
          <a:p>
            <a:pPr algn="ctr"/>
            <a:r>
              <a:rPr lang="en-US" dirty="0" smtClean="0"/>
              <a:t>space-efficient </a:t>
            </a:r>
            <a:r>
              <a:rPr lang="en-US" dirty="0" err="1" smtClean="0"/>
              <a:t>workdesk</a:t>
            </a:r>
            <a:endParaRPr lang="en-US" dirty="0" smtClean="0"/>
          </a:p>
        </p:txBody>
      </p:sp>
      <p:sp>
        <p:nvSpPr>
          <p:cNvPr id="12" name="TextBox 11"/>
          <p:cNvSpPr txBox="1"/>
          <p:nvPr/>
        </p:nvSpPr>
        <p:spPr>
          <a:xfrm>
            <a:off x="3454393" y="3986864"/>
            <a:ext cx="1943801" cy="477054"/>
          </a:xfrm>
          <a:prstGeom prst="rect">
            <a:avLst/>
          </a:prstGeom>
          <a:noFill/>
        </p:spPr>
        <p:txBody>
          <a:bodyPr wrap="none" lIns="45720" tIns="22860" rIns="45720" bIns="22860" rtlCol="0">
            <a:spAutoFit/>
          </a:bodyPr>
          <a:lstStyle/>
          <a:p>
            <a:pPr algn="ctr"/>
            <a:r>
              <a:rPr lang="pt-BR" sz="1400" dirty="0"/>
              <a:t>Aranzazu Hurtado Ruiz</a:t>
            </a:r>
          </a:p>
          <a:p>
            <a:pPr algn="ctr"/>
            <a:r>
              <a:rPr lang="pt-BR" sz="1400" dirty="0"/>
              <a:t>Madrid, Spain</a:t>
            </a:r>
          </a:p>
        </p:txBody>
      </p:sp>
      <p:pic>
        <p:nvPicPr>
          <p:cNvPr id="1028" name="Picture 4"/>
          <p:cNvPicPr>
            <a:picLocks noChangeAspect="1" noChangeArrowheads="1"/>
          </p:cNvPicPr>
          <p:nvPr/>
        </p:nvPicPr>
        <p:blipFill>
          <a:blip r:embed="rId6" cstate="print"/>
          <a:srcRect/>
          <a:stretch>
            <a:fillRect/>
          </a:stretch>
        </p:blipFill>
        <p:spPr bwMode="auto">
          <a:xfrm>
            <a:off x="0" y="27775"/>
            <a:ext cx="1143000" cy="642938"/>
          </a:xfrm>
          <a:prstGeom prst="rect">
            <a:avLst/>
          </a:prstGeom>
          <a:noFill/>
          <a:ln w="9525">
            <a:noFill/>
            <a:miter lim="800000"/>
            <a:headEnd/>
            <a:tailEnd/>
          </a:ln>
        </p:spPr>
      </p:pic>
      <p:sp>
        <p:nvSpPr>
          <p:cNvPr id="17" name="TextBox 16"/>
          <p:cNvSpPr txBox="1"/>
          <p:nvPr/>
        </p:nvSpPr>
        <p:spPr>
          <a:xfrm>
            <a:off x="1134426" y="57153"/>
            <a:ext cx="1608774" cy="538609"/>
          </a:xfrm>
          <a:prstGeom prst="rect">
            <a:avLst/>
          </a:prstGeom>
          <a:noFill/>
        </p:spPr>
        <p:txBody>
          <a:bodyPr wrap="none" lIns="45720" tIns="22860" rIns="45720" bIns="22860" rtlCol="0">
            <a:spAutoFit/>
          </a:bodyPr>
          <a:lstStyle/>
          <a:p>
            <a:r>
              <a:rPr lang="en-US" sz="1600" dirty="0">
                <a:solidFill>
                  <a:schemeClr val="tx2"/>
                </a:solidFill>
              </a:rPr>
              <a:t>Karl Ulrich</a:t>
            </a:r>
          </a:p>
          <a:p>
            <a:r>
              <a:rPr lang="en-US" sz="1600" dirty="0">
                <a:solidFill>
                  <a:schemeClr val="tx2"/>
                </a:solidFill>
              </a:rPr>
              <a:t>Wharton, </a:t>
            </a:r>
            <a:r>
              <a:rPr lang="en-US" sz="1600" dirty="0" err="1">
                <a:solidFill>
                  <a:schemeClr val="tx2"/>
                </a:solidFill>
              </a:rPr>
              <a:t>UPenn</a:t>
            </a:r>
            <a:endParaRPr lang="en-US" sz="1600" dirty="0">
              <a:solidFill>
                <a:schemeClr val="tx2"/>
              </a:solidFill>
            </a:endParaRPr>
          </a:p>
        </p:txBody>
      </p:sp>
    </p:spTree>
    <p:extLst>
      <p:ext uri="{BB962C8B-B14F-4D97-AF65-F5344CB8AC3E}">
        <p14:creationId xmlns:p14="http://schemas.microsoft.com/office/powerpoint/2010/main" val="30952727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74725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Accuracy (Soc101, Princeton)</a:t>
            </a:r>
            <a:endParaRPr lang="en-US" sz="2400" b="1" dirty="0">
              <a:solidFill>
                <a:schemeClr val="bg1"/>
              </a:solidFill>
              <a:latin typeface="Helvetica" pitchFamily="34" charset="0"/>
              <a:cs typeface="Rockwell"/>
            </a:endParaRPr>
          </a:p>
        </p:txBody>
      </p:sp>
      <p:pic>
        <p:nvPicPr>
          <p:cNvPr id="5122" name="Picture 2"/>
          <p:cNvPicPr>
            <a:picLocks noChangeAspect="1" noChangeArrowheads="1"/>
          </p:cNvPicPr>
          <p:nvPr/>
        </p:nvPicPr>
        <p:blipFill>
          <a:blip r:embed="rId4" cstate="print"/>
          <a:srcRect/>
          <a:stretch>
            <a:fillRect/>
          </a:stretch>
        </p:blipFill>
        <p:spPr bwMode="auto">
          <a:xfrm>
            <a:off x="4495800" y="57150"/>
            <a:ext cx="4495800" cy="4383406"/>
          </a:xfrm>
          <a:prstGeom prst="rect">
            <a:avLst/>
          </a:prstGeom>
          <a:noFill/>
          <a:ln w="9525">
            <a:noFill/>
            <a:miter lim="800000"/>
            <a:headEnd/>
            <a:tailEnd/>
          </a:ln>
        </p:spPr>
      </p:pic>
      <p:sp>
        <p:nvSpPr>
          <p:cNvPr id="14" name="TextBox 13"/>
          <p:cNvSpPr txBox="1"/>
          <p:nvPr/>
        </p:nvSpPr>
        <p:spPr>
          <a:xfrm>
            <a:off x="533400" y="1504950"/>
            <a:ext cx="3916457" cy="923330"/>
          </a:xfrm>
          <a:prstGeom prst="rect">
            <a:avLst/>
          </a:prstGeom>
          <a:noFill/>
        </p:spPr>
        <p:txBody>
          <a:bodyPr wrap="none" rtlCol="0">
            <a:spAutoFit/>
          </a:bodyPr>
          <a:lstStyle/>
          <a:p>
            <a:r>
              <a:rPr lang="en-US" dirty="0" smtClean="0"/>
              <a:t>Analysis by:</a:t>
            </a:r>
          </a:p>
          <a:p>
            <a:r>
              <a:rPr lang="en-US" dirty="0" smtClean="0"/>
              <a:t>Matthew </a:t>
            </a:r>
            <a:r>
              <a:rPr lang="en-US" dirty="0" err="1" smtClean="0"/>
              <a:t>Salganik</a:t>
            </a:r>
            <a:r>
              <a:rPr lang="en-US" dirty="0" smtClean="0"/>
              <a:t> &amp; Mitch </a:t>
            </a:r>
            <a:r>
              <a:rPr lang="en-US" dirty="0" err="1" smtClean="0"/>
              <a:t>Duneier</a:t>
            </a:r>
            <a:endParaRPr lang="en-US" dirty="0" smtClean="0"/>
          </a:p>
          <a:p>
            <a:r>
              <a:rPr lang="en-US" dirty="0" smtClean="0"/>
              <a:t>Princeton University Sociology Dept.</a:t>
            </a:r>
            <a:endParaRPr lang="en-US" dirty="0"/>
          </a:p>
        </p:txBody>
      </p:sp>
      <p:pic>
        <p:nvPicPr>
          <p:cNvPr id="2" name="Picture 2"/>
          <p:cNvPicPr>
            <a:picLocks noChangeAspect="1" noChangeArrowheads="1"/>
          </p:cNvPicPr>
          <p:nvPr/>
        </p:nvPicPr>
        <p:blipFill>
          <a:blip r:embed="rId5" cstate="print"/>
          <a:srcRect/>
          <a:stretch>
            <a:fillRect/>
          </a:stretch>
        </p:blipFill>
        <p:spPr bwMode="auto">
          <a:xfrm>
            <a:off x="0" y="0"/>
            <a:ext cx="1549399" cy="871537"/>
          </a:xfrm>
          <a:prstGeom prst="rect">
            <a:avLst/>
          </a:prstGeom>
          <a:noFill/>
          <a:ln w="9525">
            <a:noFill/>
            <a:miter lim="800000"/>
            <a:headEnd/>
            <a:tailEnd/>
          </a:ln>
        </p:spPr>
      </p:pic>
      <p:sp>
        <p:nvSpPr>
          <p:cNvPr id="7" name="TextBox 6"/>
          <p:cNvSpPr txBox="1"/>
          <p:nvPr/>
        </p:nvSpPr>
        <p:spPr>
          <a:xfrm>
            <a:off x="1522364" y="57150"/>
            <a:ext cx="1449436" cy="584775"/>
          </a:xfrm>
          <a:prstGeom prst="rect">
            <a:avLst/>
          </a:prstGeom>
          <a:noFill/>
        </p:spPr>
        <p:txBody>
          <a:bodyPr wrap="none" rtlCol="0">
            <a:spAutoFit/>
          </a:bodyPr>
          <a:lstStyle/>
          <a:p>
            <a:r>
              <a:rPr lang="en-US" sz="1600" dirty="0" smtClean="0"/>
              <a:t>Mitch </a:t>
            </a:r>
            <a:r>
              <a:rPr lang="en-US" sz="1600" dirty="0" err="1" smtClean="0"/>
              <a:t>Duneier</a:t>
            </a:r>
            <a:endParaRPr lang="en-US" sz="1600" dirty="0" smtClean="0"/>
          </a:p>
          <a:p>
            <a:r>
              <a:rPr lang="en-US" sz="1600" dirty="0" smtClean="0"/>
              <a:t>Princeton</a:t>
            </a:r>
            <a:endParaRPr lang="en-US" sz="1600" dirty="0"/>
          </a:p>
        </p:txBody>
      </p:sp>
    </p:spTree>
    <p:custDataLst>
      <p:tags r:id="rId1"/>
    </p:custDataLst>
    <p:extLst>
      <p:ext uri="{BB962C8B-B14F-4D97-AF65-F5344CB8AC3E}">
        <p14:creationId xmlns:p14="http://schemas.microsoft.com/office/powerpoint/2010/main" val="186105701"/>
      </p:ext>
    </p:extLst>
  </p:cSld>
  <p:clrMapOvr>
    <a:masterClrMapping/>
  </p:clrMapOvr>
  <p:transition advTm="3113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5451854"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Non-Traditional Population</a:t>
            </a:r>
            <a:endParaRPr lang="en-US" sz="2400" b="1" dirty="0">
              <a:solidFill>
                <a:schemeClr val="bg1"/>
              </a:solidFill>
              <a:latin typeface="Helvetica" pitchFamily="34" charset="0"/>
              <a:cs typeface="Rockwell"/>
            </a:endParaRPr>
          </a:p>
        </p:txBody>
      </p:sp>
      <p:graphicFrame>
        <p:nvGraphicFramePr>
          <p:cNvPr id="7" name="Chart 6"/>
          <p:cNvGraphicFramePr/>
          <p:nvPr/>
        </p:nvGraphicFramePr>
        <p:xfrm>
          <a:off x="152400" y="819150"/>
          <a:ext cx="4446974" cy="336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697026" y="742950"/>
          <a:ext cx="4446974" cy="3364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764267"/>
      </p:ext>
    </p:extLst>
  </p:cSld>
  <p:clrMapOvr>
    <a:masterClrMapping/>
  </p:clrMapOvr>
  <p:transition advTm="2575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90" b="6529"/>
          <a:stretch/>
        </p:blipFill>
        <p:spPr>
          <a:xfrm>
            <a:off x="1600200" y="566836"/>
            <a:ext cx="5938392" cy="3962968"/>
          </a:xfrm>
          <a:prstGeom prst="rect">
            <a:avLst/>
          </a:prstGeom>
        </p:spPr>
      </p:pic>
      <p:sp>
        <p:nvSpPr>
          <p:cNvPr id="4" name="Shape 233"/>
          <p:cNvSpPr txBox="1"/>
          <p:nvPr/>
        </p:nvSpPr>
        <p:spPr>
          <a:xfrm>
            <a:off x="134914" y="-41458"/>
            <a:ext cx="8904156" cy="608292"/>
          </a:xfrm>
          <a:prstGeom prst="rect">
            <a:avLst/>
          </a:prstGeom>
          <a:solidFill>
            <a:srgbClr val="CFE2F3"/>
          </a:solidFill>
          <a:ln w="9525" cap="flat">
            <a:solidFill>
              <a:srgbClr val="000000"/>
            </a:solidFill>
            <a:prstDash val="solid"/>
            <a:round/>
            <a:headEnd type="none" w="med" len="med"/>
            <a:tailEnd type="none" w="med" len="med"/>
          </a:ln>
        </p:spPr>
        <p:txBody>
          <a:bodyPr lIns="78360" tIns="78360" rIns="78360" bIns="78360" anchor="t" anchorCtr="0">
            <a:noAutofit/>
          </a:bodyPr>
          <a:lstStyle/>
          <a:p>
            <a:pPr marL="293900" indent="-293900">
              <a:buFont typeface="Arial" panose="020B0604020202020204" pitchFamily="34" charset="0"/>
              <a:buChar char="•"/>
            </a:pPr>
            <a:r>
              <a:rPr lang="en" sz="1700" b="1" dirty="0">
                <a:latin typeface="Helvetica"/>
                <a:ea typeface="Helvetica"/>
                <a:cs typeface="Helvetica"/>
                <a:sym typeface="Times New Roman"/>
              </a:rPr>
              <a:t>30 of the top 60 universities worldwide </a:t>
            </a:r>
            <a:r>
              <a:rPr lang="en-US" sz="1700" dirty="0" smtClean="0">
                <a:latin typeface="Helvetica"/>
                <a:ea typeface="Helvetica"/>
                <a:cs typeface="Helvetica"/>
                <a:sym typeface="Times New Roman"/>
              </a:rPr>
              <a:t>(</a:t>
            </a:r>
            <a:r>
              <a:rPr lang="en" sz="1700" dirty="0" smtClean="0">
                <a:latin typeface="Helvetica"/>
                <a:ea typeface="Helvetica"/>
                <a:cs typeface="Helvetica"/>
                <a:sym typeface="Times New Roman"/>
              </a:rPr>
              <a:t>Academic </a:t>
            </a:r>
            <a:r>
              <a:rPr lang="en" sz="1700" dirty="0">
                <a:latin typeface="Helvetica"/>
                <a:ea typeface="Helvetica"/>
                <a:cs typeface="Helvetica"/>
                <a:sym typeface="Times New Roman"/>
              </a:rPr>
              <a:t>Ranking of World </a:t>
            </a:r>
            <a:r>
              <a:rPr lang="en" sz="1700" dirty="0" smtClean="0">
                <a:latin typeface="Helvetica"/>
                <a:ea typeface="Helvetica"/>
                <a:cs typeface="Helvetica"/>
                <a:sym typeface="Times New Roman"/>
              </a:rPr>
              <a:t>Universities</a:t>
            </a:r>
            <a:r>
              <a:rPr lang="en-US" sz="1700" dirty="0" smtClean="0">
                <a:latin typeface="Helvetica"/>
                <a:ea typeface="Helvetica"/>
                <a:cs typeface="Helvetica"/>
                <a:sym typeface="Times New Roman"/>
              </a:rPr>
              <a:t>)</a:t>
            </a:r>
            <a:endParaRPr lang="en" sz="1700" dirty="0">
              <a:latin typeface="Helvetica"/>
              <a:ea typeface="Helvetica"/>
              <a:cs typeface="Helvetica"/>
              <a:sym typeface="Times New Roman"/>
            </a:endParaRPr>
          </a:p>
          <a:p>
            <a:pPr marL="293900" indent="-293900">
              <a:buFont typeface="Arial" panose="020B0604020202020204" pitchFamily="34" charset="0"/>
              <a:buChar char="•"/>
            </a:pPr>
            <a:r>
              <a:rPr lang="en-US" sz="1700" b="1" dirty="0" smtClean="0">
                <a:latin typeface="Helvetica"/>
                <a:ea typeface="Helvetica"/>
                <a:cs typeface="Helvetica"/>
                <a:sym typeface="Times New Roman"/>
              </a:rPr>
              <a:t>T</a:t>
            </a:r>
            <a:r>
              <a:rPr lang="en" sz="1700" b="1" dirty="0" smtClean="0">
                <a:latin typeface="Helvetica"/>
                <a:ea typeface="Helvetica"/>
                <a:cs typeface="Helvetica"/>
                <a:sym typeface="Times New Roman"/>
              </a:rPr>
              <a:t>he </a:t>
            </a:r>
            <a:r>
              <a:rPr lang="en" sz="1700" b="1" dirty="0">
                <a:latin typeface="Helvetica"/>
                <a:ea typeface="Helvetica"/>
                <a:cs typeface="Helvetica"/>
                <a:sym typeface="Times New Roman"/>
              </a:rPr>
              <a:t>#1 or #2 ranked university in 14  countries.   </a:t>
            </a:r>
          </a:p>
        </p:txBody>
      </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933412459"/>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Class re-runs and 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Live Video Chat</a:t>
            </a:r>
            <a:endParaRPr lang="en-US" sz="2400" b="1" dirty="0">
              <a:solidFill>
                <a:schemeClr val="bg1"/>
              </a:solidFill>
              <a:latin typeface="Helvetica" pitchFamily="34" charset="0"/>
              <a:cs typeface="Rockwell"/>
            </a:endParaRPr>
          </a:p>
        </p:txBody>
      </p:sp>
      <p:pic>
        <p:nvPicPr>
          <p:cNvPr id="1026" name="Picture 2" descr="\\vmware-host\Shared Folders\Desktop\Screen Shot 2013-04-09 at 10.01.23 PM.png"/>
          <p:cNvPicPr>
            <a:picLocks noChangeAspect="1" noChangeArrowheads="1"/>
          </p:cNvPicPr>
          <p:nvPr/>
        </p:nvPicPr>
        <p:blipFill rotWithShape="1">
          <a:blip r:embed="rId2">
            <a:extLst>
              <a:ext uri="{28A0092B-C50C-407E-A947-70E740481C1C}">
                <a14:useLocalDpi xmlns:a14="http://schemas.microsoft.com/office/drawing/2010/main" val="0"/>
              </a:ext>
            </a:extLst>
          </a:blip>
          <a:srcRect b="30557"/>
          <a:stretch/>
        </p:blipFill>
        <p:spPr bwMode="auto">
          <a:xfrm>
            <a:off x="1248832" y="133350"/>
            <a:ext cx="6828368" cy="42637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mware-host\Shared Folders\Desktop\Screen Shot 2013-04-09 at 10.01.23 PM.png"/>
          <p:cNvPicPr>
            <a:picLocks noChangeAspect="1" noChangeArrowheads="1"/>
          </p:cNvPicPr>
          <p:nvPr/>
        </p:nvPicPr>
        <p:blipFill rotWithShape="1">
          <a:blip r:embed="rId2">
            <a:extLst>
              <a:ext uri="{28A0092B-C50C-407E-A947-70E740481C1C}">
                <a14:useLocalDpi xmlns:a14="http://schemas.microsoft.com/office/drawing/2010/main" val="0"/>
              </a:ext>
            </a:extLst>
          </a:blip>
          <a:srcRect l="27470" t="43911" b="7094"/>
          <a:stretch/>
        </p:blipFill>
        <p:spPr bwMode="auto">
          <a:xfrm>
            <a:off x="3111946" y="1442918"/>
            <a:ext cx="4965253" cy="295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4013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6"/>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a:t>
            </a:r>
            <a:r>
              <a:rPr lang="en-US" sz="2400" b="1" dirty="0" smtClean="0">
                <a:solidFill>
                  <a:schemeClr val="bg1"/>
                </a:solidFill>
                <a:latin typeface="Rockwell"/>
                <a:cs typeface="Rockwell"/>
              </a:rPr>
              <a:t>Track</a:t>
            </a:r>
            <a:endParaRPr lang="en-US" sz="2400" b="1" dirty="0">
              <a:solidFill>
                <a:schemeClr val="bg1"/>
              </a:solidFill>
              <a:latin typeface="Rockwell"/>
              <a:cs typeface="Rockwell"/>
            </a:endParaRPr>
          </a:p>
        </p:txBody>
      </p:sp>
      <p:pic>
        <p:nvPicPr>
          <p:cNvPr id="1026" name="Picture 2" descr="\\vmware-host\Shared Folders\Desktop\Gamification-Course-Verified-Certificate-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323850"/>
            <a:ext cx="5491054" cy="42418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vmware-host\Shared Folders\Desktop\tumblr_inline_mm6pnbwDPS1qz4rg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3350"/>
            <a:ext cx="5487194" cy="4248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4800600" y="3520506"/>
            <a:ext cx="465128" cy="422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1857375" y="423863"/>
            <a:ext cx="388928" cy="422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1933583" y="352425"/>
            <a:ext cx="388928" cy="2667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2071690" y="650089"/>
            <a:ext cx="22224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5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grpSp>
        <p:nvGrpSpPr>
          <p:cNvPr id="2" name="Group 12"/>
          <p:cNvGrpSpPr/>
          <p:nvPr/>
        </p:nvGrpSpPr>
        <p:grpSpPr>
          <a:xfrm>
            <a:off x="76200" y="133350"/>
            <a:ext cx="2050742" cy="1243343"/>
            <a:chOff x="381475" y="122710"/>
            <a:chExt cx="2050742" cy="1243343"/>
          </a:xfrm>
        </p:grpSpPr>
        <p:pic>
          <p:nvPicPr>
            <p:cNvPr id="3" name="Picture 2" descr="organaly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13" y="122710"/>
              <a:ext cx="1781304" cy="1001984"/>
            </a:xfrm>
            <a:prstGeom prst="rect">
              <a:avLst/>
            </a:prstGeom>
          </p:spPr>
        </p:pic>
        <p:pic>
          <p:nvPicPr>
            <p:cNvPr id="7" name="Picture 6" descr="stanfo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36" y="901820"/>
              <a:ext cx="921874" cy="218945"/>
            </a:xfrm>
            <a:prstGeom prst="rect">
              <a:avLst/>
            </a:prstGeom>
          </p:spPr>
        </p:pic>
        <p:sp>
          <p:nvSpPr>
            <p:cNvPr id="9" name="Rectangle 8"/>
            <p:cNvSpPr/>
            <p:nvPr/>
          </p:nvSpPr>
          <p:spPr>
            <a:xfrm>
              <a:off x="381475" y="1042888"/>
              <a:ext cx="2050742" cy="323165"/>
            </a:xfrm>
            <a:prstGeom prst="rect">
              <a:avLst/>
            </a:prstGeom>
          </p:spPr>
          <p:txBody>
            <a:bodyPr wrap="square">
              <a:spAutoFit/>
            </a:bodyPr>
            <a:lstStyle/>
            <a:p>
              <a:r>
                <a:rPr lang="en-US" sz="1500" dirty="0" smtClean="0">
                  <a:latin typeface="Helvetica"/>
                  <a:cs typeface="Helvetica"/>
                </a:rPr>
                <a:t>Dan </a:t>
              </a:r>
              <a:r>
                <a:rPr lang="en-US" sz="1500" dirty="0" err="1" smtClean="0">
                  <a:latin typeface="Helvetica"/>
                  <a:cs typeface="Helvetica"/>
                </a:rPr>
                <a:t>MacFarland</a:t>
              </a:r>
              <a:endParaRPr lang="en-US" sz="1500" dirty="0">
                <a:latin typeface="Helvetica"/>
                <a:cs typeface="Helvetica"/>
              </a:endParaRPr>
            </a:p>
          </p:txBody>
        </p:sp>
      </p:grpSp>
      <p:pic>
        <p:nvPicPr>
          <p:cNvPr id="10" name="Picture 9" descr="dan_pip.png"/>
          <p:cNvPicPr>
            <a:picLocks noChangeAspect="1"/>
          </p:cNvPicPr>
          <p:nvPr/>
        </p:nvPicPr>
        <p:blipFill rotWithShape="1">
          <a:blip r:embed="rId5" cstate="print">
            <a:extLst>
              <a:ext uri="{28A0092B-C50C-407E-A947-70E740481C1C}">
                <a14:useLocalDpi xmlns:a14="http://schemas.microsoft.com/office/drawing/2010/main" val="0"/>
              </a:ext>
            </a:extLst>
          </a:blip>
          <a:srcRect l="16528" t="3090" r="16528" b="3468"/>
          <a:stretch/>
        </p:blipFill>
        <p:spPr>
          <a:xfrm>
            <a:off x="466764" y="1936419"/>
            <a:ext cx="3339778" cy="2050673"/>
          </a:xfrm>
          <a:prstGeom prst="rect">
            <a:avLst/>
          </a:prstGeom>
        </p:spPr>
      </p:pic>
      <p:sp>
        <p:nvSpPr>
          <p:cNvPr id="14" name="TextBox 13"/>
          <p:cNvSpPr txBox="1"/>
          <p:nvPr/>
        </p:nvSpPr>
        <p:spPr>
          <a:xfrm>
            <a:off x="926136" y="3989011"/>
            <a:ext cx="2731464" cy="461665"/>
          </a:xfrm>
          <a:prstGeom prst="rect">
            <a:avLst/>
          </a:prstGeom>
          <a:noFill/>
        </p:spPr>
        <p:txBody>
          <a:bodyPr wrap="square" rtlCol="0">
            <a:spAutoFit/>
          </a:bodyPr>
          <a:lstStyle/>
          <a:p>
            <a:pPr algn="ctr"/>
            <a:r>
              <a:rPr lang="en-US" sz="2400" dirty="0" smtClean="0"/>
              <a:t>Student Group A</a:t>
            </a:r>
            <a:endParaRPr lang="en-US" sz="2400" dirty="0"/>
          </a:p>
        </p:txBody>
      </p:sp>
      <p:pic>
        <p:nvPicPr>
          <p:cNvPr id="11" name="Picture 10" descr="dan_nopip.png"/>
          <p:cNvPicPr>
            <a:picLocks noChangeAspect="1"/>
          </p:cNvPicPr>
          <p:nvPr/>
        </p:nvPicPr>
        <p:blipFill rotWithShape="1">
          <a:blip r:embed="rId6" cstate="print">
            <a:extLst>
              <a:ext uri="{28A0092B-C50C-407E-A947-70E740481C1C}">
                <a14:useLocalDpi xmlns:a14="http://schemas.microsoft.com/office/drawing/2010/main" val="0"/>
              </a:ext>
            </a:extLst>
          </a:blip>
          <a:srcRect l="16528" t="3691" r="16528" b="2087"/>
          <a:stretch/>
        </p:blipFill>
        <p:spPr>
          <a:xfrm>
            <a:off x="4800600" y="1962150"/>
            <a:ext cx="3420534" cy="2126777"/>
          </a:xfrm>
          <a:prstGeom prst="rect">
            <a:avLst/>
          </a:prstGeom>
        </p:spPr>
      </p:pic>
      <p:sp>
        <p:nvSpPr>
          <p:cNvPr id="19" name="TextBox 18"/>
          <p:cNvSpPr txBox="1"/>
          <p:nvPr/>
        </p:nvSpPr>
        <p:spPr>
          <a:xfrm>
            <a:off x="5562600" y="4019550"/>
            <a:ext cx="2590800" cy="461665"/>
          </a:xfrm>
          <a:prstGeom prst="rect">
            <a:avLst/>
          </a:prstGeom>
          <a:noFill/>
        </p:spPr>
        <p:txBody>
          <a:bodyPr wrap="square" rtlCol="0">
            <a:spAutoFit/>
          </a:bodyPr>
          <a:lstStyle/>
          <a:p>
            <a:pPr algn="ctr"/>
            <a:r>
              <a:rPr lang="en-US" sz="2400" dirty="0" smtClean="0"/>
              <a:t>Student Group B</a:t>
            </a:r>
            <a:endParaRPr lang="en-US" sz="2400" dirty="0"/>
          </a:p>
        </p:txBody>
      </p:sp>
      <p:sp>
        <p:nvSpPr>
          <p:cNvPr id="18" name="Rectangle 17"/>
          <p:cNvSpPr/>
          <p:nvPr/>
        </p:nvSpPr>
        <p:spPr>
          <a:xfrm>
            <a:off x="9817100" y="2377543"/>
            <a:ext cx="4572000" cy="923330"/>
          </a:xfrm>
          <a:prstGeom prst="rect">
            <a:avLst/>
          </a:prstGeom>
        </p:spPr>
        <p:txBody>
          <a:bodyPr>
            <a:spAutoFit/>
          </a:bodyPr>
          <a:lstStyle/>
          <a:p>
            <a:r>
              <a:rPr lang="en-US" dirty="0"/>
              <a:t>https://</a:t>
            </a:r>
            <a:r>
              <a:rPr lang="en-US" dirty="0" err="1"/>
              <a:t>class.coursera.org</a:t>
            </a:r>
            <a:r>
              <a:rPr lang="en-US" dirty="0"/>
              <a:t>/organalysis-2012-001/forum/</a:t>
            </a:r>
            <a:r>
              <a:rPr lang="en-US" dirty="0" err="1"/>
              <a:t>thread?thread_id</a:t>
            </a:r>
            <a:r>
              <a:rPr lang="en-US" dirty="0"/>
              <a:t>=117&amp;post_id=914</a:t>
            </a:r>
          </a:p>
        </p:txBody>
      </p:sp>
      <p:grpSp>
        <p:nvGrpSpPr>
          <p:cNvPr id="6" name="Group 28"/>
          <p:cNvGrpSpPr/>
          <p:nvPr/>
        </p:nvGrpSpPr>
        <p:grpSpPr>
          <a:xfrm>
            <a:off x="4572000" y="209550"/>
            <a:ext cx="4093769" cy="1574800"/>
            <a:chOff x="4724399" y="2890703"/>
            <a:chExt cx="4093769" cy="1574800"/>
          </a:xfrm>
        </p:grpSpPr>
        <p:pic>
          <p:nvPicPr>
            <p:cNvPr id="20" name="Picture 19" descr="dan_forumquote.png"/>
            <p:cNvPicPr>
              <a:picLocks noChangeAspect="1"/>
            </p:cNvPicPr>
            <p:nvPr/>
          </p:nvPicPr>
          <p:blipFill rotWithShape="1">
            <a:blip r:embed="rId7" cstate="print">
              <a:extLst>
                <a:ext uri="{28A0092B-C50C-407E-A947-70E740481C1C}">
                  <a14:useLocalDpi xmlns:a14="http://schemas.microsoft.com/office/drawing/2010/main" val="0"/>
                </a:ext>
              </a:extLst>
            </a:blip>
            <a:srcRect l="18611" t="25836" r="37035" b="36025"/>
            <a:stretch/>
          </p:blipFill>
          <p:spPr>
            <a:xfrm>
              <a:off x="4724399" y="2890703"/>
              <a:ext cx="4055669" cy="1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Connector 21"/>
            <p:cNvCxnSpPr/>
            <p:nvPr/>
          </p:nvCxnSpPr>
          <p:spPr>
            <a:xfrm>
              <a:off x="4762499" y="3338973"/>
              <a:ext cx="4055669"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108573" y="4149786"/>
              <a:ext cx="615949"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82636" y="2995083"/>
              <a:ext cx="710137"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029200" y="806882"/>
            <a:ext cx="3903269"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t>“These </a:t>
            </a:r>
            <a:r>
              <a:rPr lang="en-US" dirty="0"/>
              <a:t>lessons have been much harder to focus on (at least for me), because there was no talking face</a:t>
            </a:r>
            <a:r>
              <a:rPr lang="en-US" dirty="0" smtClean="0"/>
              <a:t>.”</a:t>
            </a:r>
            <a:endParaRPr lang="en-US" dirty="0"/>
          </a:p>
        </p:txBody>
      </p:sp>
      <p:cxnSp>
        <p:nvCxnSpPr>
          <p:cNvPr id="31" name="Straight Connector 30"/>
          <p:cNvCxnSpPr/>
          <p:nvPr/>
        </p:nvCxnSpPr>
        <p:spPr>
          <a:xfrm flipH="1">
            <a:off x="4265083" y="203199"/>
            <a:ext cx="31750" cy="41776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pic>
        <p:nvPicPr>
          <p:cNvPr id="3074" name="Picture 2"/>
          <p:cNvPicPr>
            <a:picLocks noChangeAspect="1" noChangeArrowheads="1"/>
          </p:cNvPicPr>
          <p:nvPr/>
        </p:nvPicPr>
        <p:blipFill>
          <a:blip r:embed="rId2" cstate="print"/>
          <a:srcRect l="5165" b="25444"/>
          <a:stretch>
            <a:fillRect/>
          </a:stretch>
        </p:blipFill>
        <p:spPr bwMode="auto">
          <a:xfrm>
            <a:off x="76200" y="-19050"/>
            <a:ext cx="3886200" cy="448853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15253" t="11558" r="17819" b="10050"/>
          <a:stretch>
            <a:fillRect/>
          </a:stretch>
        </p:blipFill>
        <p:spPr bwMode="auto">
          <a:xfrm>
            <a:off x="3876431" y="361950"/>
            <a:ext cx="5267569" cy="4108704"/>
          </a:xfrm>
          <a:prstGeom prst="rect">
            <a:avLst/>
          </a:prstGeom>
          <a:noFill/>
          <a:ln w="9525">
            <a:noFill/>
            <a:miter lim="800000"/>
            <a:headEnd/>
            <a:tailEnd/>
          </a:ln>
        </p:spPr>
      </p:pic>
      <p:sp>
        <p:nvSpPr>
          <p:cNvPr id="14" name="TextBox 13"/>
          <p:cNvSpPr txBox="1"/>
          <p:nvPr/>
        </p:nvSpPr>
        <p:spPr>
          <a:xfrm>
            <a:off x="6858000" y="449818"/>
            <a:ext cx="1659429" cy="369332"/>
          </a:xfrm>
          <a:prstGeom prst="rect">
            <a:avLst/>
          </a:prstGeom>
          <a:noFill/>
        </p:spPr>
        <p:txBody>
          <a:bodyPr wrap="none" rtlCol="0">
            <a:spAutoFit/>
          </a:bodyPr>
          <a:lstStyle/>
          <a:p>
            <a:r>
              <a:rPr lang="en-US" dirty="0" smtClean="0"/>
              <a:t>deadlines only</a:t>
            </a:r>
            <a:endParaRPr lang="en-US" dirty="0"/>
          </a:p>
        </p:txBody>
      </p:sp>
      <p:sp>
        <p:nvSpPr>
          <p:cNvPr id="16" name="TextBox 15"/>
          <p:cNvSpPr txBox="1"/>
          <p:nvPr/>
        </p:nvSpPr>
        <p:spPr>
          <a:xfrm>
            <a:off x="3536488" y="4031218"/>
            <a:ext cx="3245312" cy="369332"/>
          </a:xfrm>
          <a:prstGeom prst="rect">
            <a:avLst/>
          </a:prstGeom>
          <a:noFill/>
        </p:spPr>
        <p:txBody>
          <a:bodyPr wrap="none" rtlCol="0">
            <a:spAutoFit/>
          </a:bodyPr>
          <a:lstStyle/>
          <a:p>
            <a:r>
              <a:rPr lang="en-US" dirty="0" err="1" smtClean="0"/>
              <a:t>deadlines+activity+infographic</a:t>
            </a:r>
            <a:endParaRPr lang="en-US" dirty="0"/>
          </a:p>
        </p:txBody>
      </p:sp>
    </p:spTree>
    <p:extLst>
      <p:ext uri="{BB962C8B-B14F-4D97-AF65-F5344CB8AC3E}">
        <p14:creationId xmlns:p14="http://schemas.microsoft.com/office/powerpoint/2010/main" val="349654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But some of the effect wears off</a:t>
            </a:r>
            <a:endParaRPr lang="en-US" sz="2400" b="1" dirty="0">
              <a:solidFill>
                <a:schemeClr val="bg1"/>
              </a:solidFill>
              <a:latin typeface="Helvetica" pitchFamily="34" charset="0"/>
              <a:cs typeface="Rockwell"/>
            </a:endParaRPr>
          </a:p>
        </p:txBody>
      </p:sp>
      <p:pic>
        <p:nvPicPr>
          <p:cNvPr id="1026" name="Picture 2"/>
          <p:cNvPicPr>
            <a:picLocks noChangeAspect="1" noChangeArrowheads="1"/>
          </p:cNvPicPr>
          <p:nvPr/>
        </p:nvPicPr>
        <p:blipFill>
          <a:blip r:embed="rId2" cstate="print"/>
          <a:srcRect t="6333" r="6493"/>
          <a:stretch>
            <a:fillRect/>
          </a:stretch>
        </p:blipFill>
        <p:spPr bwMode="auto">
          <a:xfrm>
            <a:off x="1295400" y="209550"/>
            <a:ext cx="6400800" cy="4269733"/>
          </a:xfrm>
          <a:prstGeom prst="rect">
            <a:avLst/>
          </a:prstGeom>
          <a:noFill/>
          <a:ln w="9525">
            <a:noFill/>
            <a:miter lim="800000"/>
            <a:headEnd/>
            <a:tailEnd/>
          </a:ln>
        </p:spPr>
      </p:pic>
    </p:spTree>
    <p:extLst>
      <p:ext uri="{BB962C8B-B14F-4D97-AF65-F5344CB8AC3E}">
        <p14:creationId xmlns:p14="http://schemas.microsoft.com/office/powerpoint/2010/main" val="358825576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609600" y="3194225"/>
            <a:ext cx="7772400" cy="1021556"/>
          </a:xfrm>
        </p:spPr>
        <p:txBody>
          <a:bodyPr>
            <a:normAutofit fontScale="90000"/>
          </a:bodyPr>
          <a:lstStyle/>
          <a:p>
            <a:r>
              <a:rPr lang="en-US" sz="6000" dirty="0"/>
              <a:t>Instructor</a:t>
            </a:r>
            <a:br>
              <a:rPr lang="en-US" sz="6000" dirty="0"/>
            </a:br>
            <a:r>
              <a:rPr lang="en-US" sz="6000" dirty="0"/>
              <a:t>INTERFACEs </a:t>
            </a:r>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196909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2"/>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4"/>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1"/>
            <a:ext cx="2022451" cy="584775"/>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Writing on tablet appears on monitor</a:t>
            </a:r>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Webcam to record instructor</a:t>
            </a:r>
          </a:p>
        </p:txBody>
      </p:sp>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Lecture Recording</a:t>
            </a:r>
          </a:p>
        </p:txBody>
      </p:sp>
    </p:spTree>
    <p:extLst>
      <p:ext uri="{BB962C8B-B14F-4D97-AF65-F5344CB8AC3E}">
        <p14:creationId xmlns:p14="http://schemas.microsoft.com/office/powerpoint/2010/main" val="28912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1026" name="Picture 2" descr="\\vmware-host\Shared Folders\Desktop\CourseDashboa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725" y="154780"/>
            <a:ext cx="2493169" cy="4183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vmware-host\Shared Folders\Desktop\CourseActivit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067" y="170545"/>
            <a:ext cx="4400769" cy="4134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8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050" name="Picture 2" descr="\\vmware-host\Shared Folders\Desktop\SessionStat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51"/>
          <a:stretch/>
        </p:blipFill>
        <p:spPr bwMode="auto">
          <a:xfrm>
            <a:off x="466271" y="483744"/>
            <a:ext cx="3648185" cy="348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vmware-host\Shared Folders\Desktop\AdminV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2354" y="535565"/>
            <a:ext cx="4406722" cy="3382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vmware-host\Shared Folders\Desktop\SessionSta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5119" t="69924" r="26599" b="13484"/>
          <a:stretch/>
        </p:blipFill>
        <p:spPr bwMode="auto">
          <a:xfrm>
            <a:off x="2894276" y="3240160"/>
            <a:ext cx="302150" cy="653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3193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051" name="Picture 3" descr="\\vmware-host\Shared Folders\Desktop\AdminV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895"/>
          <a:stretch/>
        </p:blipFill>
        <p:spPr bwMode="auto">
          <a:xfrm>
            <a:off x="1506375" y="213435"/>
            <a:ext cx="6081958" cy="4112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8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8247703"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support</a:t>
            </a:r>
          </a:p>
        </p:txBody>
      </p:sp>
      <p:pic>
        <p:nvPicPr>
          <p:cNvPr id="3074" name="Picture 2" descr="\\vmware-host\Shared Folders\Desktop\Desk.png"/>
          <p:cNvPicPr>
            <a:picLocks noChangeAspect="1" noChangeArrowheads="1"/>
          </p:cNvPicPr>
          <p:nvPr/>
        </p:nvPicPr>
        <p:blipFill rotWithShape="1">
          <a:blip r:embed="rId3">
            <a:extLst>
              <a:ext uri="{28A0092B-C50C-407E-A947-70E740481C1C}">
                <a14:useLocalDpi xmlns:a14="http://schemas.microsoft.com/office/drawing/2010/main" val="0"/>
              </a:ext>
            </a:extLst>
          </a:blip>
          <a:srcRect t="-1" b="49549"/>
          <a:stretch/>
        </p:blipFill>
        <p:spPr bwMode="auto">
          <a:xfrm>
            <a:off x="1223094" y="362463"/>
            <a:ext cx="6123637" cy="3891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57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664"/>
        <p:cNvGrpSpPr/>
        <p:nvPr/>
      </p:nvGrpSpPr>
      <p:grpSpPr>
        <a:xfrm>
          <a:off x="0" y="0"/>
          <a:ext cx="0" cy="0"/>
          <a:chOff x="0" y="0"/>
          <a:chExt cx="0" cy="0"/>
        </a:xfrm>
      </p:grpSpPr>
      <p:sp>
        <p:nvSpPr>
          <p:cNvPr id="665" name="Shape 665"/>
          <p:cNvSpPr/>
          <p:nvPr/>
        </p:nvSpPr>
        <p:spPr>
          <a:xfrm>
            <a:off x="-82897" y="4568986"/>
            <a:ext cx="9303991" cy="631663"/>
          </a:xfrm>
          <a:prstGeom prst="rect">
            <a:avLst/>
          </a:prstGeom>
          <a:blipFill>
            <a:blip r:embed="rId3"/>
            <a:stretch>
              <a:fillRect/>
            </a:stretch>
          </a:blipFill>
        </p:spPr>
      </p:sp>
      <p:sp>
        <p:nvSpPr>
          <p:cNvPr id="9" name="Shape 657"/>
          <p:cNvSpPr txBox="1">
            <a:spLocks/>
          </p:cNvSpPr>
          <p:nvPr/>
        </p:nvSpPr>
        <p:spPr>
          <a:xfrm>
            <a:off x="-116784" y="4525647"/>
            <a:ext cx="8229600" cy="587592"/>
          </a:xfrm>
          <a:prstGeom prst="rect">
            <a:avLst/>
          </a:prstGeom>
          <a:noFill/>
          <a:ln>
            <a:noFill/>
          </a:ln>
        </p:spPr>
        <p:txBody>
          <a:bodyPr lIns="78360" tIns="78360" rIns="78360" bIns="78360" anchor="t" anchorCtr="0">
            <a:noAutofit/>
          </a:bodyPr>
          <a:lstStyle>
            <a:defPPr marR="0" algn="l" rtl="0">
              <a:lnSpc>
                <a:spcPct val="100000"/>
              </a:lnSpc>
              <a:spcBef>
                <a:spcPts val="0"/>
              </a:spcBef>
              <a:spcAft>
                <a:spcPts val="0"/>
              </a:spcAft>
            </a:defPPr>
            <a:lvl1pPr marL="342900" marR="0" indent="-107950" algn="l" rtl="0">
              <a:lnSpc>
                <a:spcPct val="100000"/>
              </a:lnSpc>
              <a:spcBef>
                <a:spcPts val="640"/>
              </a:spcBef>
              <a:spcAft>
                <a:spcPts val="0"/>
              </a:spcAft>
              <a:buClr>
                <a:schemeClr val="dk1"/>
              </a:buClr>
              <a:buFont typeface="Arial"/>
              <a:buChar char="•"/>
              <a:defRPr sz="3200" b="0" i="0" u="none" strike="noStrike" cap="none" baseline="0">
                <a:solidFill>
                  <a:schemeClr val="dk1"/>
                </a:solidFill>
                <a:latin typeface="Calibri"/>
                <a:ea typeface="Calibri"/>
                <a:cs typeface="Calibri"/>
                <a:sym typeface="Calibri"/>
                <a:rtl val="0"/>
              </a:defRPr>
            </a:lvl1pPr>
            <a:lvl2pPr marL="742950" marR="0" indent="-76200" algn="l" rtl="0">
              <a:lnSpc>
                <a:spcPct val="100000"/>
              </a:lnSpc>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rtl val="0"/>
              </a:defRPr>
            </a:lvl2pPr>
            <a:lvl3pPr marL="1143000" marR="0" indent="-47625" algn="l" rtl="0">
              <a:lnSpc>
                <a:spcPct val="100000"/>
              </a:lnSpc>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rtl val="0"/>
              </a:defRPr>
            </a:lvl3pPr>
            <a:lvl4pPr marL="16002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4pPr>
            <a:lvl5pPr marL="20574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5pPr>
            <a:lvl6pPr marL="25146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6pPr>
            <a:lvl7pPr marL="29718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7pPr>
            <a:lvl8pPr marL="34290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8pPr>
            <a:lvl9pPr marL="38862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9pPr>
          </a:lstStyle>
          <a:p>
            <a:pPr>
              <a:buFont typeface="Arial"/>
              <a:buNone/>
            </a:pPr>
            <a:r>
              <a:rPr lang="en" sz="3100" b="1" dirty="0">
                <a:solidFill>
                  <a:srgbClr val="FFFFFF"/>
                </a:solidFill>
                <a:latin typeface="Helvetica"/>
                <a:ea typeface="Helvetica"/>
                <a:cs typeface="Helvetica"/>
              </a:rPr>
              <a:t>Coursera App </a:t>
            </a:r>
            <a:r>
              <a:rPr lang="en" sz="3100" b="1" dirty="0" smtClean="0">
                <a:solidFill>
                  <a:srgbClr val="FFFFFF"/>
                </a:solidFill>
                <a:latin typeface="Helvetica"/>
                <a:ea typeface="Helvetica"/>
                <a:cs typeface="Helvetica"/>
              </a:rPr>
              <a:t>Platform (coming soon)</a:t>
            </a:r>
            <a:endParaRPr lang="en" sz="3100" b="1" dirty="0">
              <a:solidFill>
                <a:srgbClr val="FFFFFF"/>
              </a:solidFill>
              <a:latin typeface="Helvetica"/>
              <a:ea typeface="Helvetica"/>
              <a:cs typeface="Helvetica"/>
            </a:endParaRPr>
          </a:p>
        </p:txBody>
      </p:sp>
      <p:pic>
        <p:nvPicPr>
          <p:cNvPr id="2" name="Picture 1" descr="iStock_000020442918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4815" y="2086281"/>
            <a:ext cx="3001059" cy="1857069"/>
          </a:xfrm>
          <a:prstGeom prst="rect">
            <a:avLst/>
          </a:prstGeom>
        </p:spPr>
      </p:pic>
      <p:sp>
        <p:nvSpPr>
          <p:cNvPr id="11" name="Shape 667"/>
          <p:cNvSpPr txBox="1"/>
          <p:nvPr/>
        </p:nvSpPr>
        <p:spPr>
          <a:xfrm>
            <a:off x="228600" y="209550"/>
            <a:ext cx="8557274" cy="4114800"/>
          </a:xfrm>
          <a:prstGeom prst="rect">
            <a:avLst/>
          </a:prstGeom>
        </p:spPr>
        <p:txBody>
          <a:bodyPr lIns="78360" tIns="78360" rIns="78360" bIns="78360" anchor="t" anchorCtr="0">
            <a:noAutofit/>
          </a:bodyPr>
          <a:lstStyle/>
          <a:p>
            <a:pPr>
              <a:spcBef>
                <a:spcPts val="600"/>
              </a:spcBef>
              <a:buClr>
                <a:srgbClr val="000000"/>
              </a:buClr>
              <a:buSzPct val="166666"/>
            </a:pPr>
            <a:r>
              <a:rPr lang="en" sz="2000" b="1" dirty="0" smtClean="0">
                <a:latin typeface="Helvetica"/>
                <a:ea typeface="Helvetica"/>
                <a:cs typeface="Helvetica"/>
                <a:sym typeface="Calibri"/>
              </a:rPr>
              <a:t>Enables rich ecosystem of educational apps, with shared data model</a:t>
            </a:r>
            <a:endParaRPr lang="en" sz="2000" b="1"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Physics simulators </a:t>
            </a: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Multi-student games </a:t>
            </a:r>
          </a:p>
          <a:p>
            <a:pPr marL="0" lvl="1" indent="-293900">
              <a:spcBef>
                <a:spcPts val="600"/>
              </a:spcBef>
              <a:buClr>
                <a:srgbClr val="000000"/>
              </a:buClr>
              <a:buSzPct val="100000"/>
              <a:buFont typeface="Courier New"/>
              <a:buChar char="o"/>
            </a:pPr>
            <a:r>
              <a:rPr lang="en" sz="2000" dirty="0">
                <a:latin typeface="Helvetica"/>
                <a:ea typeface="Helvetica"/>
                <a:cs typeface="Helvetica"/>
                <a:sym typeface="Calibri"/>
              </a:rPr>
              <a:t>N</a:t>
            </a:r>
            <a:r>
              <a:rPr lang="en" sz="2000" dirty="0" smtClean="0">
                <a:latin typeface="Helvetica"/>
                <a:ea typeface="Helvetica"/>
                <a:cs typeface="Helvetica"/>
                <a:sym typeface="Calibri"/>
              </a:rPr>
              <a:t>ote </a:t>
            </a:r>
            <a:r>
              <a:rPr lang="en" sz="2000" dirty="0">
                <a:latin typeface="Helvetica"/>
                <a:ea typeface="Helvetica"/>
                <a:cs typeface="Helvetica"/>
                <a:sym typeface="Calibri"/>
              </a:rPr>
              <a:t>taking </a:t>
            </a:r>
            <a:r>
              <a:rPr lang="en" sz="2000" dirty="0" smtClean="0">
                <a:latin typeface="Helvetica"/>
                <a:ea typeface="Helvetica"/>
                <a:cs typeface="Helvetica"/>
                <a:sym typeface="Calibri"/>
              </a:rPr>
              <a:t>tools, student organization tools, …. </a:t>
            </a: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Advanced auto-graders, adaptive learning software, …. </a:t>
            </a:r>
            <a:endParaRPr lang="en" sz="2000" dirty="0">
              <a:latin typeface="Helvetica"/>
              <a:ea typeface="Helvetica"/>
              <a:cs typeface="Helvetica"/>
              <a:sym typeface="Calibri"/>
            </a:endParaRPr>
          </a:p>
          <a:p>
            <a:pPr>
              <a:spcBef>
                <a:spcPts val="600"/>
              </a:spcBef>
              <a:buClr>
                <a:srgbClr val="000000"/>
              </a:buClr>
              <a:buSzPct val="166666"/>
            </a:pPr>
            <a:r>
              <a:rPr lang="en" sz="2000" b="1" dirty="0">
                <a:latin typeface="Helvetica"/>
                <a:ea typeface="Helvetica"/>
                <a:cs typeface="Helvetica"/>
                <a:sym typeface="Calibri"/>
              </a:rPr>
              <a:t>Seamless </a:t>
            </a:r>
            <a:r>
              <a:rPr lang="en" sz="2000" b="1" dirty="0" smtClean="0">
                <a:latin typeface="Helvetica"/>
                <a:ea typeface="Helvetica"/>
                <a:cs typeface="Helvetica"/>
                <a:sym typeface="Calibri"/>
              </a:rPr>
              <a:t>integration </a:t>
            </a:r>
            <a:endParaRPr lang="en" sz="2000" b="1"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Integration via APIs </a:t>
            </a:r>
            <a:endParaRPr lang="en" sz="2000"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We help scale up from 1 to 100,000 students</a:t>
            </a:r>
            <a:endParaRPr lang="en" sz="2000" dirty="0">
              <a:latin typeface="Helvetica"/>
              <a:ea typeface="Helvetica"/>
              <a:cs typeface="Helvetica"/>
              <a:sym typeface="Calibri"/>
            </a:endParaRPr>
          </a:p>
          <a:p>
            <a:pPr>
              <a:spcBef>
                <a:spcPts val="600"/>
              </a:spcBef>
              <a:buClr>
                <a:srgbClr val="000000"/>
              </a:buClr>
              <a:buSzPct val="166666"/>
            </a:pPr>
            <a:r>
              <a:rPr lang="en" sz="2000" b="1" dirty="0" smtClean="0">
                <a:latin typeface="Helvetica"/>
                <a:ea typeface="Helvetica"/>
                <a:cs typeface="Helvetica"/>
                <a:sym typeface="Calibri"/>
              </a:rPr>
              <a:t>Supports experimentation</a:t>
            </a:r>
            <a:endParaRPr lang="en" sz="2000" b="1"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a:latin typeface="Helvetica"/>
                <a:ea typeface="Helvetica"/>
                <a:cs typeface="Helvetica"/>
                <a:sym typeface="Calibri"/>
              </a:rPr>
              <a:t>Instructors can </a:t>
            </a:r>
            <a:r>
              <a:rPr lang="en" sz="2000" dirty="0" smtClean="0">
                <a:latin typeface="Helvetica"/>
                <a:ea typeface="Helvetica"/>
                <a:cs typeface="Helvetica"/>
                <a:sym typeface="Calibri"/>
              </a:rPr>
              <a:t>build their own tools for their class</a:t>
            </a:r>
            <a:endParaRPr lang="en" sz="2000" dirty="0">
              <a:latin typeface="Helvetica"/>
              <a:ea typeface="Helvetica"/>
              <a:cs typeface="Helvetica"/>
              <a:sym typeface="Calibri"/>
            </a:endParaRPr>
          </a:p>
        </p:txBody>
      </p:sp>
    </p:spTree>
    <p:extLst>
      <p:ext uri="{BB962C8B-B14F-4D97-AF65-F5344CB8AC3E}">
        <p14:creationId xmlns:p14="http://schemas.microsoft.com/office/powerpoint/2010/main" val="3324773219"/>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Screen Shot 2013-04-14 at 6.07.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200" y="57150"/>
            <a:ext cx="1193800" cy="609600"/>
          </a:xfrm>
          <a:prstGeom prst="rect">
            <a:avLst/>
          </a:prstGeom>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Helvetica"/>
            </a:endParaRPr>
          </a:p>
        </p:txBody>
      </p:sp>
      <p:sp>
        <p:nvSpPr>
          <p:cNvPr id="10" name="TextBox 9"/>
          <p:cNvSpPr txBox="1"/>
          <p:nvPr/>
        </p:nvSpPr>
        <p:spPr>
          <a:xfrm>
            <a:off x="376034" y="4552950"/>
            <a:ext cx="7377048" cy="523220"/>
          </a:xfrm>
          <a:prstGeom prst="rect">
            <a:avLst/>
          </a:prstGeom>
          <a:noFill/>
        </p:spPr>
        <p:txBody>
          <a:bodyPr wrap="square" lIns="45720" tIns="22860" rIns="45720" bIns="22860" rtlCol="0">
            <a:spAutoFit/>
          </a:bodyPr>
          <a:lstStyle/>
          <a:p>
            <a:r>
              <a:rPr lang="en-US" sz="3100" b="1" dirty="0" smtClean="0">
                <a:solidFill>
                  <a:schemeClr val="bg1"/>
                </a:solidFill>
                <a:latin typeface="Helvetica"/>
                <a:cs typeface="Helvetica"/>
              </a:rPr>
              <a:t>Small Group Sections (coming soon)</a:t>
            </a:r>
            <a:endParaRPr lang="en-US" sz="3100" b="1" dirty="0">
              <a:solidFill>
                <a:schemeClr val="bg1"/>
              </a:solidFill>
              <a:latin typeface="Helvetica"/>
              <a:cs typeface="Helvetica"/>
            </a:endParaRPr>
          </a:p>
        </p:txBody>
      </p:sp>
      <p:pic>
        <p:nvPicPr>
          <p:cNvPr id="2" name="Picture 1" descr="Screen Shot 2013-04-14 at 5.49.24 PM.png"/>
          <p:cNvPicPr>
            <a:picLocks noChangeAspect="1"/>
          </p:cNvPicPr>
          <p:nvPr/>
        </p:nvPicPr>
        <p:blipFill rotWithShape="1">
          <a:blip r:embed="rId4">
            <a:extLst>
              <a:ext uri="{28A0092B-C50C-407E-A947-70E740481C1C}">
                <a14:useLocalDpi xmlns:a14="http://schemas.microsoft.com/office/drawing/2010/main" val="0"/>
              </a:ext>
            </a:extLst>
          </a:blip>
          <a:srcRect l="8364"/>
          <a:stretch/>
        </p:blipFill>
        <p:spPr>
          <a:xfrm>
            <a:off x="5105399" y="590550"/>
            <a:ext cx="4012837" cy="2168134"/>
          </a:xfrm>
          <a:prstGeom prst="rect">
            <a:avLst/>
          </a:prstGeom>
        </p:spPr>
      </p:pic>
      <p:sp>
        <p:nvSpPr>
          <p:cNvPr id="8" name="TextBox 7"/>
          <p:cNvSpPr txBox="1"/>
          <p:nvPr/>
        </p:nvSpPr>
        <p:spPr>
          <a:xfrm>
            <a:off x="152400" y="361950"/>
            <a:ext cx="5105400" cy="4154984"/>
          </a:xfrm>
          <a:prstGeom prst="rect">
            <a:avLst/>
          </a:prstGeom>
          <a:noFill/>
        </p:spPr>
        <p:txBody>
          <a:bodyPr wrap="square" rtlCol="0">
            <a:spAutoFit/>
          </a:bodyPr>
          <a:lstStyle/>
          <a:p>
            <a:pPr marL="285750" indent="-285750">
              <a:buFont typeface="Arial"/>
              <a:buChar char="•"/>
            </a:pPr>
            <a:r>
              <a:rPr lang="en-US" sz="2200" dirty="0" smtClean="0"/>
              <a:t>Support small, closed study groups within a larger course: </a:t>
            </a:r>
          </a:p>
          <a:p>
            <a:pPr marL="742950" lvl="1" indent="-285750">
              <a:buFont typeface="Arial"/>
              <a:buChar char="•"/>
            </a:pPr>
            <a:r>
              <a:rPr lang="en-US" sz="2200" dirty="0" smtClean="0"/>
              <a:t>On-campus class announcements</a:t>
            </a:r>
          </a:p>
          <a:p>
            <a:pPr marL="742950" lvl="1" indent="-285750">
              <a:buFont typeface="Arial"/>
              <a:buChar char="•"/>
            </a:pPr>
            <a:r>
              <a:rPr lang="en-US" sz="2200" dirty="0" smtClean="0"/>
              <a:t>Closed forums</a:t>
            </a:r>
          </a:p>
          <a:p>
            <a:pPr marL="742950" lvl="1" indent="-285750">
              <a:buFont typeface="Arial"/>
              <a:buChar char="•"/>
            </a:pPr>
            <a:r>
              <a:rPr lang="en-US" sz="2200" dirty="0" smtClean="0"/>
              <a:t>Notes and note-taking tools</a:t>
            </a:r>
          </a:p>
          <a:p>
            <a:pPr marL="742950" lvl="1" indent="-285750">
              <a:buFont typeface="Arial"/>
              <a:buChar char="•"/>
            </a:pPr>
            <a:r>
              <a:rPr lang="en-US" sz="2200" dirty="0" smtClean="0"/>
              <a:t>Instructor access to grades for the students in the section</a:t>
            </a:r>
          </a:p>
          <a:p>
            <a:pPr marL="285750" indent="-285750">
              <a:buFont typeface="Arial"/>
              <a:buChar char="•"/>
            </a:pPr>
            <a:r>
              <a:rPr lang="en-US" sz="2200" dirty="0">
                <a:solidFill>
                  <a:schemeClr val="accent1"/>
                </a:solidFill>
              </a:rPr>
              <a:t>Facilitate </a:t>
            </a:r>
            <a:r>
              <a:rPr lang="en-US" sz="2200" dirty="0" smtClean="0">
                <a:solidFill>
                  <a:schemeClr val="accent1"/>
                </a:solidFill>
              </a:rPr>
              <a:t>closer interactions </a:t>
            </a:r>
            <a:r>
              <a:rPr lang="en-US" sz="2200" dirty="0">
                <a:solidFill>
                  <a:schemeClr val="accent1"/>
                </a:solidFill>
              </a:rPr>
              <a:t>between instructors, TAs and </a:t>
            </a:r>
            <a:r>
              <a:rPr lang="en-US" sz="2200" dirty="0" smtClean="0">
                <a:solidFill>
                  <a:schemeClr val="accent1"/>
                </a:solidFill>
              </a:rPr>
              <a:t>students</a:t>
            </a:r>
            <a:endParaRPr lang="en-US" sz="2200" dirty="0">
              <a:solidFill>
                <a:schemeClr val="accent1"/>
              </a:solidFill>
            </a:endParaRPr>
          </a:p>
          <a:p>
            <a:pPr marL="285750" indent="-285750">
              <a:buFont typeface="Arial"/>
              <a:buChar char="•"/>
            </a:pPr>
            <a:r>
              <a:rPr lang="en-US" sz="2200" dirty="0" smtClean="0">
                <a:solidFill>
                  <a:schemeClr val="accent1"/>
                </a:solidFill>
              </a:rPr>
              <a:t>… while benefiting from the richness of interaction in a larger community</a:t>
            </a:r>
          </a:p>
        </p:txBody>
      </p:sp>
      <p:sp>
        <p:nvSpPr>
          <p:cNvPr id="12" name="TextBox 11"/>
          <p:cNvSpPr txBox="1"/>
          <p:nvPr/>
        </p:nvSpPr>
        <p:spPr>
          <a:xfrm>
            <a:off x="5257800" y="237351"/>
            <a:ext cx="2819400" cy="276999"/>
          </a:xfrm>
          <a:prstGeom prst="rect">
            <a:avLst/>
          </a:prstGeom>
          <a:noFill/>
        </p:spPr>
        <p:txBody>
          <a:bodyPr wrap="square" rtlCol="0">
            <a:spAutoFit/>
          </a:bodyPr>
          <a:lstStyle/>
          <a:p>
            <a:pPr algn="r"/>
            <a:r>
              <a:rPr lang="en-US" sz="1200" dirty="0" smtClean="0"/>
              <a:t>Lawrence Barkley and Ted Blake</a:t>
            </a:r>
            <a:endParaRPr lang="en-US" sz="1200" dirty="0"/>
          </a:p>
        </p:txBody>
      </p:sp>
      <p:pic>
        <p:nvPicPr>
          <p:cNvPr id="13" name="Picture 12" descr="iStock_000016124263Mediu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2974266"/>
            <a:ext cx="2264684" cy="1273884"/>
          </a:xfrm>
          <a:prstGeom prst="rect">
            <a:avLst/>
          </a:prstGeom>
        </p:spPr>
      </p:pic>
    </p:spTree>
    <p:extLst>
      <p:ext uri="{BB962C8B-B14F-4D97-AF65-F5344CB8AC3E}">
        <p14:creationId xmlns:p14="http://schemas.microsoft.com/office/powerpoint/2010/main" val="2375092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Helvetica"/>
            </a:endParaRPr>
          </a:p>
        </p:txBody>
      </p:sp>
      <p:sp>
        <p:nvSpPr>
          <p:cNvPr id="6" name="TextBox 5"/>
          <p:cNvSpPr txBox="1"/>
          <p:nvPr/>
        </p:nvSpPr>
        <p:spPr>
          <a:xfrm>
            <a:off x="376034" y="4606946"/>
            <a:ext cx="7722938"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a:cs typeface="Helvetica"/>
              </a:rPr>
              <a:t>The Best of Both Worlds</a:t>
            </a:r>
            <a:endParaRPr lang="en-US" sz="2400" b="1" dirty="0">
              <a:solidFill>
                <a:schemeClr val="bg1"/>
              </a:solidFill>
              <a:latin typeface="Helvetica"/>
              <a:cs typeface="Helvetic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272" y="579639"/>
            <a:ext cx="3257901" cy="2159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09" r="4525"/>
          <a:stretch/>
        </p:blipFill>
        <p:spPr>
          <a:xfrm>
            <a:off x="457200" y="579639"/>
            <a:ext cx="3312469" cy="2159523"/>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1"/>
          </p:nvPr>
        </p:nvSpPr>
        <p:spPr>
          <a:xfrm>
            <a:off x="152400" y="3018039"/>
            <a:ext cx="4038600" cy="1306311"/>
          </a:xfrm>
        </p:spPr>
        <p:txBody>
          <a:bodyPr/>
          <a:lstStyle/>
          <a:p>
            <a:r>
              <a:rPr lang="en-US" sz="2000" dirty="0" smtClean="0"/>
              <a:t>High-quality online content</a:t>
            </a:r>
          </a:p>
          <a:p>
            <a:r>
              <a:rPr lang="en-US" sz="2000" dirty="0" smtClean="0"/>
              <a:t>Produced locally or adopted from another institution</a:t>
            </a:r>
            <a:r>
              <a:rPr lang="en-US" sz="2000" dirty="0"/>
              <a:t>.</a:t>
            </a:r>
            <a:endParaRPr lang="en-US" sz="2000" dirty="0" smtClean="0"/>
          </a:p>
        </p:txBody>
      </p:sp>
      <p:sp>
        <p:nvSpPr>
          <p:cNvPr id="7" name="Content Placeholder 6"/>
          <p:cNvSpPr>
            <a:spLocks noGrp="1"/>
          </p:cNvSpPr>
          <p:nvPr>
            <p:ph sz="half" idx="2"/>
          </p:nvPr>
        </p:nvSpPr>
        <p:spPr>
          <a:xfrm>
            <a:off x="4724400" y="3018039"/>
            <a:ext cx="4267200" cy="1306311"/>
          </a:xfrm>
        </p:spPr>
        <p:txBody>
          <a:bodyPr/>
          <a:lstStyle/>
          <a:p>
            <a:r>
              <a:rPr lang="en-US" sz="2000" dirty="0" smtClean="0"/>
              <a:t>High-touch interaction with local instructor</a:t>
            </a:r>
          </a:p>
          <a:p>
            <a:r>
              <a:rPr lang="en-US" sz="2000" dirty="0" smtClean="0"/>
              <a:t>Active learning, problem solving, personal attention to students </a:t>
            </a:r>
            <a:endParaRPr lang="en-US" sz="2000" dirty="0"/>
          </a:p>
        </p:txBody>
      </p:sp>
    </p:spTree>
    <p:extLst>
      <p:ext uri="{BB962C8B-B14F-4D97-AF65-F5344CB8AC3E}">
        <p14:creationId xmlns:p14="http://schemas.microsoft.com/office/powerpoint/2010/main" val="20492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779536049"/>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165069402"/>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Education for Everyone</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592775783"/>
      </p:ext>
    </p:extLst>
  </p:cSld>
  <p:clrMapOvr>
    <a:masterClrMapping/>
  </p:clrMapOvr>
  <p:transition spd="slow" advTm="70281">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a:t>
            </a:r>
            <a:r>
              <a:rPr lang="en-US" sz="2400" b="1" dirty="0" smtClean="0">
                <a:solidFill>
                  <a:schemeClr val="bg1"/>
                </a:solidFill>
                <a:latin typeface="Rockwell"/>
                <a:cs typeface="Rockwell"/>
              </a:rPr>
              <a:t>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Team problem solving</a:t>
            </a:r>
          </a:p>
          <a:p>
            <a:pPr marL="171450" indent="-171450"/>
            <a:r>
              <a:rPr lang="en-US" sz="2000" dirty="0" smtClean="0"/>
              <a:t>Student presentations</a:t>
            </a:r>
          </a:p>
          <a:p>
            <a:pPr marL="171450" indent="-171450"/>
            <a:r>
              <a:rPr lang="en-US" sz="2000" dirty="0" smtClean="0"/>
              <a:t>Competitions, debates</a:t>
            </a:r>
          </a:p>
          <a:p>
            <a:pPr marL="171450" indent="-171450"/>
            <a:r>
              <a:rPr lang="en-US" sz="2000" dirty="0" smtClean="0"/>
              <a:t>Labs/simulations</a:t>
            </a:r>
          </a:p>
        </p:txBody>
      </p:sp>
    </p:spTree>
    <p:extLst>
      <p:ext uri="{BB962C8B-B14F-4D97-AF65-F5344CB8AC3E}">
        <p14:creationId xmlns:p14="http://schemas.microsoft.com/office/powerpoint/2010/main" val="333238112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zh-CN" altLang="en-US" sz="2400" b="1" dirty="0" smtClean="0">
                <a:solidFill>
                  <a:schemeClr val="bg1"/>
                </a:solidFill>
                <a:latin typeface="Helvetica" pitchFamily="34" charset="0"/>
                <a:cs typeface="Rockwell"/>
              </a:rPr>
              <a:t>有教无类。因材施教。</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534512040"/>
      </p:ext>
    </p:extLst>
  </p:cSld>
  <p:clrMapOvr>
    <a:masterClrMapping/>
  </p:clrMapOvr>
  <p:transition spd="slow" advTm="70281">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Statements of Accomplishment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45" y="256494"/>
            <a:ext cx="3158512" cy="407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973776" y="3652557"/>
            <a:ext cx="7015249" cy="646331"/>
            <a:chOff x="1947552" y="7305114"/>
            <a:chExt cx="14030496" cy="1292661"/>
          </a:xfrm>
        </p:grpSpPr>
        <p:sp>
          <p:nvSpPr>
            <p:cNvPr id="2" name="Rectangle 1"/>
            <p:cNvSpPr/>
            <p:nvPr/>
          </p:nvSpPr>
          <p:spPr>
            <a:xfrm>
              <a:off x="1947552" y="7778338"/>
              <a:ext cx="4631377" cy="52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578929" y="7305115"/>
              <a:ext cx="2386945" cy="473223"/>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78929" y="8301218"/>
              <a:ext cx="2386945" cy="20422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965873" y="7305114"/>
              <a:ext cx="7012175" cy="1292661"/>
            </a:xfrm>
            <a:prstGeom prst="rect">
              <a:avLst/>
            </a:prstGeom>
            <a:noFill/>
            <a:ln w="57150">
              <a:solidFill>
                <a:srgbClr val="FF0000"/>
              </a:solidFill>
            </a:ln>
          </p:spPr>
          <p:txBody>
            <a:bodyPr wrap="none" rtlCol="0">
              <a:spAutoFit/>
            </a:bodyPr>
            <a:lstStyle/>
            <a:p>
              <a:r>
                <a:rPr lang="en-US" dirty="0" smtClean="0"/>
                <a:t>Does not confer Stanford credit. </a:t>
              </a:r>
            </a:p>
            <a:p>
              <a:r>
                <a:rPr lang="en-US" dirty="0" smtClean="0"/>
                <a:t>Student identify not verified.</a:t>
              </a:r>
            </a:p>
          </p:txBody>
        </p:sp>
      </p:grpSp>
      <p:grpSp>
        <p:nvGrpSpPr>
          <p:cNvPr id="30" name="Group 29"/>
          <p:cNvGrpSpPr/>
          <p:nvPr/>
        </p:nvGrpSpPr>
        <p:grpSpPr>
          <a:xfrm>
            <a:off x="926276" y="2090057"/>
            <a:ext cx="6054216" cy="1615045"/>
            <a:chOff x="1852552" y="4180114"/>
            <a:chExt cx="12108432" cy="3230089"/>
          </a:xfrm>
        </p:grpSpPr>
        <p:sp>
          <p:nvSpPr>
            <p:cNvPr id="28" name="Rectangle 27"/>
            <p:cNvSpPr/>
            <p:nvPr/>
          </p:nvSpPr>
          <p:spPr>
            <a:xfrm>
              <a:off x="1852552" y="6375071"/>
              <a:ext cx="2042558" cy="10351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895110" y="4180114"/>
              <a:ext cx="5284513" cy="219496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895110" y="6590805"/>
              <a:ext cx="5557648" cy="819398"/>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65" t="79649" r="59518" b="4198"/>
            <a:stretch/>
          </p:blipFill>
          <p:spPr bwMode="auto">
            <a:xfrm>
              <a:off x="9179623" y="4180114"/>
              <a:ext cx="4781361" cy="247006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24" y="764624"/>
            <a:ext cx="7746911" cy="272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4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7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Financial Aid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35" b="33733"/>
          <a:stretch/>
        </p:blipFill>
        <p:spPr>
          <a:xfrm>
            <a:off x="1718959" y="184065"/>
            <a:ext cx="5398121" cy="4214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841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4.0 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114800" y="2865744"/>
            <a:ext cx="6876898" cy="553998"/>
          </a:xfrm>
          <a:prstGeom prst="rect">
            <a:avLst/>
          </a:prstGeom>
          <a:noFill/>
        </p:spPr>
        <p:txBody>
          <a:bodyPr wrap="square" lIns="45720" tIns="22860" rIns="45720" bIns="22860" rtlCol="0">
            <a:spAutoFit/>
          </a:bodyPr>
          <a:lstStyle/>
          <a:p>
            <a:r>
              <a:rPr lang="en-US" sz="3300" b="1" dirty="0" smtClean="0">
                <a:solidFill>
                  <a:srgbClr val="FFFFFF"/>
                </a:solidFill>
                <a:latin typeface="Helvetica" pitchFamily="34" charset="0"/>
                <a:cs typeface="Rockwell"/>
              </a:rPr>
              <a:t>13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393 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8</a:t>
            </a:r>
            <a:r>
              <a:rPr lang="en-US" sz="4400" b="1" dirty="0" smtClean="0">
                <a:solidFill>
                  <a:schemeClr val="bg1"/>
                </a:solidFill>
                <a:latin typeface="Helvetica" pitchFamily="34" charset="0"/>
                <a:cs typeface="Rockwell"/>
              </a:rPr>
              <a:t>3 Universities</a:t>
            </a:r>
            <a:endParaRPr lang="en-US" sz="4400" b="1" dirty="0">
              <a:solidFill>
                <a:schemeClr val="bg1"/>
              </a:solidFill>
              <a:latin typeface="Helvetica" pitchFamily="34" charset="0"/>
              <a:cs typeface="Rockwell"/>
            </a:endParaRP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34.5"/>
</p:tagLst>
</file>

<file path=ppt/tags/tag7.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86649</TotalTime>
  <Words>2027</Words>
  <Application>Microsoft Office PowerPoint</Application>
  <PresentationFormat>On-screen Show (16:9)</PresentationFormat>
  <Paragraphs>318</Paragraphs>
  <Slides>60</Slides>
  <Notes>35</Notes>
  <HiddenSlides>25</HiddenSlides>
  <MMClips>4</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Office Theme</vt:lpstr>
      <vt:lpstr>1_Lecture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Student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Instructor INTERFACEs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810</cp:revision>
  <dcterms:created xsi:type="dcterms:W3CDTF">2010-05-04T01:04:58Z</dcterms:created>
  <dcterms:modified xsi:type="dcterms:W3CDTF">2013-07-22T22:28:32Z</dcterms:modified>
</cp:coreProperties>
</file>