
<file path=[Content_Types].xml><?xml version="1.0" encoding="utf-8"?>
<Types xmlns="http://schemas.openxmlformats.org/package/2006/content-types">
  <Default Extension="png" ContentType="image/png"/>
  <Default Extension="wmf" ContentType="image/x-wmf"/>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tags/tag5.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6.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7.xml" ContentType="application/vnd.openxmlformats-officedocument.presentationml.tags+xml"/>
  <Override PartName="/ppt/notesSlides/notesSlide24.xml" ContentType="application/vnd.openxmlformats-officedocument.presentationml.notesSlide+xml"/>
  <Override PartName="/ppt/charts/chart4.xml" ContentType="application/vnd.openxmlformats-officedocument.drawingml.chart+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9"/>
  </p:notesMasterIdLst>
  <p:handoutMasterIdLst>
    <p:handoutMasterId r:id="rId40"/>
  </p:handoutMasterIdLst>
  <p:sldIdLst>
    <p:sldId id="700" r:id="rId4"/>
    <p:sldId id="672" r:id="rId5"/>
    <p:sldId id="673" r:id="rId6"/>
    <p:sldId id="625" r:id="rId7"/>
    <p:sldId id="602" r:id="rId8"/>
    <p:sldId id="601" r:id="rId9"/>
    <p:sldId id="646" r:id="rId10"/>
    <p:sldId id="620" r:id="rId11"/>
    <p:sldId id="630" r:id="rId12"/>
    <p:sldId id="628" r:id="rId13"/>
    <p:sldId id="654" r:id="rId14"/>
    <p:sldId id="635" r:id="rId15"/>
    <p:sldId id="689" r:id="rId16"/>
    <p:sldId id="690" r:id="rId17"/>
    <p:sldId id="636" r:id="rId18"/>
    <p:sldId id="650" r:id="rId19"/>
    <p:sldId id="648" r:id="rId20"/>
    <p:sldId id="659" r:id="rId21"/>
    <p:sldId id="610" r:id="rId22"/>
    <p:sldId id="691" r:id="rId23"/>
    <p:sldId id="660" r:id="rId24"/>
    <p:sldId id="647" r:id="rId25"/>
    <p:sldId id="662" r:id="rId26"/>
    <p:sldId id="619" r:id="rId27"/>
    <p:sldId id="699" r:id="rId28"/>
    <p:sldId id="617" r:id="rId29"/>
    <p:sldId id="692" r:id="rId30"/>
    <p:sldId id="693" r:id="rId31"/>
    <p:sldId id="641" r:id="rId32"/>
    <p:sldId id="663" r:id="rId33"/>
    <p:sldId id="612" r:id="rId34"/>
    <p:sldId id="656" r:id="rId35"/>
    <p:sldId id="694" r:id="rId36"/>
    <p:sldId id="695" r:id="rId37"/>
    <p:sldId id="698" r:id="rId38"/>
  </p:sldIdLst>
  <p:sldSz cx="9144000" cy="5143500" type="screen16x9"/>
  <p:notesSz cx="6985000" cy="9271000"/>
  <p:custDataLst>
    <p:tags r:id="rId41"/>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52" autoAdjust="0"/>
    <p:restoredTop sz="85990" autoAdjust="0"/>
  </p:normalViewPr>
  <p:slideViewPr>
    <p:cSldViewPr>
      <p:cViewPr>
        <p:scale>
          <a:sx n="110" d="100"/>
          <a:sy n="110" d="100"/>
        </p:scale>
        <p:origin x="-540" y="-591"/>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ydiaB:Downloads:Sadler%20and%20Good%20Grading%20Data.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5.3014881311367112E-2"/>
          <c:y val="3.9593572339657011E-2"/>
          <c:w val="0.911758556837862"/>
          <c:h val="0.89373826214554275"/>
        </c:manualLayout>
      </c:layout>
      <c:scatterChart>
        <c:scatterStyle val="lineMarker"/>
        <c:varyColors val="0"/>
        <c:ser>
          <c:idx val="0"/>
          <c:order val="0"/>
          <c:spPr>
            <a:ln w="47625">
              <a:noFill/>
            </a:ln>
          </c:spPr>
          <c:marker>
            <c:spPr>
              <a:solidFill>
                <a:srgbClr val="1A3452"/>
              </a:solidFill>
              <a:ln>
                <a:noFill/>
              </a:ln>
              <a:scene3d>
                <a:camera prst="orthographicFront"/>
                <a:lightRig rig="threePt" dir="t"/>
              </a:scene3d>
              <a:sp3d>
                <a:bevelT/>
              </a:sp3d>
            </c:spPr>
          </c:marker>
          <c:xVal>
            <c:numRef>
              <c:f>Sheet1!$A$1:$A$178</c:f>
              <c:numCache>
                <c:formatCode>General</c:formatCode>
                <c:ptCount val="178"/>
                <c:pt idx="0">
                  <c:v>76</c:v>
                </c:pt>
                <c:pt idx="1">
                  <c:v>82</c:v>
                </c:pt>
                <c:pt idx="2">
                  <c:v>56</c:v>
                </c:pt>
                <c:pt idx="3">
                  <c:v>82</c:v>
                </c:pt>
                <c:pt idx="4">
                  <c:v>66</c:v>
                </c:pt>
                <c:pt idx="5">
                  <c:v>94</c:v>
                </c:pt>
                <c:pt idx="6">
                  <c:v>42</c:v>
                </c:pt>
                <c:pt idx="7">
                  <c:v>78</c:v>
                </c:pt>
                <c:pt idx="8">
                  <c:v>47.5</c:v>
                </c:pt>
                <c:pt idx="9">
                  <c:v>83</c:v>
                </c:pt>
                <c:pt idx="10">
                  <c:v>72</c:v>
                </c:pt>
                <c:pt idx="11">
                  <c:v>89</c:v>
                </c:pt>
                <c:pt idx="12">
                  <c:v>64</c:v>
                </c:pt>
                <c:pt idx="13">
                  <c:v>96</c:v>
                </c:pt>
                <c:pt idx="14">
                  <c:v>80</c:v>
                </c:pt>
                <c:pt idx="15">
                  <c:v>62</c:v>
                </c:pt>
                <c:pt idx="16">
                  <c:v>67</c:v>
                </c:pt>
                <c:pt idx="17">
                  <c:v>71</c:v>
                </c:pt>
                <c:pt idx="18">
                  <c:v>53</c:v>
                </c:pt>
                <c:pt idx="19">
                  <c:v>46</c:v>
                </c:pt>
                <c:pt idx="20">
                  <c:v>86</c:v>
                </c:pt>
                <c:pt idx="21">
                  <c:v>85</c:v>
                </c:pt>
                <c:pt idx="22">
                  <c:v>71</c:v>
                </c:pt>
                <c:pt idx="23">
                  <c:v>87</c:v>
                </c:pt>
                <c:pt idx="24">
                  <c:v>35</c:v>
                </c:pt>
                <c:pt idx="25">
                  <c:v>52</c:v>
                </c:pt>
                <c:pt idx="26">
                  <c:v>76</c:v>
                </c:pt>
                <c:pt idx="27">
                  <c:v>86</c:v>
                </c:pt>
                <c:pt idx="28">
                  <c:v>63</c:v>
                </c:pt>
                <c:pt idx="29">
                  <c:v>93.5</c:v>
                </c:pt>
                <c:pt idx="30">
                  <c:v>66</c:v>
                </c:pt>
                <c:pt idx="31">
                  <c:v>98</c:v>
                </c:pt>
                <c:pt idx="32">
                  <c:v>83</c:v>
                </c:pt>
                <c:pt idx="33">
                  <c:v>73</c:v>
                </c:pt>
                <c:pt idx="34">
                  <c:v>85</c:v>
                </c:pt>
                <c:pt idx="35">
                  <c:v>61</c:v>
                </c:pt>
                <c:pt idx="36">
                  <c:v>54</c:v>
                </c:pt>
                <c:pt idx="37">
                  <c:v>66</c:v>
                </c:pt>
                <c:pt idx="38">
                  <c:v>84</c:v>
                </c:pt>
                <c:pt idx="39">
                  <c:v>71</c:v>
                </c:pt>
                <c:pt idx="40">
                  <c:v>73</c:v>
                </c:pt>
                <c:pt idx="41">
                  <c:v>85</c:v>
                </c:pt>
                <c:pt idx="42">
                  <c:v>77.5</c:v>
                </c:pt>
                <c:pt idx="43">
                  <c:v>68</c:v>
                </c:pt>
                <c:pt idx="44">
                  <c:v>73</c:v>
                </c:pt>
                <c:pt idx="45">
                  <c:v>67</c:v>
                </c:pt>
                <c:pt idx="46">
                  <c:v>81.5</c:v>
                </c:pt>
                <c:pt idx="47">
                  <c:v>45</c:v>
                </c:pt>
                <c:pt idx="48">
                  <c:v>60</c:v>
                </c:pt>
                <c:pt idx="49">
                  <c:v>76</c:v>
                </c:pt>
                <c:pt idx="50">
                  <c:v>49</c:v>
                </c:pt>
                <c:pt idx="51">
                  <c:v>61</c:v>
                </c:pt>
                <c:pt idx="52">
                  <c:v>67</c:v>
                </c:pt>
                <c:pt idx="53">
                  <c:v>82</c:v>
                </c:pt>
                <c:pt idx="54">
                  <c:v>81</c:v>
                </c:pt>
                <c:pt idx="55">
                  <c:v>70</c:v>
                </c:pt>
                <c:pt idx="56">
                  <c:v>76</c:v>
                </c:pt>
                <c:pt idx="57">
                  <c:v>60</c:v>
                </c:pt>
                <c:pt idx="58">
                  <c:v>72</c:v>
                </c:pt>
                <c:pt idx="59">
                  <c:v>72</c:v>
                </c:pt>
                <c:pt idx="60">
                  <c:v>59</c:v>
                </c:pt>
                <c:pt idx="61">
                  <c:v>79</c:v>
                </c:pt>
                <c:pt idx="62">
                  <c:v>78</c:v>
                </c:pt>
                <c:pt idx="63">
                  <c:v>88</c:v>
                </c:pt>
                <c:pt idx="64">
                  <c:v>91</c:v>
                </c:pt>
                <c:pt idx="65">
                  <c:v>89</c:v>
                </c:pt>
                <c:pt idx="66">
                  <c:v>76</c:v>
                </c:pt>
                <c:pt idx="67">
                  <c:v>62</c:v>
                </c:pt>
                <c:pt idx="68">
                  <c:v>84</c:v>
                </c:pt>
                <c:pt idx="69">
                  <c:v>58</c:v>
                </c:pt>
                <c:pt idx="70">
                  <c:v>80</c:v>
                </c:pt>
                <c:pt idx="71">
                  <c:v>57</c:v>
                </c:pt>
                <c:pt idx="72">
                  <c:v>66</c:v>
                </c:pt>
                <c:pt idx="73">
                  <c:v>82</c:v>
                </c:pt>
                <c:pt idx="74">
                  <c:v>72</c:v>
                </c:pt>
                <c:pt idx="75">
                  <c:v>70</c:v>
                </c:pt>
                <c:pt idx="76">
                  <c:v>72</c:v>
                </c:pt>
                <c:pt idx="77">
                  <c:v>72</c:v>
                </c:pt>
                <c:pt idx="78">
                  <c:v>81</c:v>
                </c:pt>
                <c:pt idx="79">
                  <c:v>63</c:v>
                </c:pt>
                <c:pt idx="80">
                  <c:v>80</c:v>
                </c:pt>
                <c:pt idx="81">
                  <c:v>52</c:v>
                </c:pt>
                <c:pt idx="82">
                  <c:v>98</c:v>
                </c:pt>
                <c:pt idx="83">
                  <c:v>43</c:v>
                </c:pt>
                <c:pt idx="84">
                  <c:v>82</c:v>
                </c:pt>
                <c:pt idx="85">
                  <c:v>41</c:v>
                </c:pt>
                <c:pt idx="86">
                  <c:v>89</c:v>
                </c:pt>
                <c:pt idx="87">
                  <c:v>90</c:v>
                </c:pt>
                <c:pt idx="88">
                  <c:v>92</c:v>
                </c:pt>
                <c:pt idx="89">
                  <c:v>78</c:v>
                </c:pt>
                <c:pt idx="90">
                  <c:v>74</c:v>
                </c:pt>
                <c:pt idx="91">
                  <c:v>87</c:v>
                </c:pt>
                <c:pt idx="92">
                  <c:v>82</c:v>
                </c:pt>
                <c:pt idx="94">
                  <c:v>70</c:v>
                </c:pt>
                <c:pt idx="95">
                  <c:v>65</c:v>
                </c:pt>
                <c:pt idx="96">
                  <c:v>63</c:v>
                </c:pt>
                <c:pt idx="97">
                  <c:v>91</c:v>
                </c:pt>
                <c:pt idx="98">
                  <c:v>90</c:v>
                </c:pt>
                <c:pt idx="99">
                  <c:v>77</c:v>
                </c:pt>
                <c:pt idx="100">
                  <c:v>89</c:v>
                </c:pt>
                <c:pt idx="101">
                  <c:v>44</c:v>
                </c:pt>
                <c:pt idx="102">
                  <c:v>93</c:v>
                </c:pt>
                <c:pt idx="103">
                  <c:v>89</c:v>
                </c:pt>
                <c:pt idx="104">
                  <c:v>97</c:v>
                </c:pt>
                <c:pt idx="105">
                  <c:v>85.5</c:v>
                </c:pt>
                <c:pt idx="106">
                  <c:v>95</c:v>
                </c:pt>
                <c:pt idx="107">
                  <c:v>88</c:v>
                </c:pt>
                <c:pt idx="108">
                  <c:v>86</c:v>
                </c:pt>
                <c:pt idx="109">
                  <c:v>89</c:v>
                </c:pt>
                <c:pt idx="110">
                  <c:v>75</c:v>
                </c:pt>
                <c:pt idx="111">
                  <c:v>95</c:v>
                </c:pt>
                <c:pt idx="112">
                  <c:v>92</c:v>
                </c:pt>
                <c:pt idx="113">
                  <c:v>89</c:v>
                </c:pt>
                <c:pt idx="114">
                  <c:v>87</c:v>
                </c:pt>
                <c:pt idx="115">
                  <c:v>92</c:v>
                </c:pt>
                <c:pt idx="116">
                  <c:v>56</c:v>
                </c:pt>
                <c:pt idx="118">
                  <c:v>96</c:v>
                </c:pt>
                <c:pt idx="119">
                  <c:v>89</c:v>
                </c:pt>
                <c:pt idx="120">
                  <c:v>89</c:v>
                </c:pt>
                <c:pt idx="121">
                  <c:v>91</c:v>
                </c:pt>
                <c:pt idx="123">
                  <c:v>95</c:v>
                </c:pt>
                <c:pt idx="124">
                  <c:v>98</c:v>
                </c:pt>
                <c:pt idx="125">
                  <c:v>66</c:v>
                </c:pt>
                <c:pt idx="126">
                  <c:v>53</c:v>
                </c:pt>
                <c:pt idx="127">
                  <c:v>76</c:v>
                </c:pt>
                <c:pt idx="128">
                  <c:v>68</c:v>
                </c:pt>
                <c:pt idx="129">
                  <c:v>57</c:v>
                </c:pt>
                <c:pt idx="130">
                  <c:v>98</c:v>
                </c:pt>
                <c:pt idx="131">
                  <c:v>76</c:v>
                </c:pt>
                <c:pt idx="132">
                  <c:v>91.5</c:v>
                </c:pt>
                <c:pt idx="133">
                  <c:v>84</c:v>
                </c:pt>
                <c:pt idx="134">
                  <c:v>78</c:v>
                </c:pt>
                <c:pt idx="135">
                  <c:v>97</c:v>
                </c:pt>
                <c:pt idx="136">
                  <c:v>77</c:v>
                </c:pt>
                <c:pt idx="137">
                  <c:v>59</c:v>
                </c:pt>
                <c:pt idx="138">
                  <c:v>71</c:v>
                </c:pt>
                <c:pt idx="139">
                  <c:v>87</c:v>
                </c:pt>
                <c:pt idx="140">
                  <c:v>83</c:v>
                </c:pt>
                <c:pt idx="141">
                  <c:v>56</c:v>
                </c:pt>
                <c:pt idx="142">
                  <c:v>91</c:v>
                </c:pt>
                <c:pt idx="144">
                  <c:v>83</c:v>
                </c:pt>
                <c:pt idx="145">
                  <c:v>52</c:v>
                </c:pt>
                <c:pt idx="146">
                  <c:v>75</c:v>
                </c:pt>
                <c:pt idx="147">
                  <c:v>74</c:v>
                </c:pt>
                <c:pt idx="148">
                  <c:v>77</c:v>
                </c:pt>
                <c:pt idx="149">
                  <c:v>62</c:v>
                </c:pt>
                <c:pt idx="150">
                  <c:v>75</c:v>
                </c:pt>
                <c:pt idx="151">
                  <c:v>68</c:v>
                </c:pt>
                <c:pt idx="152">
                  <c:v>67</c:v>
                </c:pt>
                <c:pt idx="153">
                  <c:v>72</c:v>
                </c:pt>
                <c:pt idx="154">
                  <c:v>79</c:v>
                </c:pt>
                <c:pt idx="155">
                  <c:v>89</c:v>
                </c:pt>
                <c:pt idx="156">
                  <c:v>75</c:v>
                </c:pt>
                <c:pt idx="157">
                  <c:v>74</c:v>
                </c:pt>
                <c:pt idx="158">
                  <c:v>72</c:v>
                </c:pt>
                <c:pt idx="159">
                  <c:v>83</c:v>
                </c:pt>
                <c:pt idx="160">
                  <c:v>69</c:v>
                </c:pt>
                <c:pt idx="161">
                  <c:v>77</c:v>
                </c:pt>
                <c:pt idx="163">
                  <c:v>82</c:v>
                </c:pt>
                <c:pt idx="164">
                  <c:v>94</c:v>
                </c:pt>
                <c:pt idx="165">
                  <c:v>71</c:v>
                </c:pt>
                <c:pt idx="166">
                  <c:v>94</c:v>
                </c:pt>
                <c:pt idx="167">
                  <c:v>88</c:v>
                </c:pt>
                <c:pt idx="169">
                  <c:v>92</c:v>
                </c:pt>
                <c:pt idx="170">
                  <c:v>86</c:v>
                </c:pt>
                <c:pt idx="171">
                  <c:v>78</c:v>
                </c:pt>
                <c:pt idx="172">
                  <c:v>65</c:v>
                </c:pt>
                <c:pt idx="173">
                  <c:v>75</c:v>
                </c:pt>
                <c:pt idx="174">
                  <c:v>86</c:v>
                </c:pt>
                <c:pt idx="175">
                  <c:v>82</c:v>
                </c:pt>
                <c:pt idx="176">
                  <c:v>83</c:v>
                </c:pt>
                <c:pt idx="177">
                  <c:v>80</c:v>
                </c:pt>
              </c:numCache>
            </c:numRef>
          </c:xVal>
          <c:yVal>
            <c:numRef>
              <c:f>Sheet1!$B$1:$B$178</c:f>
              <c:numCache>
                <c:formatCode>General</c:formatCode>
                <c:ptCount val="178"/>
                <c:pt idx="0">
                  <c:v>74</c:v>
                </c:pt>
                <c:pt idx="1">
                  <c:v>77</c:v>
                </c:pt>
                <c:pt idx="2">
                  <c:v>56</c:v>
                </c:pt>
                <c:pt idx="3">
                  <c:v>84</c:v>
                </c:pt>
                <c:pt idx="4">
                  <c:v>64.5</c:v>
                </c:pt>
                <c:pt idx="5">
                  <c:v>92</c:v>
                </c:pt>
                <c:pt idx="6">
                  <c:v>46</c:v>
                </c:pt>
                <c:pt idx="7">
                  <c:v>78</c:v>
                </c:pt>
                <c:pt idx="8">
                  <c:v>55</c:v>
                </c:pt>
                <c:pt idx="9">
                  <c:v>73.5</c:v>
                </c:pt>
                <c:pt idx="10">
                  <c:v>65</c:v>
                </c:pt>
                <c:pt idx="11">
                  <c:v>85.5</c:v>
                </c:pt>
                <c:pt idx="12">
                  <c:v>65.5</c:v>
                </c:pt>
                <c:pt idx="13">
                  <c:v>91</c:v>
                </c:pt>
                <c:pt idx="14">
                  <c:v>75.5</c:v>
                </c:pt>
                <c:pt idx="15">
                  <c:v>53</c:v>
                </c:pt>
                <c:pt idx="16">
                  <c:v>65</c:v>
                </c:pt>
                <c:pt idx="17">
                  <c:v>73</c:v>
                </c:pt>
                <c:pt idx="18">
                  <c:v>46</c:v>
                </c:pt>
                <c:pt idx="19">
                  <c:v>38.5</c:v>
                </c:pt>
                <c:pt idx="20">
                  <c:v>88</c:v>
                </c:pt>
                <c:pt idx="21">
                  <c:v>83</c:v>
                </c:pt>
                <c:pt idx="22">
                  <c:v>73.5</c:v>
                </c:pt>
                <c:pt idx="23">
                  <c:v>88</c:v>
                </c:pt>
                <c:pt idx="24">
                  <c:v>31</c:v>
                </c:pt>
                <c:pt idx="25">
                  <c:v>50</c:v>
                </c:pt>
                <c:pt idx="26">
                  <c:v>42</c:v>
                </c:pt>
                <c:pt idx="27">
                  <c:v>85</c:v>
                </c:pt>
                <c:pt idx="28">
                  <c:v>47</c:v>
                </c:pt>
                <c:pt idx="29">
                  <c:v>80</c:v>
                </c:pt>
                <c:pt idx="30">
                  <c:v>62</c:v>
                </c:pt>
                <c:pt idx="31">
                  <c:v>98</c:v>
                </c:pt>
                <c:pt idx="32">
                  <c:v>81</c:v>
                </c:pt>
                <c:pt idx="33">
                  <c:v>72</c:v>
                </c:pt>
                <c:pt idx="34">
                  <c:v>83</c:v>
                </c:pt>
                <c:pt idx="35">
                  <c:v>64</c:v>
                </c:pt>
                <c:pt idx="36">
                  <c:v>53</c:v>
                </c:pt>
                <c:pt idx="37">
                  <c:v>69</c:v>
                </c:pt>
                <c:pt idx="38">
                  <c:v>92</c:v>
                </c:pt>
                <c:pt idx="39">
                  <c:v>74</c:v>
                </c:pt>
                <c:pt idx="40">
                  <c:v>71</c:v>
                </c:pt>
                <c:pt idx="41">
                  <c:v>77</c:v>
                </c:pt>
                <c:pt idx="42">
                  <c:v>77.5</c:v>
                </c:pt>
                <c:pt idx="43">
                  <c:v>73</c:v>
                </c:pt>
                <c:pt idx="44">
                  <c:v>62.5</c:v>
                </c:pt>
                <c:pt idx="45">
                  <c:v>65</c:v>
                </c:pt>
                <c:pt idx="46">
                  <c:v>80.5</c:v>
                </c:pt>
                <c:pt idx="47">
                  <c:v>55.5</c:v>
                </c:pt>
                <c:pt idx="48">
                  <c:v>61</c:v>
                </c:pt>
                <c:pt idx="49">
                  <c:v>78</c:v>
                </c:pt>
                <c:pt idx="50">
                  <c:v>40</c:v>
                </c:pt>
                <c:pt idx="51">
                  <c:v>63</c:v>
                </c:pt>
                <c:pt idx="52">
                  <c:v>69</c:v>
                </c:pt>
                <c:pt idx="53">
                  <c:v>82</c:v>
                </c:pt>
                <c:pt idx="54">
                  <c:v>78</c:v>
                </c:pt>
                <c:pt idx="55">
                  <c:v>73</c:v>
                </c:pt>
                <c:pt idx="56">
                  <c:v>72</c:v>
                </c:pt>
                <c:pt idx="57">
                  <c:v>61</c:v>
                </c:pt>
                <c:pt idx="58">
                  <c:v>72</c:v>
                </c:pt>
                <c:pt idx="59">
                  <c:v>58</c:v>
                </c:pt>
                <c:pt idx="60">
                  <c:v>57</c:v>
                </c:pt>
                <c:pt idx="61">
                  <c:v>67</c:v>
                </c:pt>
                <c:pt idx="62">
                  <c:v>77</c:v>
                </c:pt>
                <c:pt idx="63">
                  <c:v>80</c:v>
                </c:pt>
                <c:pt idx="64">
                  <c:v>80</c:v>
                </c:pt>
                <c:pt idx="65">
                  <c:v>88</c:v>
                </c:pt>
                <c:pt idx="66">
                  <c:v>67</c:v>
                </c:pt>
                <c:pt idx="67">
                  <c:v>65</c:v>
                </c:pt>
                <c:pt idx="68">
                  <c:v>87</c:v>
                </c:pt>
                <c:pt idx="69">
                  <c:v>62</c:v>
                </c:pt>
                <c:pt idx="70">
                  <c:v>75</c:v>
                </c:pt>
                <c:pt idx="71">
                  <c:v>55</c:v>
                </c:pt>
                <c:pt idx="72">
                  <c:v>69</c:v>
                </c:pt>
                <c:pt idx="73">
                  <c:v>85</c:v>
                </c:pt>
                <c:pt idx="74">
                  <c:v>61</c:v>
                </c:pt>
                <c:pt idx="75">
                  <c:v>58</c:v>
                </c:pt>
                <c:pt idx="76">
                  <c:v>74</c:v>
                </c:pt>
                <c:pt idx="77">
                  <c:v>66</c:v>
                </c:pt>
                <c:pt idx="78">
                  <c:v>81</c:v>
                </c:pt>
                <c:pt idx="79">
                  <c:v>59</c:v>
                </c:pt>
                <c:pt idx="80">
                  <c:v>75.5</c:v>
                </c:pt>
                <c:pt idx="81">
                  <c:v>45</c:v>
                </c:pt>
                <c:pt idx="82">
                  <c:v>95</c:v>
                </c:pt>
                <c:pt idx="83">
                  <c:v>37.5</c:v>
                </c:pt>
                <c:pt idx="84">
                  <c:v>80</c:v>
                </c:pt>
                <c:pt idx="85">
                  <c:v>47.5</c:v>
                </c:pt>
                <c:pt idx="86">
                  <c:v>79</c:v>
                </c:pt>
                <c:pt idx="87">
                  <c:v>77</c:v>
                </c:pt>
                <c:pt idx="88">
                  <c:v>92</c:v>
                </c:pt>
                <c:pt idx="89">
                  <c:v>71</c:v>
                </c:pt>
                <c:pt idx="90">
                  <c:v>73</c:v>
                </c:pt>
                <c:pt idx="91">
                  <c:v>67.5</c:v>
                </c:pt>
                <c:pt idx="92">
                  <c:v>64</c:v>
                </c:pt>
                <c:pt idx="94">
                  <c:v>64</c:v>
                </c:pt>
                <c:pt idx="95">
                  <c:v>63</c:v>
                </c:pt>
                <c:pt idx="96">
                  <c:v>58</c:v>
                </c:pt>
                <c:pt idx="97">
                  <c:v>75.5</c:v>
                </c:pt>
                <c:pt idx="98">
                  <c:v>90</c:v>
                </c:pt>
                <c:pt idx="99">
                  <c:v>78</c:v>
                </c:pt>
                <c:pt idx="100">
                  <c:v>87</c:v>
                </c:pt>
                <c:pt idx="101">
                  <c:v>39</c:v>
                </c:pt>
                <c:pt idx="102">
                  <c:v>89</c:v>
                </c:pt>
                <c:pt idx="103">
                  <c:v>91</c:v>
                </c:pt>
                <c:pt idx="104">
                  <c:v>95</c:v>
                </c:pt>
                <c:pt idx="105">
                  <c:v>81.5</c:v>
                </c:pt>
                <c:pt idx="106">
                  <c:v>92</c:v>
                </c:pt>
                <c:pt idx="107">
                  <c:v>72</c:v>
                </c:pt>
                <c:pt idx="108">
                  <c:v>81</c:v>
                </c:pt>
                <c:pt idx="109">
                  <c:v>86</c:v>
                </c:pt>
                <c:pt idx="110">
                  <c:v>68</c:v>
                </c:pt>
                <c:pt idx="111">
                  <c:v>95</c:v>
                </c:pt>
                <c:pt idx="112">
                  <c:v>91</c:v>
                </c:pt>
                <c:pt idx="113">
                  <c:v>87.5</c:v>
                </c:pt>
                <c:pt idx="114">
                  <c:v>81</c:v>
                </c:pt>
                <c:pt idx="115">
                  <c:v>86</c:v>
                </c:pt>
                <c:pt idx="116">
                  <c:v>59</c:v>
                </c:pt>
                <c:pt idx="118">
                  <c:v>96</c:v>
                </c:pt>
                <c:pt idx="119">
                  <c:v>72</c:v>
                </c:pt>
                <c:pt idx="120">
                  <c:v>83</c:v>
                </c:pt>
                <c:pt idx="121">
                  <c:v>89</c:v>
                </c:pt>
                <c:pt idx="123">
                  <c:v>95</c:v>
                </c:pt>
                <c:pt idx="124">
                  <c:v>98.5</c:v>
                </c:pt>
                <c:pt idx="125">
                  <c:v>55</c:v>
                </c:pt>
                <c:pt idx="126">
                  <c:v>49</c:v>
                </c:pt>
                <c:pt idx="127">
                  <c:v>80</c:v>
                </c:pt>
                <c:pt idx="128">
                  <c:v>69</c:v>
                </c:pt>
                <c:pt idx="129">
                  <c:v>52</c:v>
                </c:pt>
                <c:pt idx="130">
                  <c:v>97.5</c:v>
                </c:pt>
                <c:pt idx="131">
                  <c:v>72</c:v>
                </c:pt>
                <c:pt idx="132">
                  <c:v>88</c:v>
                </c:pt>
                <c:pt idx="133">
                  <c:v>83</c:v>
                </c:pt>
                <c:pt idx="134">
                  <c:v>63</c:v>
                </c:pt>
                <c:pt idx="135">
                  <c:v>94</c:v>
                </c:pt>
                <c:pt idx="136">
                  <c:v>70</c:v>
                </c:pt>
                <c:pt idx="137">
                  <c:v>57</c:v>
                </c:pt>
                <c:pt idx="138">
                  <c:v>74</c:v>
                </c:pt>
                <c:pt idx="139">
                  <c:v>89</c:v>
                </c:pt>
                <c:pt idx="140">
                  <c:v>80</c:v>
                </c:pt>
                <c:pt idx="141">
                  <c:v>51</c:v>
                </c:pt>
                <c:pt idx="142">
                  <c:v>88</c:v>
                </c:pt>
                <c:pt idx="144">
                  <c:v>80</c:v>
                </c:pt>
                <c:pt idx="145">
                  <c:v>54.5</c:v>
                </c:pt>
                <c:pt idx="146">
                  <c:v>70</c:v>
                </c:pt>
                <c:pt idx="147">
                  <c:v>70</c:v>
                </c:pt>
                <c:pt idx="148">
                  <c:v>78</c:v>
                </c:pt>
                <c:pt idx="149">
                  <c:v>60</c:v>
                </c:pt>
                <c:pt idx="150">
                  <c:v>71</c:v>
                </c:pt>
                <c:pt idx="151">
                  <c:v>61</c:v>
                </c:pt>
                <c:pt idx="152">
                  <c:v>67</c:v>
                </c:pt>
                <c:pt idx="153">
                  <c:v>65</c:v>
                </c:pt>
                <c:pt idx="154">
                  <c:v>78</c:v>
                </c:pt>
                <c:pt idx="155">
                  <c:v>83</c:v>
                </c:pt>
                <c:pt idx="156">
                  <c:v>72</c:v>
                </c:pt>
                <c:pt idx="157">
                  <c:v>69</c:v>
                </c:pt>
                <c:pt idx="158">
                  <c:v>59</c:v>
                </c:pt>
                <c:pt idx="159">
                  <c:v>81</c:v>
                </c:pt>
                <c:pt idx="160">
                  <c:v>62</c:v>
                </c:pt>
                <c:pt idx="161">
                  <c:v>71</c:v>
                </c:pt>
                <c:pt idx="163">
                  <c:v>84</c:v>
                </c:pt>
                <c:pt idx="164">
                  <c:v>90</c:v>
                </c:pt>
                <c:pt idx="165">
                  <c:v>71</c:v>
                </c:pt>
                <c:pt idx="166">
                  <c:v>82</c:v>
                </c:pt>
                <c:pt idx="167">
                  <c:v>88</c:v>
                </c:pt>
                <c:pt idx="169">
                  <c:v>90</c:v>
                </c:pt>
                <c:pt idx="170">
                  <c:v>80</c:v>
                </c:pt>
                <c:pt idx="171">
                  <c:v>73</c:v>
                </c:pt>
                <c:pt idx="172">
                  <c:v>67</c:v>
                </c:pt>
                <c:pt idx="173">
                  <c:v>73</c:v>
                </c:pt>
                <c:pt idx="174">
                  <c:v>90</c:v>
                </c:pt>
                <c:pt idx="175">
                  <c:v>82</c:v>
                </c:pt>
                <c:pt idx="176">
                  <c:v>50.5</c:v>
                </c:pt>
                <c:pt idx="177">
                  <c:v>78</c:v>
                </c:pt>
              </c:numCache>
            </c:numRef>
          </c:yVal>
          <c:smooth val="0"/>
        </c:ser>
        <c:ser>
          <c:idx val="1"/>
          <c:order val="1"/>
          <c:spPr>
            <a:ln w="47625">
              <a:noFill/>
            </a:ln>
            <a:effectLst>
              <a:outerShdw blurRad="50800" dist="38100" dir="2700000" algn="tl" rotWithShape="0">
                <a:srgbClr val="000000">
                  <a:alpha val="43000"/>
                </a:srgbClr>
              </a:outerShdw>
            </a:effectLst>
          </c:spPr>
          <c:marker>
            <c:spPr>
              <a:solidFill>
                <a:srgbClr val="DE4652"/>
              </a:solidFill>
              <a:effectLst>
                <a:outerShdw blurRad="50800" dist="38100" dir="2700000" algn="tl" rotWithShape="0">
                  <a:srgbClr val="000000">
                    <a:alpha val="43000"/>
                  </a:srgbClr>
                </a:outerShdw>
              </a:effectLst>
              <a:scene3d>
                <a:camera prst="orthographicFront"/>
                <a:lightRig rig="threePt" dir="t"/>
              </a:scene3d>
              <a:sp3d>
                <a:bevelT w="25400"/>
                <a:bevelB w="120650" h="25400" prst="cross"/>
              </a:sp3d>
            </c:spPr>
          </c:marker>
          <c:xVal>
            <c:numRef>
              <c:f>Sheet1!$D$1:$D$24</c:f>
              <c:numCache>
                <c:formatCode>General</c:formatCode>
                <c:ptCount val="24"/>
                <c:pt idx="0">
                  <c:v>90</c:v>
                </c:pt>
                <c:pt idx="1">
                  <c:v>62</c:v>
                </c:pt>
                <c:pt idx="2">
                  <c:v>67</c:v>
                </c:pt>
                <c:pt idx="3">
                  <c:v>72</c:v>
                </c:pt>
                <c:pt idx="4">
                  <c:v>92</c:v>
                </c:pt>
                <c:pt idx="5">
                  <c:v>62</c:v>
                </c:pt>
                <c:pt idx="6">
                  <c:v>83</c:v>
                </c:pt>
                <c:pt idx="7">
                  <c:v>88</c:v>
                </c:pt>
                <c:pt idx="8">
                  <c:v>37</c:v>
                </c:pt>
                <c:pt idx="9">
                  <c:v>84</c:v>
                </c:pt>
                <c:pt idx="10">
                  <c:v>66.5</c:v>
                </c:pt>
                <c:pt idx="11">
                  <c:v>57</c:v>
                </c:pt>
                <c:pt idx="12">
                  <c:v>95</c:v>
                </c:pt>
                <c:pt idx="13">
                  <c:v>81</c:v>
                </c:pt>
                <c:pt idx="14">
                  <c:v>42</c:v>
                </c:pt>
                <c:pt idx="15">
                  <c:v>91</c:v>
                </c:pt>
                <c:pt idx="16">
                  <c:v>94</c:v>
                </c:pt>
                <c:pt idx="17">
                  <c:v>87</c:v>
                </c:pt>
                <c:pt idx="18">
                  <c:v>76</c:v>
                </c:pt>
                <c:pt idx="19">
                  <c:v>91</c:v>
                </c:pt>
                <c:pt idx="20">
                  <c:v>59</c:v>
                </c:pt>
                <c:pt idx="21">
                  <c:v>89</c:v>
                </c:pt>
                <c:pt idx="22">
                  <c:v>92</c:v>
                </c:pt>
                <c:pt idx="23">
                  <c:v>63</c:v>
                </c:pt>
              </c:numCache>
            </c:numRef>
          </c:xVal>
          <c:yVal>
            <c:numRef>
              <c:f>Sheet1!$E$1:$E$24</c:f>
              <c:numCache>
                <c:formatCode>General</c:formatCode>
                <c:ptCount val="24"/>
                <c:pt idx="0">
                  <c:v>91</c:v>
                </c:pt>
                <c:pt idx="1">
                  <c:v>68</c:v>
                </c:pt>
                <c:pt idx="2">
                  <c:v>73</c:v>
                </c:pt>
                <c:pt idx="3">
                  <c:v>69</c:v>
                </c:pt>
                <c:pt idx="4">
                  <c:v>90.5</c:v>
                </c:pt>
                <c:pt idx="5">
                  <c:v>70</c:v>
                </c:pt>
                <c:pt idx="6">
                  <c:v>80</c:v>
                </c:pt>
                <c:pt idx="7">
                  <c:v>88</c:v>
                </c:pt>
                <c:pt idx="8">
                  <c:v>35</c:v>
                </c:pt>
                <c:pt idx="9">
                  <c:v>88</c:v>
                </c:pt>
                <c:pt idx="10">
                  <c:v>70</c:v>
                </c:pt>
                <c:pt idx="11">
                  <c:v>66</c:v>
                </c:pt>
                <c:pt idx="12">
                  <c:v>92</c:v>
                </c:pt>
                <c:pt idx="13">
                  <c:v>84</c:v>
                </c:pt>
                <c:pt idx="14">
                  <c:v>48</c:v>
                </c:pt>
                <c:pt idx="15">
                  <c:v>91</c:v>
                </c:pt>
                <c:pt idx="16">
                  <c:v>94</c:v>
                </c:pt>
                <c:pt idx="17">
                  <c:v>89</c:v>
                </c:pt>
                <c:pt idx="18">
                  <c:v>74</c:v>
                </c:pt>
                <c:pt idx="19">
                  <c:v>96</c:v>
                </c:pt>
                <c:pt idx="20">
                  <c:v>59</c:v>
                </c:pt>
                <c:pt idx="21">
                  <c:v>88</c:v>
                </c:pt>
                <c:pt idx="22">
                  <c:v>92</c:v>
                </c:pt>
                <c:pt idx="23">
                  <c:v>70</c:v>
                </c:pt>
              </c:numCache>
            </c:numRef>
          </c:yVal>
          <c:smooth val="0"/>
        </c:ser>
        <c:dLbls>
          <c:showLegendKey val="0"/>
          <c:showVal val="0"/>
          <c:showCatName val="0"/>
          <c:showSerName val="0"/>
          <c:showPercent val="0"/>
          <c:showBubbleSize val="0"/>
        </c:dLbls>
        <c:axId val="116142848"/>
        <c:axId val="116144768"/>
      </c:scatterChart>
      <c:valAx>
        <c:axId val="116142848"/>
        <c:scaling>
          <c:orientation val="minMax"/>
          <c:max val="100"/>
          <c:min val="0"/>
        </c:scaling>
        <c:delete val="0"/>
        <c:axPos val="b"/>
        <c:numFmt formatCode="General" sourceLinked="1"/>
        <c:majorTickMark val="out"/>
        <c:minorTickMark val="none"/>
        <c:tickLblPos val="nextTo"/>
        <c:crossAx val="116144768"/>
        <c:crosses val="autoZero"/>
        <c:crossBetween val="midCat"/>
        <c:majorUnit val="10"/>
      </c:valAx>
      <c:valAx>
        <c:axId val="116144768"/>
        <c:scaling>
          <c:orientation val="minMax"/>
          <c:max val="100"/>
          <c:min val="0"/>
        </c:scaling>
        <c:delete val="0"/>
        <c:axPos val="l"/>
        <c:numFmt formatCode="General" sourceLinked="1"/>
        <c:majorTickMark val="out"/>
        <c:minorTickMark val="none"/>
        <c:tickLblPos val="nextTo"/>
        <c:crossAx val="116142848"/>
        <c:crosses val="autoZero"/>
        <c:crossBetween val="midCat"/>
        <c:majorUnit val="10"/>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11.8</c:v>
                </c:pt>
              </c:strCache>
            </c:strRef>
          </c:tx>
          <c:dLbls>
            <c:dLbl>
              <c:idx val="0"/>
              <c:layout>
                <c:manualLayout>
                  <c:x val="0.1431294628662097"/>
                  <c:y val="1.981513600003804E-2"/>
                </c:manualLayout>
              </c:layout>
              <c:tx>
                <c:rich>
                  <a:bodyPr/>
                  <a:lstStyle/>
                  <a:p>
                    <a:r>
                      <a:rPr lang="en-US" dirty="0"/>
                      <a:t>High </a:t>
                    </a:r>
                    <a:r>
                      <a:rPr lang="en-US" dirty="0" smtClean="0"/>
                      <a:t>School 11.8%</a:t>
                    </a:r>
                    <a:endParaRPr lang="en-US" dirty="0"/>
                  </a:p>
                </c:rich>
              </c:tx>
              <c:showLegendKey val="0"/>
              <c:showVal val="1"/>
              <c:showCatName val="1"/>
              <c:showSerName val="0"/>
              <c:showPercent val="0"/>
              <c:showBubbleSize val="0"/>
            </c:dLbl>
            <c:dLbl>
              <c:idx val="1"/>
              <c:layout/>
              <c:tx>
                <c:rich>
                  <a:bodyPr/>
                  <a:lstStyle/>
                  <a:p>
                    <a:r>
                      <a:rPr lang="en-US" dirty="0" smtClean="0"/>
                      <a:t>Associate 8.2%</a:t>
                    </a:r>
                    <a:endParaRPr lang="en-US" dirty="0"/>
                  </a:p>
                </c:rich>
              </c:tx>
              <c:showLegendKey val="0"/>
              <c:showVal val="1"/>
              <c:showCatName val="1"/>
              <c:showSerName val="0"/>
              <c:showPercent val="0"/>
              <c:showBubbleSize val="0"/>
            </c:dLbl>
            <c:dLbl>
              <c:idx val="2"/>
              <c:layout/>
              <c:tx>
                <c:rich>
                  <a:bodyPr/>
                  <a:lstStyle/>
                  <a:p>
                    <a:r>
                      <a:rPr lang="en-US" dirty="0" smtClean="0"/>
                      <a:t>Bachelors 42.8%</a:t>
                    </a:r>
                    <a:endParaRPr lang="en-US" dirty="0"/>
                  </a:p>
                </c:rich>
              </c:tx>
              <c:showLegendKey val="0"/>
              <c:showVal val="1"/>
              <c:showCatName val="1"/>
              <c:showSerName val="0"/>
              <c:showPercent val="0"/>
              <c:showBubbleSize val="0"/>
            </c:dLbl>
            <c:dLbl>
              <c:idx val="3"/>
              <c:layout/>
              <c:tx>
                <c:rich>
                  <a:bodyPr/>
                  <a:lstStyle/>
                  <a:p>
                    <a:r>
                      <a:rPr lang="en-US" dirty="0" smtClean="0"/>
                      <a:t>Masters</a:t>
                    </a:r>
                  </a:p>
                  <a:p>
                    <a:r>
                      <a:rPr lang="en-US" dirty="0" smtClean="0"/>
                      <a:t>36.7%</a:t>
                    </a:r>
                    <a:endParaRPr lang="en-US" dirty="0"/>
                  </a:p>
                </c:rich>
              </c:tx>
              <c:showLegendKey val="0"/>
              <c:showVal val="1"/>
              <c:showCatName val="1"/>
              <c:showSerName val="0"/>
              <c:showPercent val="0"/>
              <c:showBubbleSize val="0"/>
            </c:dLbl>
            <c:dLbl>
              <c:idx val="4"/>
              <c:layout/>
              <c:tx>
                <c:rich>
                  <a:bodyPr/>
                  <a:lstStyle/>
                  <a:p>
                    <a:r>
                      <a:rPr lang="en-US" dirty="0" smtClean="0"/>
                      <a:t>Doctoral 5.4%</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Sheet1!$A$2:$A$6</c:f>
              <c:strCache>
                <c:ptCount val="5"/>
                <c:pt idx="0">
                  <c:v>High School</c:v>
                </c:pt>
                <c:pt idx="1">
                  <c:v>Associate's</c:v>
                </c:pt>
                <c:pt idx="2">
                  <c:v>Bachelor's</c:v>
                </c:pt>
                <c:pt idx="3">
                  <c:v>Master's</c:v>
                </c:pt>
                <c:pt idx="4">
                  <c:v>Doctoral</c:v>
                </c:pt>
              </c:strCache>
            </c:strRef>
          </c:cat>
          <c:val>
            <c:numRef>
              <c:f>Sheet1!$B$2:$B$6</c:f>
              <c:numCache>
                <c:formatCode>General</c:formatCode>
                <c:ptCount val="5"/>
                <c:pt idx="0">
                  <c:v>11.8</c:v>
                </c:pt>
                <c:pt idx="1">
                  <c:v>8.2000000000000011</c:v>
                </c:pt>
                <c:pt idx="2">
                  <c:v>42.8</c:v>
                </c:pt>
                <c:pt idx="3">
                  <c:v>36.700000000000003</c:v>
                </c:pt>
                <c:pt idx="4">
                  <c:v>5.4</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Sheet1!$B$2</c:f>
              <c:strCache>
                <c:ptCount val="1"/>
                <c:pt idx="0">
                  <c:v>35.20%</c:v>
                </c:pt>
              </c:strCache>
            </c:strRef>
          </c:tx>
          <c:dLbls>
            <c:dLbl>
              <c:idx val="0"/>
              <c:layout/>
              <c:tx>
                <c:rich>
                  <a:bodyPr/>
                  <a:lstStyle/>
                  <a:p>
                    <a:r>
                      <a:rPr lang="en-US" dirty="0" smtClean="0"/>
                      <a:t>North</a:t>
                    </a:r>
                    <a:r>
                      <a:rPr lang="en-US" baseline="0" dirty="0" smtClean="0"/>
                      <a:t> </a:t>
                    </a:r>
                    <a:r>
                      <a:rPr lang="en-US" dirty="0" smtClean="0"/>
                      <a:t>America</a:t>
                    </a:r>
                  </a:p>
                  <a:p>
                    <a:r>
                      <a:rPr lang="en-US" dirty="0" smtClean="0"/>
                      <a:t>35.2%</a:t>
                    </a:r>
                    <a:endParaRPr lang="en-US" dirty="0"/>
                  </a:p>
                </c:rich>
              </c:tx>
              <c:showLegendKey val="0"/>
              <c:showVal val="1"/>
              <c:showCatName val="1"/>
              <c:showSerName val="0"/>
              <c:showPercent val="0"/>
              <c:showBubbleSize val="0"/>
            </c:dLbl>
            <c:dLbl>
              <c:idx val="1"/>
              <c:layout/>
              <c:tx>
                <c:rich>
                  <a:bodyPr/>
                  <a:lstStyle/>
                  <a:p>
                    <a:r>
                      <a:rPr lang="en-US" dirty="0" smtClean="0"/>
                      <a:t>Europe 28.2%</a:t>
                    </a:r>
                    <a:endParaRPr lang="en-US" dirty="0"/>
                  </a:p>
                </c:rich>
              </c:tx>
              <c:showLegendKey val="0"/>
              <c:showVal val="1"/>
              <c:showCatName val="1"/>
              <c:showSerName val="0"/>
              <c:showPercent val="0"/>
              <c:showBubbleSize val="0"/>
            </c:dLbl>
            <c:dLbl>
              <c:idx val="2"/>
              <c:layout/>
              <c:tx>
                <c:rich>
                  <a:bodyPr/>
                  <a:lstStyle/>
                  <a:p>
                    <a:r>
                      <a:rPr lang="en-US" dirty="0" smtClean="0"/>
                      <a:t>Asia 21.4%</a:t>
                    </a:r>
                    <a:endParaRPr lang="en-US" dirty="0"/>
                  </a:p>
                </c:rich>
              </c:tx>
              <c:showLegendKey val="0"/>
              <c:showVal val="1"/>
              <c:showCatName val="1"/>
              <c:showSerName val="0"/>
              <c:showPercent val="0"/>
              <c:showBubbleSize val="0"/>
            </c:dLbl>
            <c:dLbl>
              <c:idx val="3"/>
              <c:layout/>
              <c:tx>
                <c:rich>
                  <a:bodyPr/>
                  <a:lstStyle/>
                  <a:p>
                    <a:r>
                      <a:rPr lang="en-US" dirty="0" smtClean="0"/>
                      <a:t>South America 8.8%</a:t>
                    </a:r>
                    <a:endParaRPr lang="en-US" dirty="0"/>
                  </a:p>
                </c:rich>
              </c:tx>
              <c:showLegendKey val="0"/>
              <c:showVal val="1"/>
              <c:showCatName val="1"/>
              <c:showSerName val="0"/>
              <c:showPercent val="0"/>
              <c:showBubbleSize val="0"/>
            </c:dLbl>
            <c:dLbl>
              <c:idx val="4"/>
              <c:layout/>
              <c:tx>
                <c:rich>
                  <a:bodyPr/>
                  <a:lstStyle/>
                  <a:p>
                    <a:r>
                      <a:rPr lang="en-US" dirty="0" smtClean="0"/>
                      <a:t>Africa 3.6%</a:t>
                    </a:r>
                    <a:endParaRPr lang="en-US" dirty="0"/>
                  </a:p>
                </c:rich>
              </c:tx>
              <c:showLegendKey val="0"/>
              <c:showVal val="1"/>
              <c:showCatName val="1"/>
              <c:showSerName val="0"/>
              <c:showPercent val="0"/>
              <c:showBubbleSize val="0"/>
            </c:dLbl>
            <c:dLbl>
              <c:idx val="5"/>
              <c:layout/>
              <c:tx>
                <c:rich>
                  <a:bodyPr/>
                  <a:lstStyle/>
                  <a:p>
                    <a:r>
                      <a:rPr lang="en-US" dirty="0" smtClean="0"/>
                      <a:t>Oceania</a:t>
                    </a:r>
                  </a:p>
                  <a:p>
                    <a:r>
                      <a:rPr lang="en-US" dirty="0" smtClean="0"/>
                      <a:t>2.8%</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Sheet1!$A$2:$A$7</c:f>
              <c:strCache>
                <c:ptCount val="6"/>
                <c:pt idx="0">
                  <c:v>N. America</c:v>
                </c:pt>
                <c:pt idx="1">
                  <c:v>Europe</c:v>
                </c:pt>
                <c:pt idx="2">
                  <c:v>Asia</c:v>
                </c:pt>
                <c:pt idx="3">
                  <c:v>S. America</c:v>
                </c:pt>
                <c:pt idx="4">
                  <c:v>Africa</c:v>
                </c:pt>
                <c:pt idx="5">
                  <c:v>Oceania</c:v>
                </c:pt>
              </c:strCache>
            </c:strRef>
          </c:cat>
          <c:val>
            <c:numRef>
              <c:f>Sheet1!$B$2:$B$7</c:f>
              <c:numCache>
                <c:formatCode>0.00%</c:formatCode>
                <c:ptCount val="6"/>
                <c:pt idx="0">
                  <c:v>0.35200000000000009</c:v>
                </c:pt>
                <c:pt idx="1">
                  <c:v>0.28200000000000008</c:v>
                </c:pt>
                <c:pt idx="2">
                  <c:v>0.21400000000000005</c:v>
                </c:pt>
                <c:pt idx="3">
                  <c:v>8.8000000000000037E-2</c:v>
                </c:pt>
                <c:pt idx="4">
                  <c:v>3.5999999999999997E-2</c:v>
                </c:pt>
                <c:pt idx="5">
                  <c:v>2.8000000000000001E-2</c:v>
                </c:pt>
              </c:numCache>
            </c:numRef>
          </c:val>
        </c:ser>
        <c:dLbls>
          <c:showLegendKey val="0"/>
          <c:showVal val="1"/>
          <c:showCatName val="1"/>
          <c:showSerName val="0"/>
          <c:showPercent val="0"/>
          <c:showBubbleSize val="0"/>
          <c:showLeaderLines val="1"/>
        </c:dLbls>
        <c:firstSliceAng val="0"/>
      </c:pieChart>
    </c:plotArea>
    <c:plotVisOnly val="1"/>
    <c:dispBlanksAs val="gap"/>
    <c:showDLblsOverMax val="0"/>
  </c:chart>
  <c:txPr>
    <a:bodyPr/>
    <a:lstStyle/>
    <a:p>
      <a:pPr>
        <a:defRPr sz="16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6.0725803805774303E-2"/>
          <c:y val="7.4687500000000004E-2"/>
          <c:w val="0.75489919619422796"/>
          <c:h val="0.7500521653543305"/>
        </c:manualLayout>
      </c:layout>
      <c:barChart>
        <c:barDir val="col"/>
        <c:grouping val="clustered"/>
        <c:varyColors val="0"/>
        <c:ser>
          <c:idx val="0"/>
          <c:order val="0"/>
          <c:tx>
            <c:strRef>
              <c:f>Sheet1!$B$1</c:f>
              <c:strCache>
                <c:ptCount val="1"/>
                <c:pt idx="0">
                  <c:v>Lecture</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Sheet1!$B$2:$B$4</c:f>
              <c:numCache>
                <c:formatCode>0%</c:formatCode>
                <c:ptCount val="3"/>
                <c:pt idx="0">
                  <c:v>0.57999999999999996</c:v>
                </c:pt>
                <c:pt idx="1">
                  <c:v>0.5</c:v>
                </c:pt>
                <c:pt idx="2">
                  <c:v>0.41</c:v>
                </c:pt>
              </c:numCache>
            </c:numRef>
          </c:val>
        </c:ser>
        <c:ser>
          <c:idx val="1"/>
          <c:order val="1"/>
          <c:tx>
            <c:strRef>
              <c:f>Sheet1!$C$1</c:f>
              <c:strCache>
                <c:ptCount val="1"/>
                <c:pt idx="0">
                  <c:v>Active Learning</c:v>
                </c:pt>
              </c:strCache>
            </c:strRef>
          </c:tx>
          <c:invertIfNegative val="0"/>
          <c:dLbls>
            <c:showLegendKey val="0"/>
            <c:showVal val="1"/>
            <c:showCatName val="0"/>
            <c:showSerName val="0"/>
            <c:showPercent val="0"/>
            <c:showBubbleSize val="0"/>
            <c:showLeaderLines val="0"/>
          </c:dLbls>
          <c:cat>
            <c:strRef>
              <c:f>Sheet1!$A$2:$A$4</c:f>
              <c:strCache>
                <c:ptCount val="3"/>
                <c:pt idx="0">
                  <c:v> </c:v>
                </c:pt>
                <c:pt idx="1">
                  <c:v> </c:v>
                </c:pt>
                <c:pt idx="2">
                  <c:v> </c:v>
                </c:pt>
              </c:strCache>
            </c:strRef>
          </c:cat>
          <c:val>
            <c:numRef>
              <c:f>Sheet1!$C$2:$C$4</c:f>
              <c:numCache>
                <c:formatCode>0%</c:formatCode>
                <c:ptCount val="3"/>
                <c:pt idx="0">
                  <c:v>0.81</c:v>
                </c:pt>
                <c:pt idx="1">
                  <c:v>0.85</c:v>
                </c:pt>
                <c:pt idx="2">
                  <c:v>0.74</c:v>
                </c:pt>
              </c:numCache>
            </c:numRef>
          </c:val>
        </c:ser>
        <c:dLbls>
          <c:showLegendKey val="0"/>
          <c:showVal val="0"/>
          <c:showCatName val="0"/>
          <c:showSerName val="0"/>
          <c:showPercent val="0"/>
          <c:showBubbleSize val="0"/>
        </c:dLbls>
        <c:gapWidth val="150"/>
        <c:axId val="177474176"/>
        <c:axId val="177492352"/>
      </c:barChart>
      <c:catAx>
        <c:axId val="177474176"/>
        <c:scaling>
          <c:orientation val="minMax"/>
        </c:scaling>
        <c:delete val="0"/>
        <c:axPos val="b"/>
        <c:majorTickMark val="out"/>
        <c:minorTickMark val="out"/>
        <c:tickLblPos val="nextTo"/>
        <c:crossAx val="177492352"/>
        <c:crosses val="autoZero"/>
        <c:auto val="1"/>
        <c:lblAlgn val="ctr"/>
        <c:lblOffset val="100"/>
        <c:noMultiLvlLbl val="0"/>
      </c:catAx>
      <c:valAx>
        <c:axId val="177492352"/>
        <c:scaling>
          <c:orientation val="minMax"/>
        </c:scaling>
        <c:delete val="0"/>
        <c:axPos val="l"/>
        <c:majorGridlines/>
        <c:numFmt formatCode="0%" sourceLinked="1"/>
        <c:majorTickMark val="out"/>
        <c:minorTickMark val="none"/>
        <c:tickLblPos val="nextTo"/>
        <c:crossAx val="17747417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sz="quarter" idx="1"/>
          </p:nvPr>
        </p:nvSpPr>
        <p:spPr>
          <a:xfrm>
            <a:off x="3956050" y="0"/>
            <a:ext cx="3027363" cy="463550"/>
          </a:xfrm>
          <a:prstGeom prst="rect">
            <a:avLst/>
          </a:prstGeom>
        </p:spPr>
        <p:txBody>
          <a:bodyPr vert="horz" lIns="91440" tIns="45720" rIns="91440" bIns="45720" rtlCol="0"/>
          <a:lstStyle>
            <a:lvl1pPr algn="r">
              <a:defRPr sz="1200"/>
            </a:lvl1pPr>
          </a:lstStyle>
          <a:p>
            <a:pPr>
              <a:defRPr/>
            </a:pPr>
            <a:fld id="{7F4275AF-E9C8-4DDC-96C2-88D9AAE21784}" type="datetimeFigureOut">
              <a:rPr lang="en-US"/>
              <a:pPr>
                <a:defRPr/>
              </a:pPr>
              <a:t>10/17/2013</a:t>
            </a:fld>
            <a:endParaRPr lang="en-US"/>
          </a:p>
        </p:txBody>
      </p:sp>
      <p:sp>
        <p:nvSpPr>
          <p:cNvPr id="4" name="Footer Placeholder 3"/>
          <p:cNvSpPr>
            <a:spLocks noGrp="1"/>
          </p:cNvSpPr>
          <p:nvPr>
            <p:ph type="ftr" sz="quarter" idx="2"/>
          </p:nvPr>
        </p:nvSpPr>
        <p:spPr>
          <a:xfrm>
            <a:off x="0" y="8805863"/>
            <a:ext cx="3027363" cy="463550"/>
          </a:xfrm>
          <a:prstGeom prst="rect">
            <a:avLst/>
          </a:prstGeom>
        </p:spPr>
        <p:txBody>
          <a:bodyPr vert="horz" lIns="91440" tIns="45720" rIns="91440" bIns="45720" rtlCol="0" anchor="b"/>
          <a:lstStyle>
            <a:lvl1pPr algn="l">
              <a:defRPr sz="1200"/>
            </a:lvl1pPr>
          </a:lstStyle>
          <a:p>
            <a:pPr>
              <a:defRPr/>
            </a:pPr>
            <a:endParaRPr lang="en-US"/>
          </a:p>
        </p:txBody>
      </p:sp>
      <p:sp>
        <p:nvSpPr>
          <p:cNvPr id="5" name="Slide Number Placeholder 4"/>
          <p:cNvSpPr>
            <a:spLocks noGrp="1"/>
          </p:cNvSpPr>
          <p:nvPr>
            <p:ph type="sldNum" sz="quarter" idx="3"/>
          </p:nvPr>
        </p:nvSpPr>
        <p:spPr>
          <a:xfrm>
            <a:off x="3956050" y="8805863"/>
            <a:ext cx="3027363" cy="463550"/>
          </a:xfrm>
          <a:prstGeom prst="rect">
            <a:avLst/>
          </a:prstGeom>
        </p:spPr>
        <p:txBody>
          <a:bodyPr vert="horz" lIns="91440" tIns="45720" rIns="91440" bIns="45720" rtlCol="0" anchor="b"/>
          <a:lstStyle>
            <a:lvl1pPr algn="r">
              <a:defRPr sz="1200"/>
            </a:lvl1pPr>
          </a:lstStyle>
          <a:p>
            <a:pPr>
              <a:defRPr/>
            </a:pPr>
            <a:fld id="{C6FAB327-7451-4E79-9B7D-B6AC9EDF44B7}" type="slidenum">
              <a:rPr lang="en-US"/>
              <a:pPr>
                <a:defRPr/>
              </a:pPr>
              <a:t>‹#›</a:t>
            </a:fld>
            <a:endParaRPr lang="en-US"/>
          </a:p>
        </p:txBody>
      </p:sp>
    </p:spTree>
    <p:extLst>
      <p:ext uri="{BB962C8B-B14F-4D97-AF65-F5344CB8AC3E}">
        <p14:creationId xmlns:p14="http://schemas.microsoft.com/office/powerpoint/2010/main" val="15688832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7363"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56050" y="0"/>
            <a:ext cx="3027363" cy="463550"/>
          </a:xfrm>
          <a:prstGeom prst="rect">
            <a:avLst/>
          </a:prstGeom>
        </p:spPr>
        <p:txBody>
          <a:bodyPr vert="horz" lIns="91440" tIns="45720" rIns="91440" bIns="45720" rtlCol="0"/>
          <a:lstStyle>
            <a:lvl1pPr algn="r">
              <a:defRPr sz="1200"/>
            </a:lvl1pPr>
          </a:lstStyle>
          <a:p>
            <a:fld id="{A35E3AAC-F1EA-48E7-8C01-0D0E1393C8D1}" type="datetimeFigureOut">
              <a:rPr lang="en-US" smtClean="0"/>
              <a:pPr/>
              <a:t>10/17/2013</a:t>
            </a:fld>
            <a:endParaRPr lang="en-US"/>
          </a:p>
        </p:txBody>
      </p:sp>
      <p:sp>
        <p:nvSpPr>
          <p:cNvPr id="4" name="Slide Image Placeholder 3"/>
          <p:cNvSpPr>
            <a:spLocks noGrp="1" noRot="1" noChangeAspect="1"/>
          </p:cNvSpPr>
          <p:nvPr>
            <p:ph type="sldImg" idx="2"/>
          </p:nvPr>
        </p:nvSpPr>
        <p:spPr>
          <a:xfrm>
            <a:off x="403225" y="695325"/>
            <a:ext cx="6178550" cy="3476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63"/>
            <a:ext cx="3027363"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56050" y="8805863"/>
            <a:ext cx="3027363" cy="463550"/>
          </a:xfrm>
          <a:prstGeom prst="rect">
            <a:avLst/>
          </a:prstGeom>
        </p:spPr>
        <p:txBody>
          <a:bodyPr vert="horz" lIns="91440" tIns="45720" rIns="91440" bIns="45720" rtlCol="0" anchor="b"/>
          <a:lstStyle>
            <a:lvl1pPr algn="r">
              <a:defRPr sz="1200"/>
            </a:lvl1pPr>
          </a:lstStyle>
          <a:p>
            <a:fld id="{62425EF2-AEE5-49E8-912D-7A4D6183D534}" type="slidenum">
              <a:rPr lang="en-US" smtClean="0"/>
              <a:pPr/>
              <a:t>‹#›</a:t>
            </a:fld>
            <a:endParaRPr lang="en-US"/>
          </a:p>
        </p:txBody>
      </p:sp>
    </p:spTree>
    <p:extLst>
      <p:ext uri="{BB962C8B-B14F-4D97-AF65-F5344CB8AC3E}">
        <p14:creationId xmlns:p14="http://schemas.microsoft.com/office/powerpoint/2010/main" val="2185252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5325"/>
            <a:ext cx="6181725" cy="3476625"/>
          </a:xfrm>
        </p:spPr>
      </p:sp>
      <p:sp>
        <p:nvSpPr>
          <p:cNvPr id="3" name="Notes Placeholder 2"/>
          <p:cNvSpPr>
            <a:spLocks noGrp="1"/>
          </p:cNvSpPr>
          <p:nvPr>
            <p:ph type="body" idx="1"/>
          </p:nvPr>
        </p:nvSpPr>
        <p:spPr/>
        <p:txBody>
          <a:bodyPr>
            <a:normAutofit/>
          </a:bodyPr>
          <a:lstStyle/>
          <a:p>
            <a:r>
              <a:rPr lang="en-US" dirty="0" smtClean="0"/>
              <a:t>I’m a Stanford professor,</a:t>
            </a:r>
            <a:r>
              <a:rPr lang="en-US" baseline="0" dirty="0" smtClean="0"/>
              <a:t> and Co-founder of Coursera.  Most people today will never have access to a Stanford class.  But we’re changing that. </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some of the key elements that went into</a:t>
            </a:r>
            <a:r>
              <a:rPr lang="en-US" baseline="0" dirty="0" smtClean="0"/>
              <a:t> these courses.  First, when we designs content for the online environment, we can remove the constraints of classroom scheduling, and abandon the monolithic 1hr lecture. The content can be divided into short, coherent modules of 8-12 minutes each, which can be traversed in different ways by different students.  Some students might benefit from some additional preparation.  Others might want go into depth in certain topics.  So we can finally move away from the one-size-fits-all model of education into a much more personalized experience.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19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design class logo, student</a:t>
            </a:r>
            <a:r>
              <a:rPr lang="en-US" baseline="0" dirty="0" smtClean="0"/>
              <a:t> </a:t>
            </a:r>
            <a:r>
              <a:rPr lang="en-US" baseline="0" dirty="0" err="1" smtClean="0"/>
              <a:t>acks</a:t>
            </a:r>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20</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Pie charts need to be redone</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23</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102D2C8F-DC82-8249-AF70-AA6557AFBAF2}" type="slidenum">
              <a:rPr lang="en-US" smtClean="0"/>
              <a:t>25</a:t>
            </a:fld>
            <a:endParaRPr lang="en-US"/>
          </a:p>
        </p:txBody>
      </p:sp>
    </p:spTree>
    <p:extLst>
      <p:ext uri="{BB962C8B-B14F-4D97-AF65-F5344CB8AC3E}">
        <p14:creationId xmlns:p14="http://schemas.microsoft.com/office/powerpoint/2010/main" val="1873935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28</a:t>
            </a:fld>
            <a:endParaRPr lang="en-US"/>
          </a:p>
        </p:txBody>
      </p:sp>
    </p:spTree>
    <p:extLst>
      <p:ext uri="{BB962C8B-B14F-4D97-AF65-F5344CB8AC3E}">
        <p14:creationId xmlns:p14="http://schemas.microsoft.com/office/powerpoint/2010/main" val="1666379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5325"/>
            <a:ext cx="6178550" cy="34766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425EF2-AEE5-49E8-912D-7A4D6183D534}" type="slidenum">
              <a:rPr lang="en-US" smtClean="0"/>
              <a:pPr/>
              <a:t>29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2" name="Shape 222"/>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1526109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2D2C8F-DC82-8249-AF70-AA6557AFBAF2}" type="slidenum">
              <a:rPr lang="en-US" smtClean="0"/>
              <a:pPr/>
              <a:t>30</a:t>
            </a:fld>
            <a:endParaRPr lang="en-US"/>
          </a:p>
        </p:txBody>
      </p:sp>
    </p:spTree>
    <p:extLst>
      <p:ext uri="{BB962C8B-B14F-4D97-AF65-F5344CB8AC3E}">
        <p14:creationId xmlns:p14="http://schemas.microsoft.com/office/powerpoint/2010/main" val="14536823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ON HOLD</a:t>
            </a:r>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31</a:t>
            </a:fld>
            <a:endParaRPr lang="en-US"/>
          </a:p>
        </p:txBody>
      </p:sp>
    </p:spTree>
    <p:extLst>
      <p:ext uri="{BB962C8B-B14F-4D97-AF65-F5344CB8AC3E}">
        <p14:creationId xmlns:p14="http://schemas.microsoft.com/office/powerpoint/2010/main" val="2957841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wrap</a:t>
            </a:r>
            <a:r>
              <a:rPr lang="en-US" baseline="0" dirty="0" smtClean="0"/>
              <a:t> up…. </a:t>
            </a:r>
            <a:endParaRPr lang="en-US" dirty="0" smtClean="0"/>
          </a:p>
          <a:p>
            <a:endParaRPr lang="en-US" dirty="0" smtClean="0"/>
          </a:p>
          <a:p>
            <a:r>
              <a:rPr lang="en-US" dirty="0" smtClean="0"/>
              <a:t>I’ve often been asked: If anyone</a:t>
            </a:r>
            <a:r>
              <a:rPr lang="en-US" baseline="0" dirty="0" smtClean="0"/>
              <a:t> can now take online Princeton courses for free, why would anyone still pay for a Princeton degree?  I think the value of a Princeton education isn’t just the content—instead it’s the interactions with the professors and with other equally bright students.  To quote Plutarch: The mind is not a vessel that needs filling, but wood that needs igniting. </a:t>
            </a:r>
          </a:p>
          <a:p>
            <a:endParaRPr lang="en-US" baseline="0" dirty="0" smtClean="0"/>
          </a:p>
          <a:p>
            <a:r>
              <a:rPr lang="en-US" baseline="0" dirty="0" smtClean="0"/>
              <a:t>I think the value of a Princeton education isn’t just the content.  Content is increasingly free on the web anyway.  Instead, the real value of attending a top university is the interactions with the professors and with other equally bright students.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33</a:t>
            </a:fld>
            <a:endParaRPr lang="en-US"/>
          </a:p>
        </p:txBody>
      </p:sp>
    </p:spTree>
    <p:extLst>
      <p:ext uri="{BB962C8B-B14F-4D97-AF65-F5344CB8AC3E}">
        <p14:creationId xmlns:p14="http://schemas.microsoft.com/office/powerpoint/2010/main" val="1504279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smtClean="0"/>
              <a:t>What would we</a:t>
            </a:r>
            <a:r>
              <a:rPr lang="en-US" b="0" baseline="0" dirty="0" smtClean="0"/>
              <a:t> get i</a:t>
            </a:r>
            <a:r>
              <a:rPr lang="en-US" b="0" dirty="0" smtClean="0"/>
              <a:t>f</a:t>
            </a:r>
            <a:r>
              <a:rPr lang="en-US" b="0" baseline="0" dirty="0" smtClean="0"/>
              <a:t> we could offer a free high-quality education to everyone?  First, it establishes education as a basic human right, so that anyone with the motivation and the ability would have the opportunity to get the skills that they need to make a better life for themselves, their families and their communities.  Second, it enables lifelong learning.  It’s a shame that for most of us, learning stops when we finish our formal education.  With these amazing courses, we would always have the opportunity to explore new directions, whether to expand our minds or to make a change in our </a:t>
            </a:r>
            <a:r>
              <a:rPr lang="en-US" b="0" baseline="0" dirty="0" err="1" smtClean="0"/>
              <a:t>livesk</a:t>
            </a:r>
            <a:r>
              <a:rPr lang="en-US" b="0" baseline="0" dirty="0" smtClean="0"/>
              <a:t>.  Finally, it opens the door to a wave of innovation.  Because talent can be found everywhere.  Maybe the next Albert Einstein or the next Steve Jobs is living in some remote village in Africa.  With access to education, he or she can come up with the next big idea, and help make the world a better place for all of us.</a:t>
            </a:r>
            <a:endParaRPr lang="en-US" b="0"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35</a:t>
            </a:fld>
            <a:endParaRPr lang="en-US"/>
          </a:p>
        </p:txBody>
      </p:sp>
    </p:spTree>
    <p:extLst>
      <p:ext uri="{BB962C8B-B14F-4D97-AF65-F5344CB8AC3E}">
        <p14:creationId xmlns:p14="http://schemas.microsoft.com/office/powerpoint/2010/main" val="415406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Shape 227"/>
          <p:cNvSpPr>
            <a:spLocks noGrp="1" noRot="1" noChangeAspect="1"/>
          </p:cNvSpPr>
          <p:nvPr>
            <p:ph type="sldImg" idx="2"/>
          </p:nvPr>
        </p:nvSpPr>
        <p:spPr>
          <a:xfrm>
            <a:off x="401638" y="695325"/>
            <a:ext cx="6181725" cy="347662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Shape 228"/>
          <p:cNvSpPr txBox="1">
            <a:spLocks noGrp="1"/>
          </p:cNvSpPr>
          <p:nvPr>
            <p:ph type="body" idx="1"/>
          </p:nvPr>
        </p:nvSpPr>
        <p:spPr>
          <a:xfrm>
            <a:off x="698501" y="4403725"/>
            <a:ext cx="5587999" cy="4171950"/>
          </a:xfrm>
          <a:prstGeom prst="rect">
            <a:avLst/>
          </a:prstGeom>
        </p:spPr>
        <p:txBody>
          <a:bodyPr lIns="92870" tIns="92870" rIns="92870" bIns="92870" anchor="t" anchorCtr="0">
            <a:noAutofit/>
          </a:bodyPr>
          <a:lstStyle/>
          <a:p>
            <a:endParaRPr dirty="0"/>
          </a:p>
        </p:txBody>
      </p:sp>
    </p:spTree>
    <p:extLst>
      <p:ext uri="{BB962C8B-B14F-4D97-AF65-F5344CB8AC3E}">
        <p14:creationId xmlns:p14="http://schemas.microsoft.com/office/powerpoint/2010/main" val="42824506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suddenly possible is to use technology to offer education at</a:t>
            </a:r>
            <a:r>
              <a:rPr lang="en-US" baseline="0" dirty="0" smtClean="0"/>
              <a:t> scale.  This started with 3 courses that Stanford opened to the world in the fall.  For example, </a:t>
            </a:r>
            <a:r>
              <a:rPr lang="en-US" dirty="0" smtClean="0"/>
              <a:t>the machine learning class was taught by my colleague Andrew</a:t>
            </a:r>
            <a:r>
              <a:rPr lang="en-US" baseline="0" dirty="0" smtClean="0"/>
              <a:t> Ng.  Andrew’s </a:t>
            </a:r>
            <a:r>
              <a:rPr lang="en-US" dirty="0" smtClean="0"/>
              <a:t>ML class</a:t>
            </a:r>
            <a:r>
              <a:rPr lang="en-US" baseline="0" dirty="0" smtClean="0"/>
              <a:t> is one of the larger at Stanford, with 400 students.  Andrew’s public machine learning class had an enrollment of over 100K students.  So for Andrew to reach the same audience by teaching his Stanford class, he would have to teach it for … 250 years.</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4</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7</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GRAPH?</a:t>
            </a:r>
            <a:endParaRPr lang="en-US" dirty="0"/>
          </a:p>
        </p:txBody>
      </p:sp>
      <p:sp>
        <p:nvSpPr>
          <p:cNvPr id="4" name="Slide Number Placeholder 3"/>
          <p:cNvSpPr>
            <a:spLocks noGrp="1"/>
          </p:cNvSpPr>
          <p:nvPr>
            <p:ph type="sldNum" sz="quarter" idx="10"/>
          </p:nvPr>
        </p:nvSpPr>
        <p:spPr/>
        <p:txBody>
          <a:bodyPr/>
          <a:lstStyle/>
          <a:p>
            <a:fld id="{C197A59D-FB34-4744-89FB-BF01C58F0874}" type="slidenum">
              <a:rPr lang="en-US" smtClean="0"/>
              <a:pPr/>
              <a:t>9</a:t>
            </a:fld>
            <a:endParaRPr lang="en-US"/>
          </a:p>
        </p:txBody>
      </p:sp>
    </p:spTree>
    <p:extLst>
      <p:ext uri="{BB962C8B-B14F-4D97-AF65-F5344CB8AC3E}">
        <p14:creationId xmlns:p14="http://schemas.microsoft.com/office/powerpoint/2010/main" val="1532982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7"/>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pPr>
                <a:defRPr/>
              </a:pPr>
              <a:t>10/17/2013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dirty="0" err="1" smtClean="0"/>
              <a:t>Dkandu</a:t>
            </a:r>
            <a:r>
              <a:rPr lang="en-US" dirty="0" smtClean="0"/>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pPr>
                <a:defRPr/>
              </a:pPr>
              <a:t>‹#›</a:t>
            </a:fld>
            <a:endParaRPr lang="en-US"/>
          </a:p>
        </p:txBody>
      </p:sp>
      <p:sp>
        <p:nvSpPr>
          <p:cNvPr id="7" name="TextBox 6"/>
          <p:cNvSpPr txBox="1"/>
          <p:nvPr userDrawn="1"/>
        </p:nvSpPr>
        <p:spPr>
          <a:xfrm>
            <a:off x="8594295" y="4943914"/>
            <a:ext cx="607859" cy="215444"/>
          </a:xfrm>
          <a:prstGeom prst="rect">
            <a:avLst/>
          </a:prstGeom>
          <a:noFill/>
        </p:spPr>
        <p:txBody>
          <a:bodyPr wrap="none" rtlCol="0">
            <a:spAutoFit/>
          </a:bodyPr>
          <a:lstStyle/>
          <a:p>
            <a:r>
              <a:rPr lang="en-US" sz="800" dirty="0" smtClean="0"/>
              <a:t>Coursera</a:t>
            </a:r>
            <a:endParaRPr lang="en-US" sz="80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pPr>
                <a:defRPr/>
              </a:pPr>
              <a:t>10/17/2013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pPr>
                <a:defRPr/>
              </a:pPr>
              <a:t>10/17/2013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0"/>
        <p:cNvGrpSpPr/>
        <p:nvPr/>
      </p:nvGrpSpPr>
      <p:grpSpPr>
        <a:xfrm>
          <a:off x="0" y="0"/>
          <a:ext cx="0" cy="0"/>
          <a:chOff x="0" y="0"/>
          <a:chExt cx="0" cy="0"/>
        </a:xfrm>
      </p:grpSpPr>
      <p:sp>
        <p:nvSpPr>
          <p:cNvPr id="11" name="Shape 11"/>
          <p:cNvSpPr txBox="1">
            <a:spLocks noGrp="1"/>
          </p:cNvSpPr>
          <p:nvPr>
            <p:ph type="title"/>
          </p:nvPr>
        </p:nvSpPr>
        <p:spPr>
          <a:xfrm>
            <a:off x="457200" y="205978"/>
            <a:ext cx="8229600" cy="857250"/>
          </a:xfrm>
          <a:prstGeom prst="rect">
            <a:avLst/>
          </a:prstGeom>
          <a:noFill/>
          <a:ln>
            <a:noFill/>
          </a:ln>
        </p:spPr>
        <p:txBody>
          <a:bodyPr lIns="78360" tIns="78360" rIns="78360" bIns="78360" anchor="b" anchorCtr="0"/>
          <a:lstStyle>
            <a:lvl1pPr algn="l" rtl="0">
              <a:spcBef>
                <a:spcPts val="0"/>
              </a:spcBef>
              <a:buSzPct val="100000"/>
              <a:buFont typeface="Arial"/>
              <a:buNone/>
              <a:defRPr sz="3100" b="1">
                <a:solidFill>
                  <a:schemeClr val="dk1"/>
                </a:solidFill>
                <a:latin typeface="Helvetica"/>
                <a:ea typeface="Helvetica"/>
                <a:cs typeface="Helvetica"/>
                <a:sym typeface="Arial"/>
              </a:defRPr>
            </a:lvl1pPr>
            <a:lvl2pPr algn="l" rtl="0">
              <a:spcBef>
                <a:spcPts val="0"/>
              </a:spcBef>
              <a:buSzPct val="100000"/>
              <a:buFont typeface="Arial"/>
              <a:buNone/>
              <a:defRPr sz="3100" b="1">
                <a:solidFill>
                  <a:schemeClr val="dk1"/>
                </a:solidFill>
                <a:latin typeface="Arial"/>
                <a:ea typeface="Arial"/>
                <a:cs typeface="Arial"/>
                <a:sym typeface="Arial"/>
              </a:defRPr>
            </a:lvl2pPr>
            <a:lvl3pPr algn="l" rtl="0">
              <a:spcBef>
                <a:spcPts val="0"/>
              </a:spcBef>
              <a:buSzPct val="100000"/>
              <a:buFont typeface="Arial"/>
              <a:buNone/>
              <a:defRPr sz="3100" b="1">
                <a:solidFill>
                  <a:schemeClr val="dk1"/>
                </a:solidFill>
                <a:latin typeface="Arial"/>
                <a:ea typeface="Arial"/>
                <a:cs typeface="Arial"/>
                <a:sym typeface="Arial"/>
              </a:defRPr>
            </a:lvl3pPr>
            <a:lvl4pPr algn="l" rtl="0">
              <a:spcBef>
                <a:spcPts val="0"/>
              </a:spcBef>
              <a:buSzPct val="100000"/>
              <a:buFont typeface="Arial"/>
              <a:buNone/>
              <a:defRPr sz="3100" b="1">
                <a:solidFill>
                  <a:schemeClr val="dk1"/>
                </a:solidFill>
                <a:latin typeface="Arial"/>
                <a:ea typeface="Arial"/>
                <a:cs typeface="Arial"/>
                <a:sym typeface="Arial"/>
              </a:defRPr>
            </a:lvl4pPr>
            <a:lvl5pPr algn="l" rtl="0">
              <a:spcBef>
                <a:spcPts val="0"/>
              </a:spcBef>
              <a:buSzPct val="100000"/>
              <a:buFont typeface="Arial"/>
              <a:buNone/>
              <a:defRPr sz="3100" b="1">
                <a:solidFill>
                  <a:schemeClr val="dk1"/>
                </a:solidFill>
                <a:latin typeface="Arial"/>
                <a:ea typeface="Arial"/>
                <a:cs typeface="Arial"/>
                <a:sym typeface="Arial"/>
              </a:defRPr>
            </a:lvl5pPr>
            <a:lvl6pPr algn="l" rtl="0">
              <a:spcBef>
                <a:spcPts val="0"/>
              </a:spcBef>
              <a:buSzPct val="100000"/>
              <a:buFont typeface="Arial"/>
              <a:buNone/>
              <a:defRPr sz="3100" b="1">
                <a:solidFill>
                  <a:schemeClr val="dk1"/>
                </a:solidFill>
                <a:latin typeface="Arial"/>
                <a:ea typeface="Arial"/>
                <a:cs typeface="Arial"/>
                <a:sym typeface="Arial"/>
              </a:defRPr>
            </a:lvl6pPr>
            <a:lvl7pPr algn="l" rtl="0">
              <a:spcBef>
                <a:spcPts val="0"/>
              </a:spcBef>
              <a:buSzPct val="100000"/>
              <a:buFont typeface="Arial"/>
              <a:buNone/>
              <a:defRPr sz="3100" b="1">
                <a:solidFill>
                  <a:schemeClr val="dk1"/>
                </a:solidFill>
                <a:latin typeface="Arial"/>
                <a:ea typeface="Arial"/>
                <a:cs typeface="Arial"/>
                <a:sym typeface="Arial"/>
              </a:defRPr>
            </a:lvl7pPr>
            <a:lvl8pPr algn="l" rtl="0">
              <a:spcBef>
                <a:spcPts val="0"/>
              </a:spcBef>
              <a:buSzPct val="100000"/>
              <a:buFont typeface="Arial"/>
              <a:buNone/>
              <a:defRPr sz="3100" b="1">
                <a:solidFill>
                  <a:schemeClr val="dk1"/>
                </a:solidFill>
                <a:latin typeface="Arial"/>
                <a:ea typeface="Arial"/>
                <a:cs typeface="Arial"/>
                <a:sym typeface="Arial"/>
              </a:defRPr>
            </a:lvl8pPr>
            <a:lvl9pPr algn="l" rtl="0">
              <a:spcBef>
                <a:spcPts val="0"/>
              </a:spcBef>
              <a:buSzPct val="100000"/>
              <a:buFont typeface="Arial"/>
              <a:buNone/>
              <a:defRPr sz="3100" b="1">
                <a:solidFill>
                  <a:schemeClr val="dk1"/>
                </a:solidFill>
                <a:latin typeface="Arial"/>
                <a:ea typeface="Arial"/>
                <a:cs typeface="Arial"/>
                <a:sym typeface="Arial"/>
              </a:defRPr>
            </a:lvl9pPr>
          </a:lstStyle>
          <a:p>
            <a:endParaRPr dirty="0"/>
          </a:p>
        </p:txBody>
      </p:sp>
      <p:sp>
        <p:nvSpPr>
          <p:cNvPr id="12" name="Shape 12"/>
          <p:cNvSpPr txBox="1">
            <a:spLocks noGrp="1"/>
          </p:cNvSpPr>
          <p:nvPr>
            <p:ph type="body" idx="1"/>
          </p:nvPr>
        </p:nvSpPr>
        <p:spPr>
          <a:xfrm>
            <a:off x="457200" y="1200151"/>
            <a:ext cx="8229600" cy="3725680"/>
          </a:xfrm>
          <a:prstGeom prst="rect">
            <a:avLst/>
          </a:prstGeom>
          <a:noFill/>
          <a:ln>
            <a:noFill/>
          </a:ln>
        </p:spPr>
        <p:txBody>
          <a:bodyPr lIns="78360" tIns="78360" rIns="78360" bIns="78360" anchor="t" anchorCtr="0"/>
          <a:lstStyle>
            <a:lvl1pPr rtl="0">
              <a:defRPr>
                <a:latin typeface="Helvetica"/>
                <a:ea typeface="Helvetica"/>
                <a:cs typeface="Helvetica"/>
              </a:defRPr>
            </a:lvl1pPr>
            <a:lvl2pPr marL="636782" indent="-244916" rtl="0">
              <a:defRPr/>
            </a:lvl2pPr>
            <a:lvl3pPr marL="979665" indent="-195933" rtl="0">
              <a:defRPr/>
            </a:lvl3pPr>
            <a:lvl4pPr marL="1371531" indent="-195933" rtl="0">
              <a:defRPr/>
            </a:lvl4pPr>
            <a:lvl5pPr rtl="0">
              <a:defRPr sz="1500"/>
            </a:lvl5pPr>
            <a:lvl6pPr rtl="0">
              <a:defRPr sz="1500"/>
            </a:lvl6pPr>
            <a:lvl7pPr rtl="0">
              <a:defRPr sz="1500"/>
            </a:lvl7pPr>
            <a:lvl8pPr rtl="0">
              <a:defRPr sz="1500"/>
            </a:lvl8pPr>
            <a:lvl9pPr rtl="0">
              <a:defRPr sz="1500"/>
            </a:lvl9pPr>
          </a:lstStyle>
          <a:p>
            <a:endParaRPr dirty="0"/>
          </a:p>
        </p:txBody>
      </p:sp>
    </p:spTree>
    <p:extLst>
      <p:ext uri="{BB962C8B-B14F-4D97-AF65-F5344CB8AC3E}">
        <p14:creationId xmlns:p14="http://schemas.microsoft.com/office/powerpoint/2010/main" val="5192256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33507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034070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08755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47326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55777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08273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1200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19694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1948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0781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94CFE4B-17F2-49B1-A8CD-48A7230178BE}" type="datetimeFigureOut">
              <a:rPr lang="en-US" smtClean="0">
                <a:solidFill>
                  <a:prstClr val="black">
                    <a:tint val="75000"/>
                  </a:prstClr>
                </a:solidFill>
              </a: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043A558-56C3-499B-89A2-59E5853E6BB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33707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474913E-EBD2-475B-B719-C7EAF8ECC25E}" type="datetimeFigureOut">
              <a:rPr lang="en-US">
                <a:solidFill>
                  <a:prstClr val="black">
                    <a:tint val="75000"/>
                  </a:prstClr>
                </a:solidFill>
              </a:rPr>
              <a:pPr>
                <a:def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US" dirty="0" err="1" smtClean="0">
                <a:solidFill>
                  <a:prstClr val="black">
                    <a:tint val="75000"/>
                  </a:prstClr>
                </a:solidFill>
              </a:rPr>
              <a:t>Dkandu</a:t>
            </a:r>
            <a:r>
              <a:rPr lang="en-US" dirty="0" smtClean="0">
                <a:solidFill>
                  <a:prstClr val="black">
                    <a:tint val="75000"/>
                  </a:prstClr>
                </a:solidFill>
              </a:rPr>
              <a:t> proprietary and confidential</a:t>
            </a:r>
          </a:p>
        </p:txBody>
      </p:sp>
      <p:sp>
        <p:nvSpPr>
          <p:cNvPr id="6" name="Slide Number Placeholder 5"/>
          <p:cNvSpPr>
            <a:spLocks noGrp="1"/>
          </p:cNvSpPr>
          <p:nvPr>
            <p:ph type="sldNum" sz="quarter" idx="12"/>
          </p:nvPr>
        </p:nvSpPr>
        <p:spPr/>
        <p:txBody>
          <a:bodyPr/>
          <a:lstStyle>
            <a:lvl1pPr>
              <a:defRPr/>
            </a:lvl1pPr>
          </a:lstStyle>
          <a:p>
            <a:pPr>
              <a:defRPr/>
            </a:pPr>
            <a:fld id="{2155BE41-8928-4453-83D4-76C15CF8BFA5}" type="slidenum">
              <a:rPr lang="en-US">
                <a:solidFill>
                  <a:prstClr val="black">
                    <a:tint val="75000"/>
                  </a:prstClr>
                </a:solidFill>
              </a:rPr>
              <a:pPr>
                <a:defRPr/>
              </a:pPr>
              <a:t>‹#›</a:t>
            </a:fld>
            <a:endParaRPr lang="en-US">
              <a:solidFill>
                <a:prstClr val="black">
                  <a:tint val="75000"/>
                </a:prstClr>
              </a:solidFill>
            </a:endParaRPr>
          </a:p>
        </p:txBody>
      </p:sp>
      <p:sp>
        <p:nvSpPr>
          <p:cNvPr id="7" name="TextBox 6"/>
          <p:cNvSpPr txBox="1"/>
          <p:nvPr userDrawn="1"/>
        </p:nvSpPr>
        <p:spPr>
          <a:xfrm>
            <a:off x="8594299" y="4943914"/>
            <a:ext cx="607859" cy="215444"/>
          </a:xfrm>
          <a:prstGeom prst="rect">
            <a:avLst/>
          </a:prstGeom>
          <a:noFill/>
        </p:spPr>
        <p:txBody>
          <a:bodyPr wrap="none" rtlCol="0">
            <a:spAutoFit/>
          </a:bodyPr>
          <a:lstStyle/>
          <a:p>
            <a:r>
              <a:rPr lang="en-US" sz="800" dirty="0" smtClean="0">
                <a:solidFill>
                  <a:prstClr val="black"/>
                </a:solidFill>
              </a:rPr>
              <a:t>Coursera</a:t>
            </a:r>
            <a:endParaRPr lang="en-US" sz="800" dirty="0">
              <a:solidFill>
                <a:prstClr val="black"/>
              </a:solidFill>
            </a:endParaRPr>
          </a:p>
        </p:txBody>
      </p:sp>
    </p:spTree>
    <p:extLst>
      <p:ext uri="{BB962C8B-B14F-4D97-AF65-F5344CB8AC3E}">
        <p14:creationId xmlns:p14="http://schemas.microsoft.com/office/powerpoint/2010/main" val="71020627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solidFill>
                  <a:prstClr val="black"/>
                </a:solidFill>
              </a:rPr>
              <a:t>Coursera</a:t>
            </a:r>
          </a:p>
        </p:txBody>
      </p:sp>
    </p:spTree>
    <p:extLst>
      <p:ext uri="{BB962C8B-B14F-4D97-AF65-F5344CB8AC3E}">
        <p14:creationId xmlns:p14="http://schemas.microsoft.com/office/powerpoint/2010/main" val="326685792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solidFill>
                  <a:prstClr val="black">
                    <a:tint val="75000"/>
                  </a:prstClr>
                </a:solidFill>
              </a:rPr>
              <a:pPr>
                <a:def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74442430"/>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solidFill>
                  <a:prstClr val="black">
                    <a:tint val="75000"/>
                  </a:prstClr>
                </a:solidFill>
              </a:rPr>
              <a:pPr>
                <a:defRPr/>
              </a:pPr>
              <a:t>10/17/2013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855259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solidFill>
                  <a:prstClr val="black">
                    <a:tint val="75000"/>
                  </a:prstClr>
                </a:solidFill>
              </a:rPr>
              <a:pPr>
                <a:defRPr/>
              </a:pPr>
              <a:t>10/17/2013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95573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solidFill>
                  <a:prstClr val="black">
                    <a:tint val="75000"/>
                  </a:prstClr>
                </a:solidFill>
              </a:rPr>
              <a:pPr>
                <a:defRPr/>
              </a:pPr>
              <a:t>10/17/2013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67567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0E81639-624D-4A03-B51B-F38CA3461DAB}" type="datetimeFigureOut">
              <a:rPr lang="en-US"/>
              <a:pPr>
                <a:defRPr/>
              </a:pPr>
              <a:t>10/17/2013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D74CCEA-E639-44AE-BB6B-D8B27399CCC9}" type="slidenum">
              <a:rPr lang="en-US"/>
              <a:pPr>
                <a:defRPr/>
              </a:pPr>
              <a:t>‹#›</a:t>
            </a:fld>
            <a:endParaRPr 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solidFill>
                  <a:prstClr val="black">
                    <a:tint val="75000"/>
                  </a:prstClr>
                </a:solidFill>
              </a:rPr>
              <a:pPr>
                <a:defRPr/>
              </a:pPr>
              <a:t>10/17/2013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2746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1"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solidFill>
                  <a:prstClr val="black">
                    <a:tint val="75000"/>
                  </a:prstClr>
                </a:solidFill>
              </a:rPr>
              <a:pPr>
                <a:defRPr/>
              </a:pPr>
              <a:t>10/17/2013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093381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solidFill>
                  <a:prstClr val="black">
                    <a:tint val="75000"/>
                  </a:prstClr>
                </a:solidFill>
              </a:rPr>
              <a:pPr>
                <a:defRPr/>
              </a:pPr>
              <a:t>10/17/2013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96370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FBE98875-999A-4A68-9888-ED7A28F735E1}" type="datetimeFigureOut">
              <a:rPr lang="en-US">
                <a:solidFill>
                  <a:prstClr val="black">
                    <a:tint val="75000"/>
                  </a:prstClr>
                </a:solidFill>
              </a:rPr>
              <a:pPr>
                <a:def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EE80D26B-390B-4B73-BD1B-D347938F37A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11053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35113D8-DEB9-4845-A4FE-0F3C2B2F6768}" type="datetimeFigureOut">
              <a:rPr lang="en-US">
                <a:solidFill>
                  <a:prstClr val="black">
                    <a:tint val="75000"/>
                  </a:prstClr>
                </a:solidFill>
              </a:rPr>
              <a:pPr>
                <a:defRPr/>
              </a:pPr>
              <a:t>10/17/2013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2FB0AFE-E0DD-435E-B59D-8E6B93A7696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82533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EC675E0B-BC90-4B75-AA2C-66B622F0A867}" type="datetimeFigureOut">
              <a:rPr lang="en-US"/>
              <a:pPr>
                <a:defRPr/>
              </a:pPr>
              <a:t>10/17/2013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CD871B3-EC58-4CCC-BC54-996CF38DD33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5DBE3A3E-4501-478E-860B-F08994D328B5}" type="datetimeFigureOut">
              <a:rPr lang="en-US"/>
              <a:pPr>
                <a:defRPr/>
              </a:pPr>
              <a:t>10/17/2013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DBA47434-C22D-45D5-8782-DCE867869D6A}"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6EBC12F-60B8-4DAD-B4C0-1DD8EBFB4D51}" type="datetimeFigureOut">
              <a:rPr lang="en-US"/>
              <a:pPr>
                <a:defRPr/>
              </a:pPr>
              <a:t>10/17/2013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8416892-9727-418A-9E6C-63AB1E259C9B}"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F1B066A-69AE-49EF-B520-3C943FAB3E5E}" type="datetimeFigureOut">
              <a:rPr lang="en-US"/>
              <a:pPr>
                <a:defRPr/>
              </a:pPr>
              <a:t>10/17/2013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CD46940-63C2-4CFE-AEF2-AA099C190121}"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6"/>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D9A2B50-17EE-46E6-8925-EFE9E3D1B060}" type="datetimeFigureOut">
              <a:rPr lang="en-US"/>
              <a:pPr>
                <a:defRPr/>
              </a:pPr>
              <a:t>10/17/2013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93810B3-4689-4A6B-B3AA-2E0330865D70}"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11"/>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6DA2B03-F434-44D6-BB88-E3C329417701}" type="datetimeFigureOut">
              <a:rPr lang="en-US"/>
              <a:pPr>
                <a:defRPr/>
              </a:pPr>
              <a:t>10/17/2013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8F705C1-3776-4ED2-8FEE-DFAD6C93DC12}"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1"/>
            </a:gs>
            <a:gs pos="100000">
              <a:schemeClr val="bg1">
                <a:lumMod val="85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pPr>
                <a:defRPr/>
              </a:pPr>
              <a:t>10/17/2013</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794CFE4B-17F2-49B1-A8CD-48A7230178BE}" type="datetimeFigureOut">
              <a:rPr lang="en-US" smtClean="0">
                <a:solidFill>
                  <a:prstClr val="black">
                    <a:tint val="75000"/>
                  </a:prstClr>
                </a:solidFill>
                <a:latin typeface="Calibri"/>
              </a:rPr>
              <a:pPr fontAlgn="auto">
                <a:spcBef>
                  <a:spcPts val="0"/>
                </a:spcBef>
                <a:spcAft>
                  <a:spcPts val="0"/>
                </a:spcAft>
              </a:pPr>
              <a:t>10/17/2013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043A558-56C3-499B-89A2-59E5853E6BB4}"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
        <p:nvSpPr>
          <p:cNvPr id="7" name="TextBox 6"/>
          <p:cNvSpPr txBox="1"/>
          <p:nvPr/>
        </p:nvSpPr>
        <p:spPr>
          <a:xfrm>
            <a:off x="7772400" y="4897279"/>
            <a:ext cx="1401346" cy="261610"/>
          </a:xfrm>
          <a:prstGeom prst="rect">
            <a:avLst/>
          </a:prstGeom>
          <a:noFill/>
        </p:spPr>
        <p:txBody>
          <a:bodyPr wrap="none" rtlCol="0">
            <a:spAutoFit/>
          </a:bodyPr>
          <a:lstStyle/>
          <a:p>
            <a:pPr fontAlgn="auto">
              <a:spcBef>
                <a:spcPts val="0"/>
              </a:spcBef>
              <a:spcAft>
                <a:spcPts val="0"/>
              </a:spcAft>
            </a:pPr>
            <a:r>
              <a:rPr lang="en-US" sz="1100" dirty="0" smtClean="0">
                <a:solidFill>
                  <a:prstClr val="black"/>
                </a:solidFill>
                <a:latin typeface="Calibri"/>
              </a:rPr>
              <a:t>                  Andrew Ng</a:t>
            </a:r>
            <a:endParaRPr lang="en-US" sz="1100" dirty="0">
              <a:solidFill>
                <a:prstClr val="black"/>
              </a:solidFill>
              <a:latin typeface="Calibri"/>
            </a:endParaRPr>
          </a:p>
        </p:txBody>
      </p:sp>
    </p:spTree>
    <p:extLst>
      <p:ext uri="{BB962C8B-B14F-4D97-AF65-F5344CB8AC3E}">
        <p14:creationId xmlns:p14="http://schemas.microsoft.com/office/powerpoint/2010/main" val="35220400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5979"/>
            <a:ext cx="8229600" cy="85725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200151"/>
            <a:ext cx="8229600" cy="339447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A8FED0DB-E711-41E8-B607-5D5D6AED12E7}" type="datetimeFigureOut">
              <a:rPr lang="en-US">
                <a:solidFill>
                  <a:prstClr val="black">
                    <a:tint val="75000"/>
                  </a:prstClr>
                </a:solidFill>
              </a:rPr>
              <a:pPr>
                <a:defRPr/>
              </a:pPr>
              <a:t>10/17/2013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0A46B048-EB89-4660-AF43-BD0B11A425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7213427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chart" Target="../charts/chart4.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2.xml"/><Relationship Id="rId5" Type="http://schemas.openxmlformats.org/officeDocument/2006/relationships/image" Target="../media/image6.emf"/><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2280568"/>
            <a:ext cx="9144001" cy="2862932"/>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5" name="Picture 4" descr="TitleSlide.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71450"/>
            <a:ext cx="5208039" cy="2929522"/>
          </a:xfrm>
          <a:prstGeom prst="rect">
            <a:avLst/>
          </a:prstGeom>
        </p:spPr>
      </p:pic>
      <p:sp>
        <p:nvSpPr>
          <p:cNvPr id="7" name="TextBox 6"/>
          <p:cNvSpPr txBox="1"/>
          <p:nvPr/>
        </p:nvSpPr>
        <p:spPr>
          <a:xfrm>
            <a:off x="714553" y="2579188"/>
            <a:ext cx="7968337" cy="1523494"/>
          </a:xfrm>
          <a:prstGeom prst="rect">
            <a:avLst/>
          </a:prstGeom>
          <a:noFill/>
        </p:spPr>
        <p:txBody>
          <a:bodyPr wrap="square" lIns="45720" tIns="22860" rIns="45720" bIns="22860" rtlCol="0">
            <a:spAutoFit/>
          </a:bodyPr>
          <a:lstStyle/>
          <a:p>
            <a:pPr algn="ctr"/>
            <a:r>
              <a:rPr lang="en-US" sz="4800" b="1" dirty="0">
                <a:solidFill>
                  <a:schemeClr val="bg1"/>
                </a:solidFill>
                <a:latin typeface="Helvetica" pitchFamily="34" charset="0"/>
                <a:cs typeface="Rockwell"/>
              </a:rPr>
              <a:t>The Online Revolution:</a:t>
            </a:r>
            <a:br>
              <a:rPr lang="en-US" sz="4800" b="1" dirty="0">
                <a:solidFill>
                  <a:schemeClr val="bg1"/>
                </a:solidFill>
                <a:latin typeface="Helvetica" pitchFamily="34" charset="0"/>
                <a:cs typeface="Rockwell"/>
              </a:rPr>
            </a:br>
            <a:r>
              <a:rPr lang="en-US" sz="4800" b="1" dirty="0">
                <a:solidFill>
                  <a:schemeClr val="bg1"/>
                </a:solidFill>
                <a:latin typeface="Helvetica" pitchFamily="34" charset="0"/>
                <a:cs typeface="Rockwell"/>
              </a:rPr>
              <a:t>Education for Everyone</a:t>
            </a:r>
          </a:p>
        </p:txBody>
      </p:sp>
      <p:sp>
        <p:nvSpPr>
          <p:cNvPr id="8" name="TextBox 7"/>
          <p:cNvSpPr txBox="1"/>
          <p:nvPr/>
        </p:nvSpPr>
        <p:spPr>
          <a:xfrm>
            <a:off x="323827" y="4202362"/>
            <a:ext cx="7968337" cy="630942"/>
          </a:xfrm>
          <a:prstGeom prst="rect">
            <a:avLst/>
          </a:prstGeom>
          <a:noFill/>
        </p:spPr>
        <p:txBody>
          <a:bodyPr wrap="square" lIns="45720" tIns="22860" rIns="45720" bIns="22860" rtlCol="0">
            <a:spAutoFit/>
          </a:bodyPr>
          <a:lstStyle/>
          <a:p>
            <a:pPr algn="ctr"/>
            <a:r>
              <a:rPr lang="en-US" sz="2200" b="1" dirty="0">
                <a:solidFill>
                  <a:schemeClr val="bg1"/>
                </a:solidFill>
                <a:latin typeface="Arial" pitchFamily="34" charset="0"/>
                <a:cs typeface="Arial" pitchFamily="34" charset="0"/>
              </a:rPr>
              <a:t>Andrew Ng </a:t>
            </a:r>
            <a:r>
              <a:rPr lang="en-US" sz="2200" b="1" dirty="0" smtClean="0">
                <a:solidFill>
                  <a:schemeClr val="bg1"/>
                </a:solidFill>
                <a:latin typeface="Arial" pitchFamily="34" charset="0"/>
                <a:cs typeface="Arial" pitchFamily="34" charset="0"/>
              </a:rPr>
              <a:t>&amp; </a:t>
            </a:r>
            <a:r>
              <a:rPr lang="en-US" sz="2200" b="1" dirty="0">
                <a:solidFill>
                  <a:schemeClr val="bg1"/>
                </a:solidFill>
                <a:latin typeface="Arial" pitchFamily="34" charset="0"/>
                <a:cs typeface="Arial" pitchFamily="34" charset="0"/>
              </a:rPr>
              <a:t>Daphne Koller</a:t>
            </a:r>
          </a:p>
          <a:p>
            <a:pPr algn="ctr"/>
            <a:r>
              <a:rPr lang="en-US" sz="1600" b="1" dirty="0" smtClean="0">
                <a:solidFill>
                  <a:schemeClr val="bg1"/>
                </a:solidFill>
                <a:latin typeface="Helvetica" pitchFamily="34" charset="0"/>
                <a:cs typeface="Rockwell"/>
              </a:rPr>
              <a:t>Stanford </a:t>
            </a:r>
            <a:r>
              <a:rPr lang="en-US" sz="1600" b="1" dirty="0">
                <a:solidFill>
                  <a:schemeClr val="bg1"/>
                </a:solidFill>
                <a:latin typeface="Helvetica" pitchFamily="34" charset="0"/>
                <a:cs typeface="Rockwell"/>
              </a:rPr>
              <a:t>University &amp; Coursera</a:t>
            </a:r>
          </a:p>
        </p:txBody>
      </p:sp>
      <p:pic>
        <p:nvPicPr>
          <p:cNvPr id="9" name="Picture 3" descr="\\vmware-host\Shared Folders\Desktop\Coursera\Media\coursera_logo_CMYK.ep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361950"/>
            <a:ext cx="4263119" cy="13189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172201" y="4857750"/>
            <a:ext cx="3657599" cy="292388"/>
          </a:xfrm>
          <a:prstGeom prst="rect">
            <a:avLst/>
          </a:prstGeom>
          <a:noFill/>
        </p:spPr>
        <p:txBody>
          <a:bodyPr wrap="square" lIns="45720" tIns="22860" rIns="45720" bIns="22860" rtlCol="0">
            <a:spAutoFit/>
          </a:bodyPr>
          <a:lstStyle/>
          <a:p>
            <a:pPr algn="ctr"/>
            <a:r>
              <a:rPr lang="en-US" sz="1600" b="1" dirty="0" smtClean="0">
                <a:solidFill>
                  <a:schemeClr val="bg1"/>
                </a:solidFill>
                <a:latin typeface="Arial" pitchFamily="34" charset="0"/>
                <a:cs typeface="Arial" pitchFamily="34" charset="0"/>
              </a:rPr>
              <a:t>Twitter: @</a:t>
            </a:r>
            <a:r>
              <a:rPr lang="en-US" sz="1600" b="1" dirty="0" err="1" smtClean="0">
                <a:solidFill>
                  <a:schemeClr val="bg1"/>
                </a:solidFill>
                <a:latin typeface="Arial" pitchFamily="34" charset="0"/>
                <a:cs typeface="Arial" pitchFamily="34" charset="0"/>
              </a:rPr>
              <a:t>AndrewYNg</a:t>
            </a:r>
            <a:endParaRPr lang="en-US" sz="1100" b="1" dirty="0">
              <a:solidFill>
                <a:schemeClr val="bg1"/>
              </a:solidFill>
              <a:latin typeface="Helvetica" pitchFamily="34" charset="0"/>
              <a:cs typeface="Rockwell"/>
            </a:endParaRPr>
          </a:p>
        </p:txBody>
      </p:sp>
    </p:spTree>
    <p:extLst>
      <p:ext uri="{BB962C8B-B14F-4D97-AF65-F5344CB8AC3E}">
        <p14:creationId xmlns:p14="http://schemas.microsoft.com/office/powerpoint/2010/main" val="1081694385"/>
      </p:ext>
    </p:extLst>
  </p:cSld>
  <p:clrMapOvr>
    <a:masterClrMapping/>
  </p:clrMapOvr>
  <p:transition advTm="21422"/>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0"/>
          <p:cNvGrpSpPr/>
          <p:nvPr/>
        </p:nvGrpSpPr>
        <p:grpSpPr>
          <a:xfrm>
            <a:off x="2333896" y="-8445"/>
            <a:ext cx="3338095" cy="5301036"/>
            <a:chOff x="4667791" y="-16890"/>
            <a:chExt cx="6676190" cy="10602072"/>
          </a:xfrm>
        </p:grpSpPr>
        <p:pic>
          <p:nvPicPr>
            <p:cNvPr id="21" name="Picture 20"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7457788" y="660203"/>
              <a:ext cx="3886193" cy="6616653"/>
            </a:xfrm>
            <a:prstGeom prst="rect">
              <a:avLst/>
            </a:prstGeom>
          </p:spPr>
        </p:pic>
        <p:pic>
          <p:nvPicPr>
            <p:cNvPr id="23" name="Picture 22"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5804360" y="3968529"/>
              <a:ext cx="3886193" cy="6616653"/>
            </a:xfrm>
            <a:prstGeom prst="rect">
              <a:avLst/>
            </a:prstGeom>
          </p:spPr>
        </p:pic>
        <p:pic>
          <p:nvPicPr>
            <p:cNvPr id="16" name="Picture 15"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667791" y="-16890"/>
              <a:ext cx="3886193" cy="6616653"/>
            </a:xfrm>
            <a:prstGeom prst="rect">
              <a:avLst/>
            </a:prstGeom>
          </p:spPr>
        </p:pic>
        <p:pic>
          <p:nvPicPr>
            <p:cNvPr id="22" name="Picture 21" descr="Labels_green.ai"/>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4667791" y="2171413"/>
              <a:ext cx="3886193" cy="6616653"/>
            </a:xfrm>
            <a:prstGeom prst="rect">
              <a:avLst/>
            </a:prstGeom>
          </p:spPr>
        </p:pic>
        <p:sp>
          <p:nvSpPr>
            <p:cNvPr id="20" name="TextBox 19"/>
            <p:cNvSpPr txBox="1"/>
            <p:nvPr/>
          </p:nvSpPr>
          <p:spPr>
            <a:xfrm>
              <a:off x="5180463" y="2360948"/>
              <a:ext cx="3195268" cy="861774"/>
            </a:xfrm>
            <a:prstGeom prst="rect">
              <a:avLst/>
            </a:prstGeom>
            <a:noFill/>
          </p:spPr>
          <p:txBody>
            <a:bodyPr wrap="square" rtlCol="0">
              <a:spAutoFit/>
            </a:bodyPr>
            <a:lstStyle/>
            <a:p>
              <a:pPr algn="ctr"/>
              <a:r>
                <a:rPr lang="en-US" sz="1100" dirty="0" smtClean="0">
                  <a:solidFill>
                    <a:schemeClr val="bg1"/>
                  </a:solidFill>
                  <a:latin typeface="Arial"/>
                  <a:cs typeface="Arial"/>
                </a:rPr>
                <a:t>Modern sequencing methods (11 min)</a:t>
              </a:r>
              <a:endParaRPr lang="en-US" sz="1100" dirty="0">
                <a:solidFill>
                  <a:schemeClr val="bg1"/>
                </a:solidFill>
                <a:latin typeface="Arial"/>
                <a:cs typeface="Arial"/>
              </a:endParaRPr>
            </a:p>
          </p:txBody>
        </p:sp>
        <p:sp>
          <p:nvSpPr>
            <p:cNvPr id="26" name="TextBox 25"/>
            <p:cNvSpPr txBox="1"/>
            <p:nvPr/>
          </p:nvSpPr>
          <p:spPr>
            <a:xfrm>
              <a:off x="5477965" y="5519876"/>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Genomic economics (8 min)</a:t>
              </a:r>
              <a:endParaRPr lang="en-US" sz="1100" dirty="0">
                <a:solidFill>
                  <a:schemeClr val="bg1"/>
                </a:solidFill>
                <a:latin typeface="Arial"/>
                <a:cs typeface="Arial"/>
              </a:endParaRPr>
            </a:p>
          </p:txBody>
        </p:sp>
        <p:sp>
          <p:nvSpPr>
            <p:cNvPr id="27" name="TextBox 26"/>
            <p:cNvSpPr txBox="1"/>
            <p:nvPr/>
          </p:nvSpPr>
          <p:spPr>
            <a:xfrm>
              <a:off x="6569787" y="7343690"/>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Personalized medicine (13 min)</a:t>
              </a:r>
              <a:endParaRPr lang="en-US" sz="1100" dirty="0">
                <a:solidFill>
                  <a:schemeClr val="bg1"/>
                </a:solidFill>
                <a:latin typeface="Arial"/>
                <a:cs typeface="Arial"/>
              </a:endParaRPr>
            </a:p>
          </p:txBody>
        </p:sp>
        <p:sp>
          <p:nvSpPr>
            <p:cNvPr id="28" name="TextBox 27"/>
            <p:cNvSpPr txBox="1"/>
            <p:nvPr/>
          </p:nvSpPr>
          <p:spPr>
            <a:xfrm>
              <a:off x="8286603" y="3834862"/>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History: The Human Genome Project (12 min)</a:t>
              </a:r>
              <a:endParaRPr lang="en-US" sz="1100" dirty="0">
                <a:solidFill>
                  <a:schemeClr val="bg1"/>
                </a:solidFill>
                <a:latin typeface="Arial"/>
                <a:cs typeface="Arial"/>
              </a:endParaRPr>
            </a:p>
          </p:txBody>
        </p:sp>
        <p:sp>
          <p:nvSpPr>
            <p:cNvPr id="50" name="TextBox 49"/>
            <p:cNvSpPr txBox="1"/>
            <p:nvPr/>
          </p:nvSpPr>
          <p:spPr>
            <a:xfrm>
              <a:off x="5273273" y="1482958"/>
              <a:ext cx="3950442" cy="677108"/>
            </a:xfrm>
            <a:prstGeom prst="rect">
              <a:avLst/>
            </a:prstGeom>
            <a:noFill/>
          </p:spPr>
          <p:txBody>
            <a:bodyPr wrap="none" rtlCol="0">
              <a:spAutoFit/>
            </a:bodyPr>
            <a:lstStyle/>
            <a:p>
              <a:r>
                <a:rPr lang="en-US" sz="1600" b="1" dirty="0" smtClean="0">
                  <a:solidFill>
                    <a:srgbClr val="1F6751"/>
                  </a:solidFill>
                  <a:latin typeface="Helvetica" pitchFamily="34" charset="0"/>
                  <a:cs typeface="Rockwell"/>
                </a:rPr>
                <a:t>Modern Genomics</a:t>
              </a:r>
              <a:endParaRPr lang="en-US" sz="1600" b="1" dirty="0">
                <a:solidFill>
                  <a:srgbClr val="1F6751"/>
                </a:solidFill>
                <a:latin typeface="Helvetica" pitchFamily="34" charset="0"/>
                <a:cs typeface="Rockwell"/>
              </a:endParaRPr>
            </a:p>
          </p:txBody>
        </p:sp>
      </p:grpSp>
      <p:grpSp>
        <p:nvGrpSpPr>
          <p:cNvPr id="3" name="Group 42"/>
          <p:cNvGrpSpPr/>
          <p:nvPr/>
        </p:nvGrpSpPr>
        <p:grpSpPr>
          <a:xfrm>
            <a:off x="128534" y="-233814"/>
            <a:ext cx="2517318" cy="4710165"/>
            <a:chOff x="257067" y="-467628"/>
            <a:chExt cx="5034635" cy="9420330"/>
          </a:xfrm>
        </p:grpSpPr>
        <p:pic>
          <p:nvPicPr>
            <p:cNvPr id="11" name="Picture 10"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4273" y="2821002"/>
              <a:ext cx="3692835" cy="6131700"/>
            </a:xfrm>
            <a:prstGeom prst="rect">
              <a:avLst/>
            </a:prstGeom>
          </p:spPr>
        </p:pic>
        <p:pic>
          <p:nvPicPr>
            <p:cNvPr id="5" name="Picture 4"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7067" y="-467628"/>
              <a:ext cx="3692835" cy="6131700"/>
            </a:xfrm>
            <a:prstGeom prst="rect">
              <a:avLst/>
            </a:prstGeom>
          </p:spPr>
        </p:pic>
        <p:pic>
          <p:nvPicPr>
            <p:cNvPr id="10" name="Picture 9" descr="Labels_LightBlue.ai"/>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2324" y="1145156"/>
              <a:ext cx="3692835" cy="6131700"/>
            </a:xfrm>
            <a:prstGeom prst="rect">
              <a:avLst/>
            </a:prstGeom>
          </p:spPr>
        </p:pic>
        <p:sp>
          <p:nvSpPr>
            <p:cNvPr id="6" name="TextBox 5"/>
            <p:cNvSpPr txBox="1"/>
            <p:nvPr/>
          </p:nvSpPr>
          <p:spPr>
            <a:xfrm>
              <a:off x="625265" y="1730790"/>
              <a:ext cx="2634757" cy="861774"/>
            </a:xfrm>
            <a:prstGeom prst="rect">
              <a:avLst/>
            </a:prstGeom>
            <a:noFill/>
          </p:spPr>
          <p:txBody>
            <a:bodyPr wrap="square" rtlCol="0">
              <a:spAutoFit/>
            </a:bodyPr>
            <a:lstStyle/>
            <a:p>
              <a:pPr algn="ctr"/>
              <a:r>
                <a:rPr lang="en-US" sz="1100" dirty="0" smtClean="0">
                  <a:solidFill>
                    <a:schemeClr val="bg1"/>
                  </a:solidFill>
                  <a:latin typeface="Arial"/>
                  <a:cs typeface="Arial"/>
                </a:rPr>
                <a:t>Genes and alleles (10 min)</a:t>
              </a:r>
              <a:endParaRPr lang="en-US" sz="1100" dirty="0">
                <a:solidFill>
                  <a:schemeClr val="bg1"/>
                </a:solidFill>
                <a:latin typeface="Arial"/>
                <a:cs typeface="Arial"/>
              </a:endParaRPr>
            </a:p>
          </p:txBody>
        </p:sp>
        <p:sp>
          <p:nvSpPr>
            <p:cNvPr id="49" name="TextBox 48"/>
            <p:cNvSpPr txBox="1"/>
            <p:nvPr/>
          </p:nvSpPr>
          <p:spPr>
            <a:xfrm>
              <a:off x="498083" y="266568"/>
              <a:ext cx="4793619" cy="1661994"/>
            </a:xfrm>
            <a:prstGeom prst="rect">
              <a:avLst/>
            </a:prstGeom>
            <a:noFill/>
          </p:spPr>
          <p:txBody>
            <a:bodyPr wrap="none" rtlCol="0">
              <a:spAutoFit/>
            </a:bodyPr>
            <a:lstStyle/>
            <a:p>
              <a:r>
                <a:rPr lang="en-US" sz="1600" b="1" dirty="0" smtClean="0">
                  <a:solidFill>
                    <a:srgbClr val="1B2E45"/>
                  </a:solidFill>
                  <a:latin typeface="Helvetica" pitchFamily="34" charset="0"/>
                  <a:cs typeface="Rockwell"/>
                </a:rPr>
                <a:t>Basic Genetics </a:t>
              </a:r>
              <a:br>
                <a:rPr lang="en-US" sz="1600" b="1" dirty="0" smtClean="0">
                  <a:solidFill>
                    <a:srgbClr val="1B2E45"/>
                  </a:solidFill>
                  <a:latin typeface="Helvetica" pitchFamily="34" charset="0"/>
                  <a:cs typeface="Rockwell"/>
                </a:rPr>
              </a:br>
              <a:r>
                <a:rPr lang="en-US" sz="1600" b="1" dirty="0" smtClean="0">
                  <a:solidFill>
                    <a:srgbClr val="1B2E45"/>
                  </a:solidFill>
                  <a:latin typeface="Helvetica" pitchFamily="34" charset="0"/>
                  <a:cs typeface="Rockwell"/>
                </a:rPr>
                <a:t>Refresher (OPTIONAL)</a:t>
              </a:r>
            </a:p>
            <a:p>
              <a:endParaRPr lang="en-US" sz="1600" b="1" dirty="0">
                <a:latin typeface="Helvetica" pitchFamily="34" charset="0"/>
                <a:cs typeface="Rockwell"/>
              </a:endParaRPr>
            </a:p>
          </p:txBody>
        </p:sp>
        <p:cxnSp>
          <p:nvCxnSpPr>
            <p:cNvPr id="14" name="Straight Arrow Connector 13"/>
            <p:cNvCxnSpPr/>
            <p:nvPr/>
          </p:nvCxnSpPr>
          <p:spPr>
            <a:xfrm rot="5400000" flipH="1" flipV="1">
              <a:off x="3332915" y="5179146"/>
              <a:ext cx="2525652" cy="76115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25265" y="3215550"/>
              <a:ext cx="3002955" cy="1200328"/>
            </a:xfrm>
            <a:prstGeom prst="rect">
              <a:avLst/>
            </a:prstGeom>
          </p:spPr>
          <p:txBody>
            <a:bodyPr wrap="square">
              <a:spAutoFit/>
            </a:bodyPr>
            <a:lstStyle/>
            <a:p>
              <a:pPr algn="ctr"/>
              <a:r>
                <a:rPr lang="en-US" sz="1100" dirty="0" err="1" smtClean="0">
                  <a:solidFill>
                    <a:srgbClr val="FFFFFF"/>
                  </a:solidFill>
                  <a:latin typeface="Arial"/>
                  <a:cs typeface="Arial"/>
                </a:rPr>
                <a:t>Mendelian</a:t>
              </a:r>
              <a:r>
                <a:rPr lang="en-US" sz="1100" dirty="0" smtClean="0">
                  <a:solidFill>
                    <a:srgbClr val="FFFFFF"/>
                  </a:solidFill>
                  <a:latin typeface="Arial"/>
                  <a:cs typeface="Arial"/>
                </a:rPr>
                <a:t> </a:t>
              </a:r>
              <a:br>
                <a:rPr lang="en-US" sz="1100" dirty="0" smtClean="0">
                  <a:solidFill>
                    <a:srgbClr val="FFFFFF"/>
                  </a:solidFill>
                  <a:latin typeface="Arial"/>
                  <a:cs typeface="Arial"/>
                </a:rPr>
              </a:br>
              <a:r>
                <a:rPr lang="en-US" sz="1100" dirty="0" smtClean="0">
                  <a:solidFill>
                    <a:srgbClr val="FFFFFF"/>
                  </a:solidFill>
                  <a:latin typeface="Arial"/>
                  <a:cs typeface="Arial"/>
                </a:rPr>
                <a:t>inheritance </a:t>
              </a:r>
            </a:p>
            <a:p>
              <a:pPr algn="ctr"/>
              <a:r>
                <a:rPr lang="en-US" sz="1100" dirty="0" smtClean="0">
                  <a:solidFill>
                    <a:srgbClr val="FFFFFF"/>
                  </a:solidFill>
                  <a:latin typeface="Arial"/>
                  <a:cs typeface="Arial"/>
                </a:rPr>
                <a:t>(13 min)</a:t>
              </a:r>
              <a:endParaRPr lang="en-US" sz="1100" dirty="0">
                <a:solidFill>
                  <a:srgbClr val="FFFFFF"/>
                </a:solidFill>
                <a:latin typeface="Arial"/>
                <a:cs typeface="Arial"/>
              </a:endParaRPr>
            </a:p>
          </p:txBody>
        </p:sp>
        <p:sp>
          <p:nvSpPr>
            <p:cNvPr id="12" name="Rectangle 11"/>
            <p:cNvSpPr/>
            <p:nvPr/>
          </p:nvSpPr>
          <p:spPr>
            <a:xfrm>
              <a:off x="1197429" y="5065250"/>
              <a:ext cx="2430790" cy="861774"/>
            </a:xfrm>
            <a:prstGeom prst="rect">
              <a:avLst/>
            </a:prstGeom>
          </p:spPr>
          <p:txBody>
            <a:bodyPr wrap="square">
              <a:spAutoFit/>
            </a:bodyPr>
            <a:lstStyle/>
            <a:p>
              <a:pPr algn="ctr"/>
              <a:r>
                <a:rPr lang="en-US" sz="1100" dirty="0" smtClean="0">
                  <a:solidFill>
                    <a:schemeClr val="bg1"/>
                  </a:solidFill>
                  <a:latin typeface="Arial"/>
                  <a:cs typeface="Arial"/>
                </a:rPr>
                <a:t>What is DNA?  </a:t>
              </a:r>
            </a:p>
            <a:p>
              <a:pPr algn="ctr"/>
              <a:r>
                <a:rPr lang="en-US" sz="1100" dirty="0" smtClean="0">
                  <a:solidFill>
                    <a:schemeClr val="bg1"/>
                  </a:solidFill>
                  <a:latin typeface="Arial"/>
                  <a:cs typeface="Arial"/>
                </a:rPr>
                <a:t>(12 min)</a:t>
              </a:r>
              <a:endParaRPr lang="en-US" sz="1100" dirty="0">
                <a:solidFill>
                  <a:schemeClr val="bg1"/>
                </a:solidFill>
                <a:latin typeface="Arial"/>
                <a:cs typeface="Arial"/>
              </a:endParaRPr>
            </a:p>
          </p:txBody>
        </p:sp>
      </p:grpSp>
      <p:grpSp>
        <p:nvGrpSpPr>
          <p:cNvPr id="4" name="Group 44"/>
          <p:cNvGrpSpPr/>
          <p:nvPr/>
        </p:nvGrpSpPr>
        <p:grpSpPr>
          <a:xfrm>
            <a:off x="4700442" y="846975"/>
            <a:ext cx="4348063" cy="4701719"/>
            <a:chOff x="9400884" y="1693949"/>
            <a:chExt cx="8696125" cy="9403438"/>
          </a:xfrm>
        </p:grpSpPr>
        <p:cxnSp>
          <p:nvCxnSpPr>
            <p:cNvPr id="29" name="Straight Arrow Connector 28"/>
            <p:cNvCxnSpPr/>
            <p:nvPr/>
          </p:nvCxnSpPr>
          <p:spPr>
            <a:xfrm flipV="1">
              <a:off x="9400884" y="5065253"/>
              <a:ext cx="1943097" cy="2799046"/>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pic>
          <p:nvPicPr>
            <p:cNvPr id="33" name="Picture 32"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42905" y="1693949"/>
              <a:ext cx="3896186" cy="6466176"/>
            </a:xfrm>
            <a:prstGeom prst="rect">
              <a:avLst/>
            </a:prstGeom>
          </p:spPr>
        </p:pic>
        <p:pic>
          <p:nvPicPr>
            <p:cNvPr id="37" name="Picture 36"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10283829" y="4631211"/>
              <a:ext cx="4029141" cy="6466176"/>
            </a:xfrm>
            <a:prstGeom prst="rect">
              <a:avLst/>
            </a:prstGeom>
          </p:spPr>
        </p:pic>
        <p:pic>
          <p:nvPicPr>
            <p:cNvPr id="35" name="Picture 34"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232571" y="3418123"/>
              <a:ext cx="3896186" cy="6466176"/>
            </a:xfrm>
            <a:prstGeom prst="rect">
              <a:avLst/>
            </a:prstGeom>
          </p:spPr>
        </p:pic>
        <p:pic>
          <p:nvPicPr>
            <p:cNvPr id="39" name="Picture 38" descr="Labels_Red.ai"/>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flipH="1">
              <a:off x="14067868" y="4631211"/>
              <a:ext cx="4029141" cy="6466176"/>
            </a:xfrm>
            <a:prstGeom prst="rect">
              <a:avLst/>
            </a:prstGeom>
          </p:spPr>
        </p:pic>
        <p:sp>
          <p:nvSpPr>
            <p:cNvPr id="34" name="TextBox 33"/>
            <p:cNvSpPr txBox="1"/>
            <p:nvPr/>
          </p:nvSpPr>
          <p:spPr>
            <a:xfrm>
              <a:off x="11388546" y="3858481"/>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Genetic testing in the commercial world (11 min)</a:t>
              </a:r>
              <a:endParaRPr lang="en-US" sz="1100" dirty="0">
                <a:solidFill>
                  <a:schemeClr val="bg1"/>
                </a:solidFill>
                <a:latin typeface="Arial"/>
                <a:cs typeface="Arial"/>
              </a:endParaRPr>
            </a:p>
          </p:txBody>
        </p:sp>
        <p:sp>
          <p:nvSpPr>
            <p:cNvPr id="36" name="TextBox 35"/>
            <p:cNvSpPr txBox="1"/>
            <p:nvPr/>
          </p:nvSpPr>
          <p:spPr>
            <a:xfrm>
              <a:off x="11678212" y="5756583"/>
              <a:ext cx="2634758" cy="861774"/>
            </a:xfrm>
            <a:prstGeom prst="rect">
              <a:avLst/>
            </a:prstGeom>
            <a:noFill/>
          </p:spPr>
          <p:txBody>
            <a:bodyPr wrap="square" rtlCol="0">
              <a:spAutoFit/>
            </a:bodyPr>
            <a:lstStyle/>
            <a:p>
              <a:pPr algn="ctr"/>
              <a:r>
                <a:rPr lang="en-US" sz="1100" dirty="0" smtClean="0">
                  <a:solidFill>
                    <a:schemeClr val="bg1"/>
                  </a:solidFill>
                  <a:latin typeface="Arial"/>
                  <a:cs typeface="Arial"/>
                </a:rPr>
                <a:t>Protecting privacy (9 minutes)</a:t>
              </a:r>
              <a:endParaRPr lang="en-US" sz="1100" dirty="0">
                <a:solidFill>
                  <a:schemeClr val="bg1"/>
                </a:solidFill>
                <a:latin typeface="Arial"/>
                <a:cs typeface="Arial"/>
              </a:endParaRPr>
            </a:p>
          </p:txBody>
        </p:sp>
        <p:sp>
          <p:nvSpPr>
            <p:cNvPr id="38" name="TextBox 37"/>
            <p:cNvSpPr txBox="1"/>
            <p:nvPr/>
          </p:nvSpPr>
          <p:spPr>
            <a:xfrm>
              <a:off x="10639606" y="7783221"/>
              <a:ext cx="2924424"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direct-to-consumer genetics (12 min)</a:t>
              </a:r>
              <a:endParaRPr lang="en-US" sz="1100" dirty="0">
                <a:solidFill>
                  <a:schemeClr val="bg1"/>
                </a:solidFill>
                <a:latin typeface="Arial"/>
                <a:cs typeface="Arial"/>
              </a:endParaRPr>
            </a:p>
          </p:txBody>
        </p:sp>
        <p:sp>
          <p:nvSpPr>
            <p:cNvPr id="46" name="TextBox 45"/>
            <p:cNvSpPr txBox="1"/>
            <p:nvPr/>
          </p:nvSpPr>
          <p:spPr>
            <a:xfrm>
              <a:off x="14928219" y="7851107"/>
              <a:ext cx="2634758" cy="1200328"/>
            </a:xfrm>
            <a:prstGeom prst="rect">
              <a:avLst/>
            </a:prstGeom>
            <a:noFill/>
          </p:spPr>
          <p:txBody>
            <a:bodyPr wrap="square" rtlCol="0">
              <a:spAutoFit/>
            </a:bodyPr>
            <a:lstStyle/>
            <a:p>
              <a:pPr algn="ctr"/>
              <a:r>
                <a:rPr lang="en-US" sz="1100" dirty="0" smtClean="0">
                  <a:solidFill>
                    <a:schemeClr val="bg1"/>
                  </a:solidFill>
                  <a:latin typeface="Arial"/>
                  <a:cs typeface="Arial"/>
                </a:rPr>
                <a:t>Case study: family planning (13 min)</a:t>
              </a:r>
              <a:endParaRPr lang="en-US" sz="1100" dirty="0">
                <a:solidFill>
                  <a:schemeClr val="bg1"/>
                </a:solidFill>
                <a:latin typeface="Arial"/>
                <a:cs typeface="Arial"/>
              </a:endParaRPr>
            </a:p>
          </p:txBody>
        </p:sp>
        <p:sp>
          <p:nvSpPr>
            <p:cNvPr id="51" name="TextBox 50"/>
            <p:cNvSpPr txBox="1"/>
            <p:nvPr/>
          </p:nvSpPr>
          <p:spPr>
            <a:xfrm>
              <a:off x="11165726" y="2595717"/>
              <a:ext cx="4934683" cy="1169550"/>
            </a:xfrm>
            <a:prstGeom prst="rect">
              <a:avLst/>
            </a:prstGeom>
            <a:noFill/>
          </p:spPr>
          <p:txBody>
            <a:bodyPr wrap="none" rtlCol="0">
              <a:spAutoFit/>
            </a:bodyPr>
            <a:lstStyle/>
            <a:p>
              <a:r>
                <a:rPr lang="en-US" sz="1600" b="1" dirty="0" smtClean="0">
                  <a:solidFill>
                    <a:srgbClr val="C2222C"/>
                  </a:solidFill>
                  <a:latin typeface="Helvetica" pitchFamily="34" charset="0"/>
                  <a:cs typeface="Rockwell"/>
                </a:rPr>
                <a:t>Commercial Genomics </a:t>
              </a:r>
              <a:br>
                <a:rPr lang="en-US" sz="1600" b="1" dirty="0" smtClean="0">
                  <a:solidFill>
                    <a:srgbClr val="C2222C"/>
                  </a:solidFill>
                  <a:latin typeface="Helvetica" pitchFamily="34" charset="0"/>
                  <a:cs typeface="Rockwell"/>
                </a:rPr>
              </a:br>
              <a:r>
                <a:rPr lang="en-US" sz="1600" b="1" dirty="0" smtClean="0">
                  <a:solidFill>
                    <a:srgbClr val="C2222C"/>
                  </a:solidFill>
                  <a:latin typeface="Helvetica" pitchFamily="34" charset="0"/>
                  <a:cs typeface="Rockwell"/>
                </a:rPr>
                <a:t>(OPTIONAL)</a:t>
              </a:r>
              <a:endParaRPr lang="en-US" sz="1600" b="1" dirty="0">
                <a:solidFill>
                  <a:srgbClr val="C2222C"/>
                </a:solidFill>
                <a:latin typeface="Helvetica" pitchFamily="34" charset="0"/>
                <a:cs typeface="Rockwell"/>
              </a:endParaRPr>
            </a:p>
          </p:txBody>
        </p:sp>
      </p:grpSp>
      <p:sp>
        <p:nvSpPr>
          <p:cNvPr id="32" name="Rectangle 31"/>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0" name="TextBox 39"/>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Personalized Learning</a:t>
            </a:r>
            <a:endParaRPr lang="en-US" sz="2400" b="1" dirty="0">
              <a:solidFill>
                <a:schemeClr val="bg1"/>
              </a:solidFill>
              <a:latin typeface="Helvetica" pitchFamily="34" charset="0"/>
              <a:cs typeface="Rockwell"/>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48547">
        <p:fade/>
      </p:transition>
    </mc:Choice>
    <mc:Fallback xmlns="">
      <p:transition spd="med" advTm="4854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Practice is Critical</a:t>
            </a:r>
          </a:p>
        </p:txBody>
      </p:sp>
      <p:sp>
        <p:nvSpPr>
          <p:cNvPr id="2" name="TextBox 1"/>
          <p:cNvSpPr txBox="1"/>
          <p:nvPr/>
        </p:nvSpPr>
        <p:spPr>
          <a:xfrm>
            <a:off x="393172" y="380578"/>
            <a:ext cx="7265983" cy="323166"/>
          </a:xfrm>
          <a:prstGeom prst="rect">
            <a:avLst/>
          </a:prstGeom>
          <a:noFill/>
        </p:spPr>
        <p:txBody>
          <a:bodyPr wrap="square" lIns="45720" tIns="22860" rIns="45720" bIns="22860" rtlCol="0">
            <a:spAutoFit/>
          </a:bodyPr>
          <a:lstStyle/>
          <a:p>
            <a:r>
              <a:rPr lang="en-US" b="1" dirty="0">
                <a:solidFill>
                  <a:srgbClr val="1B2E45"/>
                </a:solidFill>
                <a:latin typeface="Rockwell"/>
                <a:cs typeface="Rockwell"/>
              </a:rPr>
              <a:t>Retrieval Practice Improves Learning</a:t>
            </a:r>
          </a:p>
        </p:txBody>
      </p:sp>
      <p:sp>
        <p:nvSpPr>
          <p:cNvPr id="4" name="Rectangle 3"/>
          <p:cNvSpPr/>
          <p:nvPr/>
        </p:nvSpPr>
        <p:spPr>
          <a:xfrm>
            <a:off x="386293" y="716746"/>
            <a:ext cx="4990042" cy="323166"/>
          </a:xfrm>
          <a:prstGeom prst="rect">
            <a:avLst/>
          </a:prstGeom>
        </p:spPr>
        <p:txBody>
          <a:bodyPr wrap="square" lIns="45720" tIns="22860" rIns="45720" bIns="22860">
            <a:spAutoFit/>
          </a:bodyPr>
          <a:lstStyle/>
          <a:p>
            <a:r>
              <a:rPr lang="en-US" sz="900" dirty="0">
                <a:solidFill>
                  <a:srgbClr val="1B2E45"/>
                </a:solidFill>
                <a:latin typeface="Arial"/>
                <a:cs typeface="Arial"/>
              </a:rPr>
              <a:t>"Retrieval Practice Produces More Learning than Elaborative Studying with Concept Mapping.</a:t>
            </a:r>
            <a:r>
              <a:rPr lang="en-US" sz="900" i="1" dirty="0">
                <a:solidFill>
                  <a:srgbClr val="1B2E45"/>
                </a:solidFill>
                <a:latin typeface="Arial"/>
                <a:cs typeface="Arial"/>
              </a:rPr>
              <a:t>" </a:t>
            </a:r>
          </a:p>
          <a:p>
            <a:r>
              <a:rPr lang="en-US" sz="900" dirty="0">
                <a:solidFill>
                  <a:srgbClr val="1B2E45"/>
                </a:solidFill>
                <a:latin typeface="Arial"/>
                <a:cs typeface="Arial"/>
              </a:rPr>
              <a:t>J. </a:t>
            </a:r>
            <a:r>
              <a:rPr lang="en-US" sz="900" dirty="0" err="1">
                <a:solidFill>
                  <a:srgbClr val="1B2E45"/>
                </a:solidFill>
                <a:latin typeface="Arial"/>
                <a:cs typeface="Arial"/>
              </a:rPr>
              <a:t>Karpicke</a:t>
            </a:r>
            <a:r>
              <a:rPr lang="en-US" sz="900" dirty="0">
                <a:solidFill>
                  <a:srgbClr val="1B2E45"/>
                </a:solidFill>
                <a:latin typeface="Arial"/>
                <a:cs typeface="Arial"/>
              </a:rPr>
              <a:t>, </a:t>
            </a:r>
            <a:r>
              <a:rPr lang="en-US" sz="900" i="1" dirty="0">
                <a:solidFill>
                  <a:srgbClr val="1B2E45"/>
                </a:solidFill>
                <a:latin typeface="Arial"/>
                <a:cs typeface="Arial"/>
              </a:rPr>
              <a:t>J. Blunt.  Science</a:t>
            </a:r>
            <a:r>
              <a:rPr lang="en-US" sz="900" dirty="0">
                <a:solidFill>
                  <a:srgbClr val="1B2E45"/>
                </a:solidFill>
                <a:latin typeface="Arial"/>
                <a:cs typeface="Arial"/>
              </a:rPr>
              <a:t> (2011).</a:t>
            </a:r>
          </a:p>
        </p:txBody>
      </p:sp>
      <p:grpSp>
        <p:nvGrpSpPr>
          <p:cNvPr id="49" name="Group 48"/>
          <p:cNvGrpSpPr/>
          <p:nvPr/>
        </p:nvGrpSpPr>
        <p:grpSpPr>
          <a:xfrm>
            <a:off x="2331076" y="-218875"/>
            <a:ext cx="4481848" cy="5815853"/>
            <a:chOff x="3988340" y="-360477"/>
            <a:chExt cx="8068106" cy="11631705"/>
          </a:xfrm>
        </p:grpSpPr>
        <p:grpSp>
          <p:nvGrpSpPr>
            <p:cNvPr id="16" name="Group 15"/>
            <p:cNvGrpSpPr/>
            <p:nvPr/>
          </p:nvGrpSpPr>
          <p:grpSpPr>
            <a:xfrm>
              <a:off x="3988340" y="2373549"/>
              <a:ext cx="7970831" cy="8897679"/>
              <a:chOff x="3988340" y="2373549"/>
              <a:chExt cx="7970831" cy="8897679"/>
            </a:xfrm>
          </p:grpSpPr>
          <p:sp>
            <p:nvSpPr>
              <p:cNvPr id="9" name="TextBox 8"/>
              <p:cNvSpPr txBox="1"/>
              <p:nvPr/>
            </p:nvSpPr>
            <p:spPr>
              <a:xfrm>
                <a:off x="5344580" y="7986172"/>
                <a:ext cx="1756833" cy="615554"/>
              </a:xfrm>
              <a:prstGeom prst="rect">
                <a:avLst/>
              </a:prstGeom>
              <a:noFill/>
            </p:spPr>
            <p:txBody>
              <a:bodyPr wrap="square" rtlCol="0">
                <a:spAutoFit/>
              </a:bodyPr>
              <a:lstStyle/>
              <a:p>
                <a:pPr algn="ctr"/>
                <a:r>
                  <a:rPr lang="en-US" sz="1400" dirty="0">
                    <a:solidFill>
                      <a:srgbClr val="193353"/>
                    </a:solidFill>
                    <a:latin typeface="Arial"/>
                    <a:cs typeface="Arial"/>
                  </a:rPr>
                  <a:t>Study</a:t>
                </a:r>
              </a:p>
            </p:txBody>
          </p:sp>
          <p:grpSp>
            <p:nvGrpSpPr>
              <p:cNvPr id="13" name="Group 12"/>
              <p:cNvGrpSpPr/>
              <p:nvPr/>
            </p:nvGrpSpPr>
            <p:grpSpPr>
              <a:xfrm>
                <a:off x="3988340" y="2373549"/>
                <a:ext cx="7970831" cy="8897679"/>
                <a:chOff x="3988340" y="2373549"/>
                <a:chExt cx="7970831" cy="889767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l="27744" t="23361" r="43533"/>
                <a:stretch>
                  <a:fillRect/>
                </a:stretch>
              </p:blipFill>
              <p:spPr>
                <a:xfrm>
                  <a:off x="3988340" y="2373549"/>
                  <a:ext cx="5928246" cy="8897679"/>
                </a:xfrm>
                <a:prstGeom prst="rect">
                  <a:avLst/>
                </a:prstGeom>
              </p:spPr>
            </p:pic>
            <p:sp>
              <p:nvSpPr>
                <p:cNvPr id="6" name="Rectangle 5"/>
                <p:cNvSpPr/>
                <p:nvPr/>
              </p:nvSpPr>
              <p:spPr>
                <a:xfrm>
                  <a:off x="5217598" y="7831645"/>
                  <a:ext cx="6436138" cy="157710"/>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latin typeface="Arial"/>
                    </a:rPr>
                    <a:t>         </a:t>
                  </a:r>
                  <a:endParaRPr lang="en-US" dirty="0">
                    <a:latin typeface="Arial"/>
                  </a:endParaRPr>
                </a:p>
              </p:txBody>
            </p:sp>
            <p:sp>
              <p:nvSpPr>
                <p:cNvPr id="10" name="TextBox 9"/>
                <p:cNvSpPr txBox="1"/>
                <p:nvPr/>
              </p:nvSpPr>
              <p:spPr>
                <a:xfrm>
                  <a:off x="7133163" y="7986172"/>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Repeated Study</a:t>
                  </a:r>
                </a:p>
              </p:txBody>
            </p:sp>
            <p:sp>
              <p:nvSpPr>
                <p:cNvPr id="12" name="TextBox 11"/>
                <p:cNvSpPr txBox="1"/>
                <p:nvPr/>
              </p:nvSpPr>
              <p:spPr>
                <a:xfrm>
                  <a:off x="9546168" y="7989354"/>
                  <a:ext cx="2413003" cy="1046440"/>
                </a:xfrm>
                <a:prstGeom prst="rect">
                  <a:avLst/>
                </a:prstGeom>
                <a:noFill/>
              </p:spPr>
              <p:txBody>
                <a:bodyPr wrap="square" rtlCol="0">
                  <a:spAutoFit/>
                </a:bodyPr>
                <a:lstStyle/>
                <a:p>
                  <a:pPr algn="ctr"/>
                  <a:r>
                    <a:rPr lang="en-US" sz="1400" dirty="0">
                      <a:solidFill>
                        <a:srgbClr val="193353"/>
                      </a:solidFill>
                      <a:latin typeface="Arial"/>
                      <a:cs typeface="Arial"/>
                    </a:rPr>
                    <a:t>Retrieval</a:t>
                  </a:r>
                  <a:br>
                    <a:rPr lang="en-US" sz="1400" dirty="0">
                      <a:solidFill>
                        <a:srgbClr val="193353"/>
                      </a:solidFill>
                      <a:latin typeface="Arial"/>
                      <a:cs typeface="Arial"/>
                    </a:rPr>
                  </a:br>
                  <a:r>
                    <a:rPr lang="en-US" sz="1400" dirty="0">
                      <a:solidFill>
                        <a:srgbClr val="193353"/>
                      </a:solidFill>
                      <a:latin typeface="Arial"/>
                      <a:cs typeface="Arial"/>
                    </a:rPr>
                    <a:t>Practice</a:t>
                  </a:r>
                </a:p>
              </p:txBody>
            </p:sp>
          </p:grpSp>
          <p:cxnSp>
            <p:nvCxnSpPr>
              <p:cNvPr id="14" name="Straight Connector 13"/>
              <p:cNvCxnSpPr/>
              <p:nvPr/>
            </p:nvCxnSpPr>
            <p:spPr>
              <a:xfrm>
                <a:off x="5217598" y="2953476"/>
                <a:ext cx="0" cy="5035879"/>
              </a:xfrm>
              <a:prstGeom prst="line">
                <a:avLst/>
              </a:prstGeom>
              <a:ln>
                <a:solidFill>
                  <a:srgbClr val="193353"/>
                </a:solidFill>
                <a:prstDash val="soli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5217598" y="31538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5217598" y="372531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217598" y="4339145"/>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5217598" y="49000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5217598" y="5471562"/>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5217598" y="6095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nvCxnSpPr>
            <p:spPr>
              <a:xfrm>
                <a:off x="5217598" y="6688646"/>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5217598" y="7238979"/>
                <a:ext cx="126983" cy="0"/>
              </a:xfrm>
              <a:prstGeom prst="line">
                <a:avLst/>
              </a:prstGeom>
              <a:ln>
                <a:solidFill>
                  <a:srgbClr val="193353"/>
                </a:solidFill>
              </a:ln>
            </p:spPr>
            <p:style>
              <a:lnRef idx="2">
                <a:schemeClr val="accent1"/>
              </a:lnRef>
              <a:fillRef idx="0">
                <a:schemeClr val="accent1"/>
              </a:fillRef>
              <a:effectRef idx="1">
                <a:schemeClr val="accent1"/>
              </a:effectRef>
              <a:fontRef idx="minor">
                <a:schemeClr val="tx1"/>
              </a:fontRef>
            </p:style>
          </p:cxnSp>
        </p:grpSp>
        <p:pic>
          <p:nvPicPr>
            <p:cNvPr id="44" name="Picture 43"/>
            <p:cNvPicPr>
              <a:picLocks noChangeAspect="1"/>
            </p:cNvPicPr>
            <p:nvPr/>
          </p:nvPicPr>
          <p:blipFill>
            <a:blip r:embed="rId3">
              <a:extLst>
                <a:ext uri="{28A0092B-C50C-407E-A947-70E740481C1C}">
                  <a14:useLocalDpi xmlns:a14="http://schemas.microsoft.com/office/drawing/2010/main" val="0"/>
                </a:ext>
              </a:extLst>
            </a:blip>
            <a:srcRect l="66876" r="21433" b="20050"/>
            <a:stretch>
              <a:fillRect/>
            </a:stretch>
          </p:blipFill>
          <p:spPr>
            <a:xfrm>
              <a:off x="9643442" y="-360477"/>
              <a:ext cx="2413004" cy="9282150"/>
            </a:xfrm>
            <a:prstGeom prst="rect">
              <a:avLst/>
            </a:prstGeom>
          </p:spPr>
        </p:pic>
      </p:grpSp>
    </p:spTree>
    <p:extLst>
      <p:ext uri="{BB962C8B-B14F-4D97-AF65-F5344CB8AC3E}">
        <p14:creationId xmlns:p14="http://schemas.microsoft.com/office/powerpoint/2010/main" val="3606295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Interactive Video</a:t>
            </a:r>
          </a:p>
        </p:txBody>
      </p:sp>
      <p:pic>
        <p:nvPicPr>
          <p:cNvPr id="2" name="in video.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050866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333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7924800" y="-1771650"/>
            <a:ext cx="4823922" cy="13527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vmware-host\Shared Folders\Desktop\Math.PNG"/>
          <p:cNvPicPr>
            <a:picLocks noChangeAspect="1" noChangeArrowheads="1"/>
          </p:cNvPicPr>
          <p:nvPr/>
        </p:nvPicPr>
        <p:blipFill rotWithShape="1">
          <a:blip r:embed="rId3">
            <a:extLst>
              <a:ext uri="{28A0092B-C50C-407E-A947-70E740481C1C}">
                <a14:useLocalDpi xmlns:a14="http://schemas.microsoft.com/office/drawing/2010/main" val="0"/>
              </a:ext>
            </a:extLst>
          </a:blip>
          <a:srcRect t="13714"/>
          <a:stretch/>
        </p:blipFill>
        <p:spPr bwMode="auto">
          <a:xfrm>
            <a:off x="5290463" y="2871788"/>
            <a:ext cx="3273094" cy="1604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vmware-host\Shared Folders\Desktop\ShortAnswe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 y="2876550"/>
            <a:ext cx="3940525" cy="13215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7188" y="80037"/>
            <a:ext cx="1710725" cy="369332"/>
          </a:xfrm>
          <a:prstGeom prst="rect">
            <a:avLst/>
          </a:prstGeom>
          <a:noFill/>
        </p:spPr>
        <p:txBody>
          <a:bodyPr wrap="none" rtlCol="0">
            <a:spAutoFit/>
          </a:bodyPr>
          <a:lstStyle/>
          <a:p>
            <a:r>
              <a:rPr lang="en-US" dirty="0" smtClean="0"/>
              <a:t>Multiple choice</a:t>
            </a:r>
            <a:endParaRPr lang="en-US" dirty="0"/>
          </a:p>
        </p:txBody>
      </p:sp>
      <p:sp>
        <p:nvSpPr>
          <p:cNvPr id="11" name="TextBox 10"/>
          <p:cNvSpPr txBox="1"/>
          <p:nvPr/>
        </p:nvSpPr>
        <p:spPr>
          <a:xfrm>
            <a:off x="457200" y="2495550"/>
            <a:ext cx="3659976" cy="369332"/>
          </a:xfrm>
          <a:prstGeom prst="rect">
            <a:avLst/>
          </a:prstGeom>
          <a:noFill/>
        </p:spPr>
        <p:txBody>
          <a:bodyPr wrap="none" rtlCol="0">
            <a:spAutoFit/>
          </a:bodyPr>
          <a:lstStyle/>
          <a:p>
            <a:r>
              <a:rPr lang="en-US" dirty="0" smtClean="0"/>
              <a:t>Short answer (regular expression)</a:t>
            </a:r>
            <a:endParaRPr lang="en-US" dirty="0"/>
          </a:p>
        </p:txBody>
      </p:sp>
      <p:sp>
        <p:nvSpPr>
          <p:cNvPr id="12" name="TextBox 11"/>
          <p:cNvSpPr txBox="1"/>
          <p:nvPr/>
        </p:nvSpPr>
        <p:spPr>
          <a:xfrm>
            <a:off x="5257800" y="2495550"/>
            <a:ext cx="1992853" cy="369332"/>
          </a:xfrm>
          <a:prstGeom prst="rect">
            <a:avLst/>
          </a:prstGeom>
          <a:noFill/>
        </p:spPr>
        <p:txBody>
          <a:bodyPr wrap="none" rtlCol="0">
            <a:spAutoFit/>
          </a:bodyPr>
          <a:lstStyle/>
          <a:p>
            <a:r>
              <a:rPr lang="en-US" dirty="0" smtClean="0"/>
              <a:t>Math expressions</a:t>
            </a:r>
            <a:endParaRPr lang="en-US" dirty="0"/>
          </a:p>
        </p:txBody>
      </p:sp>
      <p:pic>
        <p:nvPicPr>
          <p:cNvPr id="13" name="Picture 12" descr="bluebrain_quiz2.png"/>
          <p:cNvPicPr>
            <a:picLocks noChangeAspect="1"/>
          </p:cNvPicPr>
          <p:nvPr/>
        </p:nvPicPr>
        <p:blipFill rotWithShape="1">
          <a:blip r:embed="rId6" cstate="print">
            <a:extLst>
              <a:ext uri="{28A0092B-C50C-407E-A947-70E740481C1C}">
                <a14:useLocalDpi xmlns:a14="http://schemas.microsoft.com/office/drawing/2010/main" val="0"/>
              </a:ext>
            </a:extLst>
          </a:blip>
          <a:srcRect l="19177" t="5954" r="31998" b="87194"/>
          <a:stretch/>
        </p:blipFill>
        <p:spPr>
          <a:xfrm>
            <a:off x="2427462" y="499922"/>
            <a:ext cx="2830338" cy="177719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9207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vmware-host\Shared Folders\Desktop\MC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882" t="22629" r="4627" b="7390"/>
          <a:stretch/>
        </p:blipFill>
        <p:spPr bwMode="auto">
          <a:xfrm>
            <a:off x="9818971" y="3910545"/>
            <a:ext cx="4476896" cy="12554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9" name="Picture 5" descr="\\vmware-host\Shared Folders\Desktop\Prog.PNG"/>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r="57439" b="50000"/>
          <a:stretch/>
        </p:blipFill>
        <p:spPr bwMode="auto">
          <a:xfrm>
            <a:off x="5469748" y="1242413"/>
            <a:ext cx="3445652"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Autograded Homeworks and Exercises</a:t>
            </a:r>
          </a:p>
        </p:txBody>
      </p:sp>
      <p:pic>
        <p:nvPicPr>
          <p:cNvPr id="1032" name="Picture 8" descr="\\vmware-host\Shared Folders\Desktop\Spreadsheet.PNG"/>
          <p:cNvPicPr>
            <a:picLocks noChangeAspect="1" noChangeArrowheads="1"/>
          </p:cNvPicPr>
          <p:nvPr/>
        </p:nvPicPr>
        <p:blipFill rotWithShape="1">
          <a:blip r:embed="rId4">
            <a:extLst>
              <a:ext uri="{28A0092B-C50C-407E-A947-70E740481C1C}">
                <a14:useLocalDpi xmlns:a14="http://schemas.microsoft.com/office/drawing/2010/main" val="0"/>
              </a:ext>
            </a:extLst>
          </a:blip>
          <a:srcRect r="12938"/>
          <a:stretch/>
        </p:blipFill>
        <p:spPr bwMode="auto">
          <a:xfrm>
            <a:off x="9818971" y="980856"/>
            <a:ext cx="4826603" cy="170716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vmware-host\Shared Folders\Desktop\Spreadsheet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6725" y="1207869"/>
            <a:ext cx="4796953" cy="23199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152400" y="754618"/>
            <a:ext cx="1762021" cy="369332"/>
          </a:xfrm>
          <a:prstGeom prst="rect">
            <a:avLst/>
          </a:prstGeom>
          <a:noFill/>
        </p:spPr>
        <p:txBody>
          <a:bodyPr wrap="none" rtlCol="0">
            <a:spAutoFit/>
          </a:bodyPr>
          <a:lstStyle/>
          <a:p>
            <a:r>
              <a:rPr lang="en-US" dirty="0" smtClean="0"/>
              <a:t>Structured data</a:t>
            </a:r>
            <a:endParaRPr lang="en-US" dirty="0"/>
          </a:p>
        </p:txBody>
      </p:sp>
      <p:sp>
        <p:nvSpPr>
          <p:cNvPr id="12" name="TextBox 11"/>
          <p:cNvSpPr txBox="1"/>
          <p:nvPr/>
        </p:nvSpPr>
        <p:spPr>
          <a:xfrm>
            <a:off x="5410200" y="789162"/>
            <a:ext cx="2236510" cy="369332"/>
          </a:xfrm>
          <a:prstGeom prst="rect">
            <a:avLst/>
          </a:prstGeom>
          <a:noFill/>
        </p:spPr>
        <p:txBody>
          <a:bodyPr wrap="none" rtlCol="0">
            <a:spAutoFit/>
          </a:bodyPr>
          <a:lstStyle/>
          <a:p>
            <a:r>
              <a:rPr lang="en-US" dirty="0" smtClean="0"/>
              <a:t>Computer programs</a:t>
            </a:r>
            <a:endParaRPr lang="en-US" dirty="0"/>
          </a:p>
        </p:txBody>
      </p:sp>
    </p:spTree>
    <p:extLst>
      <p:ext uri="{BB962C8B-B14F-4D97-AF65-F5344CB8AC3E}">
        <p14:creationId xmlns:p14="http://schemas.microsoft.com/office/powerpoint/2010/main" val="23309941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9" name="TextBox 8"/>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In-Depth Exercises</a:t>
            </a:r>
          </a:p>
        </p:txBody>
      </p:sp>
      <p:pic>
        <p:nvPicPr>
          <p:cNvPr id="2" name="quiz 2.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4000" cy="5143500"/>
          </a:xfrm>
          <a:prstGeom prst="rect">
            <a:avLst/>
          </a:prstGeom>
        </p:spPr>
      </p:pic>
    </p:spTree>
    <p:extLst>
      <p:ext uri="{BB962C8B-B14F-4D97-AF65-F5344CB8AC3E}">
        <p14:creationId xmlns:p14="http://schemas.microsoft.com/office/powerpoint/2010/main" val="2752125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8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Personalization and Mastery</a:t>
            </a:r>
            <a:endParaRPr lang="en-US" sz="2400" b="1" dirty="0">
              <a:solidFill>
                <a:schemeClr val="bg1"/>
              </a:solidFill>
              <a:latin typeface="Helvetica" pitchFamily="34" charset="0"/>
              <a:cs typeface="Rockwell"/>
            </a:endParaRPr>
          </a:p>
        </p:txBody>
      </p:sp>
      <p:sp>
        <p:nvSpPr>
          <p:cNvPr id="9" name="TextBox 8"/>
          <p:cNvSpPr txBox="1"/>
          <p:nvPr/>
        </p:nvSpPr>
        <p:spPr>
          <a:xfrm>
            <a:off x="1295400" y="1200150"/>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Archduke </a:t>
            </a:r>
            <a:r>
              <a:rPr lang="en-US" dirty="0">
                <a:solidFill>
                  <a:schemeClr val="tx1"/>
                </a:solidFill>
                <a:latin typeface="Calibri"/>
              </a:rPr>
              <a:t>Franz Ferdinand of </a:t>
            </a:r>
            <a:r>
              <a:rPr lang="en-US" dirty="0" smtClean="0">
                <a:solidFill>
                  <a:schemeClr val="tx1"/>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chemeClr val="tx1"/>
                </a:solidFill>
                <a:latin typeface="Calibri"/>
              </a:rPr>
              <a:t>Trench warfare was invented during WWII.  </a:t>
            </a:r>
          </a:p>
        </p:txBody>
      </p:sp>
    </p:spTree>
    <p:extLst>
      <p:ext uri="{BB962C8B-B14F-4D97-AF65-F5344CB8AC3E}">
        <p14:creationId xmlns:p14="http://schemas.microsoft.com/office/powerpoint/2010/main" val="1263126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
        <p:nvSpPr>
          <p:cNvPr id="6" name="Rectangle 5"/>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598478"/>
            <a:ext cx="5167687"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Randomization and Mastery</a:t>
            </a:r>
            <a:endParaRPr lang="en-US" sz="2400" b="1" dirty="0">
              <a:solidFill>
                <a:schemeClr val="bg1"/>
              </a:solidFill>
              <a:latin typeface="Helvetica" pitchFamily="34" charset="0"/>
              <a:cs typeface="Rockwell"/>
            </a:endParaRPr>
          </a:p>
        </p:txBody>
      </p:sp>
      <p:sp>
        <p:nvSpPr>
          <p:cNvPr id="8" name="TextBox 7"/>
          <p:cNvSpPr txBox="1"/>
          <p:nvPr/>
        </p:nvSpPr>
        <p:spPr>
          <a:xfrm>
            <a:off x="304800" y="438150"/>
            <a:ext cx="6356484" cy="3693319"/>
          </a:xfrm>
          <a:prstGeom prst="rect">
            <a:avLst/>
          </a:prstGeom>
          <a:solidFill>
            <a:schemeClr val="bg1">
              <a:lumMod val="95000"/>
            </a:schemeClr>
          </a:solidFill>
          <a:ln>
            <a:solidFill>
              <a:schemeClr val="tx1"/>
            </a:solidFill>
          </a:ln>
          <a:effectLst>
            <a:outerShdw blurRad="50800" dist="38100" dir="2700000" algn="tl" rotWithShape="0">
              <a:prstClr val="black">
                <a:alpha val="40000"/>
              </a:prstClr>
            </a:outerShdw>
          </a:effectLst>
        </p:spPr>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 </a:t>
            </a:r>
          </a:p>
          <a:p>
            <a:pPr fontAlgn="auto">
              <a:spcBef>
                <a:spcPts val="0"/>
              </a:spcBef>
              <a:spcAft>
                <a:spcPts val="0"/>
              </a:spcAft>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Correct options: </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started in 1939</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lasted about 6 years</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Many troops from the UK fought in WWII.</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endParaRPr lang="en-US" dirty="0">
              <a:solidFill>
                <a:srgbClr val="00B050"/>
              </a:solidFill>
              <a:latin typeface="Calibri"/>
            </a:endParaRPr>
          </a:p>
          <a:p>
            <a:pPr marL="285750" indent="-285750" fontAlgn="auto">
              <a:spcBef>
                <a:spcPts val="0"/>
              </a:spcBef>
              <a:spcAft>
                <a:spcPts val="0"/>
              </a:spcAft>
              <a:buFont typeface="Courier New" pitchFamily="49" charset="0"/>
              <a:buChar char="o"/>
            </a:pPr>
            <a:endParaRPr lang="en-US" dirty="0" smtClean="0">
              <a:solidFill>
                <a:prstClr val="black"/>
              </a:solidFill>
              <a:latin typeface="Calibri"/>
            </a:endParaRPr>
          </a:p>
          <a:p>
            <a:pPr fontAlgn="auto">
              <a:spcBef>
                <a:spcPts val="0"/>
              </a:spcBef>
              <a:spcAft>
                <a:spcPts val="0"/>
              </a:spcAft>
            </a:pPr>
            <a:r>
              <a:rPr lang="en-US" dirty="0" smtClean="0">
                <a:solidFill>
                  <a:prstClr val="black"/>
                </a:solidFill>
                <a:latin typeface="Calibri"/>
              </a:rPr>
              <a:t>Incorrect options: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troops from Switzerland fought in WWII. </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Archduke </a:t>
            </a:r>
            <a:r>
              <a:rPr lang="en-US" dirty="0">
                <a:solidFill>
                  <a:srgbClr val="FF0000"/>
                </a:solidFill>
                <a:latin typeface="Calibri"/>
              </a:rPr>
              <a:t>Franz Ferdinand of </a:t>
            </a:r>
            <a:r>
              <a:rPr lang="en-US" dirty="0" smtClean="0">
                <a:solidFill>
                  <a:srgbClr val="FF0000"/>
                </a:solidFill>
                <a:latin typeface="Calibri"/>
              </a:rPr>
              <a:t>Austria started WWII.</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9" name="TextBox 8"/>
          <p:cNvSpPr txBox="1"/>
          <p:nvPr/>
        </p:nvSpPr>
        <p:spPr>
          <a:xfrm>
            <a:off x="2438400" y="23098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WWII started in </a:t>
            </a:r>
            <a:r>
              <a:rPr lang="en-US" dirty="0" smtClean="0">
                <a:solidFill>
                  <a:srgbClr val="00B050"/>
                </a:solidFill>
              </a:rPr>
              <a:t>1939</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a:t>
            </a:r>
            <a:r>
              <a:rPr lang="en-US" dirty="0" smtClean="0">
                <a:solidFill>
                  <a:prstClr val="black"/>
                </a:solidFill>
                <a:latin typeface="Calibri"/>
              </a:rPr>
              <a:t> </a:t>
            </a:r>
            <a:r>
              <a:rPr lang="en-US" dirty="0" smtClean="0">
                <a:solidFill>
                  <a:srgbClr val="00B050"/>
                </a:solidFill>
                <a:latin typeface="Calibri"/>
              </a:rPr>
              <a:t>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rPr>
              <a:t>Archduke </a:t>
            </a:r>
            <a:r>
              <a:rPr lang="en-US" dirty="0">
                <a:solidFill>
                  <a:srgbClr val="FF0000"/>
                </a:solidFill>
              </a:rPr>
              <a:t>Franz Ferdinand of Austria started WWII</a:t>
            </a:r>
            <a:r>
              <a:rPr lang="en-US" dirty="0" smtClean="0">
                <a:solidFill>
                  <a:srgbClr val="FF0000"/>
                </a:solidFill>
              </a:rPr>
              <a:t>.</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0" name="TextBox 9"/>
          <p:cNvSpPr txBox="1"/>
          <p:nvPr/>
        </p:nvSpPr>
        <p:spPr>
          <a:xfrm>
            <a:off x="2438400" y="1887671"/>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a:solidFill>
                  <a:srgbClr val="00B050"/>
                </a:solidFill>
              </a:rPr>
              <a:t>Many troops from the UK fought in WWII</a:t>
            </a:r>
            <a:r>
              <a:rPr lang="en-US" dirty="0" smtClean="0">
                <a:solidFill>
                  <a:srgbClr val="00B050"/>
                </a:solidFill>
              </a:rPr>
              <a:t>. </a:t>
            </a:r>
            <a:endParaRPr lang="en-US" dirty="0" smtClean="0">
              <a:solidFill>
                <a:srgbClr val="00B050"/>
              </a:solidFill>
              <a:latin typeface="Calibri"/>
            </a:endParaRP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WWII ended in 1944</a:t>
            </a: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The allied troops landed in Normandy on D-Day.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Trench warfare was invented during WWII.  </a:t>
            </a:r>
          </a:p>
        </p:txBody>
      </p:sp>
      <p:sp>
        <p:nvSpPr>
          <p:cNvPr id="11" name="TextBox 10"/>
          <p:cNvSpPr txBox="1"/>
          <p:nvPr/>
        </p:nvSpPr>
        <p:spPr>
          <a:xfrm>
            <a:off x="2438400" y="3554253"/>
            <a:ext cx="6356484" cy="1477328"/>
          </a:xfrm>
          <a:prstGeom prst="rect">
            <a:avLst/>
          </a:prstGeom>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wrap="none" rtlCol="0">
            <a:spAutoFit/>
          </a:bodyPr>
          <a:lstStyle/>
          <a:p>
            <a:pPr fontAlgn="auto">
              <a:spcBef>
                <a:spcPts val="0"/>
              </a:spcBef>
              <a:spcAft>
                <a:spcPts val="0"/>
              </a:spcAft>
            </a:pPr>
            <a:r>
              <a:rPr lang="en-US" dirty="0" smtClean="0">
                <a:solidFill>
                  <a:prstClr val="black"/>
                </a:solidFill>
                <a:latin typeface="Calibri"/>
              </a:rPr>
              <a:t>Which of the following statements are true?   Check all that apply.</a:t>
            </a:r>
          </a:p>
          <a:p>
            <a:pPr marL="285750" indent="-285750" fontAlgn="auto">
              <a:spcBef>
                <a:spcPts val="0"/>
              </a:spcBef>
              <a:spcAft>
                <a:spcPts val="0"/>
              </a:spcAft>
              <a:buFont typeface="Wingdings" pitchFamily="2" charset="2"/>
              <a:buChar char="q"/>
            </a:pPr>
            <a:r>
              <a:rPr lang="en-US" dirty="0" smtClean="0">
                <a:solidFill>
                  <a:srgbClr val="FF0000"/>
                </a:solidFill>
                <a:latin typeface="Calibri"/>
              </a:rPr>
              <a:t>Many </a:t>
            </a:r>
            <a:r>
              <a:rPr lang="en-US" dirty="0">
                <a:solidFill>
                  <a:srgbClr val="FF0000"/>
                </a:solidFill>
                <a:latin typeface="Calibri"/>
              </a:rPr>
              <a:t>troops from Switzerland fought in WWII. </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smtClean="0">
                <a:solidFill>
                  <a:srgbClr val="00B050"/>
                </a:solidFill>
                <a:latin typeface="Calibri"/>
              </a:rPr>
              <a:t>WWII </a:t>
            </a:r>
            <a:r>
              <a:rPr lang="en-US" dirty="0">
                <a:solidFill>
                  <a:srgbClr val="00B050"/>
                </a:solidFill>
                <a:latin typeface="Calibri"/>
              </a:rPr>
              <a:t>started in </a:t>
            </a:r>
            <a:r>
              <a:rPr lang="en-US" dirty="0" smtClean="0">
                <a:solidFill>
                  <a:srgbClr val="00B050"/>
                </a:solidFill>
                <a:latin typeface="Calibri"/>
              </a:rPr>
              <a:t>1939</a:t>
            </a:r>
            <a:endParaRPr lang="en-US" dirty="0" smtClean="0">
              <a:solidFill>
                <a:srgbClr val="FF0000"/>
              </a:solidFill>
              <a:latin typeface="Calibri"/>
            </a:endParaRPr>
          </a:p>
          <a:p>
            <a:pPr marL="285750" indent="-285750" fontAlgn="auto">
              <a:spcBef>
                <a:spcPts val="0"/>
              </a:spcBef>
              <a:spcAft>
                <a:spcPts val="0"/>
              </a:spcAft>
              <a:buFont typeface="Wingdings" pitchFamily="2" charset="2"/>
              <a:buChar char="q"/>
            </a:pPr>
            <a:r>
              <a:rPr lang="en-US" dirty="0">
                <a:solidFill>
                  <a:srgbClr val="00B050"/>
                </a:solidFill>
                <a:latin typeface="Calibri"/>
              </a:rPr>
              <a:t>WWII lasted about 6 </a:t>
            </a:r>
            <a:r>
              <a:rPr lang="en-US" dirty="0" smtClean="0">
                <a:solidFill>
                  <a:srgbClr val="00B050"/>
                </a:solidFill>
                <a:latin typeface="Calibri"/>
              </a:rPr>
              <a:t>years</a:t>
            </a:r>
          </a:p>
          <a:p>
            <a:pPr marL="285750" indent="-285750" fontAlgn="auto">
              <a:spcBef>
                <a:spcPts val="0"/>
              </a:spcBef>
              <a:spcAft>
                <a:spcPts val="0"/>
              </a:spcAft>
              <a:buFont typeface="Wingdings" pitchFamily="2" charset="2"/>
              <a:buChar char="q"/>
            </a:pPr>
            <a:r>
              <a:rPr lang="en-US" dirty="0">
                <a:solidFill>
                  <a:srgbClr val="FF0000"/>
                </a:solidFill>
              </a:rPr>
              <a:t>Archduke Franz Ferdinand of Austria started WWII</a:t>
            </a:r>
            <a:r>
              <a:rPr lang="en-US" dirty="0" smtClean="0">
                <a:solidFill>
                  <a:srgbClr val="FF0000"/>
                </a:solidFill>
              </a:rPr>
              <a:t>.</a:t>
            </a:r>
            <a:endParaRPr lang="en-US" dirty="0">
              <a:solidFill>
                <a:srgbClr val="FF0000"/>
              </a:solidFill>
            </a:endParaRPr>
          </a:p>
        </p:txBody>
      </p:sp>
    </p:spTree>
    <p:extLst>
      <p:ext uri="{BB962C8B-B14F-4D97-AF65-F5344CB8AC3E}">
        <p14:creationId xmlns:p14="http://schemas.microsoft.com/office/powerpoint/2010/main" val="3691759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solidFill>
                <a:prstClr val="white"/>
              </a:solidFill>
              <a:latin typeface="Arial"/>
            </a:endParaRPr>
          </a:p>
        </p:txBody>
      </p:sp>
      <p:sp>
        <p:nvSpPr>
          <p:cNvPr id="10" name="TextBox 9"/>
          <p:cNvSpPr txBox="1"/>
          <p:nvPr/>
        </p:nvSpPr>
        <p:spPr>
          <a:xfrm>
            <a:off x="376034" y="4606944"/>
            <a:ext cx="7377048" cy="415499"/>
          </a:xfrm>
          <a:prstGeom prst="rect">
            <a:avLst/>
          </a:prstGeom>
          <a:noFill/>
        </p:spPr>
        <p:txBody>
          <a:bodyPr wrap="square" lIns="45720" tIns="22860" rIns="45720" bIns="22860" rtlCol="0">
            <a:spAutoFit/>
          </a:bodyPr>
          <a:lstStyle/>
          <a:p>
            <a:r>
              <a:rPr lang="en-US" sz="2400" b="1" dirty="0" smtClean="0">
                <a:solidFill>
                  <a:prstClr val="white"/>
                </a:solidFill>
                <a:latin typeface="Rockwell"/>
                <a:cs typeface="Rockwell"/>
              </a:rPr>
              <a:t>Benefits of Mastery (</a:t>
            </a:r>
            <a:r>
              <a:rPr lang="en-US" sz="2400" b="1" dirty="0" err="1" smtClean="0">
                <a:solidFill>
                  <a:prstClr val="white"/>
                </a:solidFill>
                <a:latin typeface="Rockwell"/>
                <a:cs typeface="Rockwell"/>
              </a:rPr>
              <a:t>Scala</a:t>
            </a:r>
            <a:r>
              <a:rPr lang="en-US" sz="2400" b="1" dirty="0" smtClean="0">
                <a:solidFill>
                  <a:prstClr val="white"/>
                </a:solidFill>
                <a:latin typeface="Rockwell"/>
                <a:cs typeface="Rockwell"/>
              </a:rPr>
              <a:t>, EPFL)</a:t>
            </a:r>
            <a:endParaRPr lang="en-US" sz="2400" b="1" dirty="0">
              <a:solidFill>
                <a:prstClr val="white"/>
              </a:solidFill>
              <a:latin typeface="Rockwell"/>
              <a:cs typeface="Rockwell"/>
            </a:endParaRPr>
          </a:p>
        </p:txBody>
      </p:sp>
      <p:pic>
        <p:nvPicPr>
          <p:cNvPr id="4098" name="Picture 2"/>
          <p:cNvPicPr>
            <a:picLocks noChangeAspect="1" noChangeArrowheads="1"/>
          </p:cNvPicPr>
          <p:nvPr/>
        </p:nvPicPr>
        <p:blipFill>
          <a:blip r:embed="rId2" cstate="print"/>
          <a:srcRect/>
          <a:stretch>
            <a:fillRect/>
          </a:stretch>
        </p:blipFill>
        <p:spPr bwMode="auto">
          <a:xfrm>
            <a:off x="152400" y="542852"/>
            <a:ext cx="4114800" cy="27401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4953000" y="542851"/>
            <a:ext cx="4191000" cy="2790899"/>
          </a:xfrm>
          <a:prstGeom prst="rect">
            <a:avLst/>
          </a:prstGeom>
          <a:noFill/>
          <a:ln w="9525">
            <a:noFill/>
            <a:miter lim="800000"/>
            <a:headEnd/>
            <a:tailEnd/>
          </a:ln>
        </p:spPr>
      </p:pic>
      <p:sp>
        <p:nvSpPr>
          <p:cNvPr id="14" name="Content Placeholder 13"/>
          <p:cNvSpPr>
            <a:spLocks noGrp="1"/>
          </p:cNvSpPr>
          <p:nvPr>
            <p:ph idx="1"/>
          </p:nvPr>
        </p:nvSpPr>
        <p:spPr>
          <a:xfrm>
            <a:off x="457200" y="3257550"/>
            <a:ext cx="8229600" cy="1219200"/>
          </a:xfrm>
        </p:spPr>
        <p:txBody>
          <a:bodyPr/>
          <a:lstStyle/>
          <a:p>
            <a:r>
              <a:rPr lang="en-US" sz="2400" dirty="0"/>
              <a:t>M</a:t>
            </a:r>
            <a:r>
              <a:rPr lang="en-US" sz="2400" dirty="0" smtClean="0"/>
              <a:t>astery-based score improvements correlate with future performance</a:t>
            </a:r>
          </a:p>
          <a:p>
            <a:pPr lvl="1"/>
            <a:r>
              <a:rPr lang="en-US" sz="2000" dirty="0" smtClean="0"/>
              <a:t>3 points improvement </a:t>
            </a:r>
            <a:r>
              <a:rPr lang="en-US" sz="2000" dirty="0" smtClean="0">
                <a:sym typeface="Wingdings"/>
              </a:rPr>
              <a:t></a:t>
            </a:r>
            <a:r>
              <a:rPr lang="en-US" sz="2000" dirty="0" smtClean="0"/>
              <a:t> 1 point in next starting score</a:t>
            </a:r>
            <a:endParaRPr lang="en-US" sz="2000" dirty="0"/>
          </a:p>
        </p:txBody>
      </p:sp>
      <p:sp>
        <p:nvSpPr>
          <p:cNvPr id="17" name="TextBox 16"/>
          <p:cNvSpPr txBox="1"/>
          <p:nvPr/>
        </p:nvSpPr>
        <p:spPr>
          <a:xfrm>
            <a:off x="7391400" y="4022169"/>
            <a:ext cx="1577676" cy="584775"/>
          </a:xfrm>
          <a:prstGeom prst="rect">
            <a:avLst/>
          </a:prstGeom>
          <a:noFill/>
        </p:spPr>
        <p:txBody>
          <a:bodyPr wrap="none" rtlCol="0">
            <a:spAutoFit/>
          </a:bodyPr>
          <a:lstStyle/>
          <a:p>
            <a:r>
              <a:rPr lang="en-US" sz="1600" dirty="0" smtClean="0">
                <a:solidFill>
                  <a:prstClr val="black"/>
                </a:solidFill>
              </a:rPr>
              <a:t>Martin </a:t>
            </a:r>
            <a:r>
              <a:rPr lang="en-US" sz="1600" dirty="0" err="1" smtClean="0">
                <a:solidFill>
                  <a:prstClr val="black"/>
                </a:solidFill>
              </a:rPr>
              <a:t>Odersky</a:t>
            </a:r>
            <a:endParaRPr lang="en-US" sz="1600" dirty="0" smtClean="0">
              <a:solidFill>
                <a:prstClr val="black"/>
              </a:solidFill>
            </a:endParaRPr>
          </a:p>
          <a:p>
            <a:r>
              <a:rPr lang="en-US" sz="1600" dirty="0" smtClean="0">
                <a:solidFill>
                  <a:prstClr val="black"/>
                </a:solidFill>
              </a:rPr>
              <a:t>EPFL</a:t>
            </a:r>
            <a:endParaRPr lang="en-US" sz="1600" dirty="0">
              <a:solidFill>
                <a:prstClr val="black"/>
              </a:solidFill>
            </a:endParaRPr>
          </a:p>
        </p:txBody>
      </p:sp>
    </p:spTree>
    <p:extLst>
      <p:ext uri="{BB962C8B-B14F-4D97-AF65-F5344CB8AC3E}">
        <p14:creationId xmlns:p14="http://schemas.microsoft.com/office/powerpoint/2010/main" val="24343583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Open-Ended Work</a:t>
            </a:r>
            <a:endParaRPr lang="en-US" sz="2400" b="1" dirty="0">
              <a:solidFill>
                <a:schemeClr val="bg1"/>
              </a:solidFill>
              <a:latin typeface="Helvetica" pitchFamily="34" charset="0"/>
              <a:cs typeface="Rockwell"/>
            </a:endParaRPr>
          </a:p>
        </p:txBody>
      </p:sp>
      <p:sp>
        <p:nvSpPr>
          <p:cNvPr id="22" name="TextBox 21"/>
          <p:cNvSpPr txBox="1"/>
          <p:nvPr/>
        </p:nvSpPr>
        <p:spPr>
          <a:xfrm>
            <a:off x="43491" y="3359879"/>
            <a:ext cx="1846792" cy="323166"/>
          </a:xfrm>
          <a:prstGeom prst="rect">
            <a:avLst/>
          </a:prstGeom>
          <a:noFill/>
        </p:spPr>
        <p:txBody>
          <a:bodyPr wrap="square" lIns="45720" tIns="22860" rIns="45720" bIns="22860" rtlCol="0">
            <a:spAutoFit/>
          </a:bodyPr>
          <a:lstStyle/>
          <a:p>
            <a:pPr algn="r"/>
            <a:r>
              <a:rPr lang="en-US" dirty="0" smtClean="0">
                <a:solidFill>
                  <a:srgbClr val="193353"/>
                </a:solidFill>
                <a:latin typeface="Helvetica" pitchFamily="34" charset="0"/>
                <a:cs typeface="Rockwell"/>
              </a:rPr>
              <a:t>Peer Grade</a:t>
            </a:r>
            <a:endParaRPr lang="en-US" dirty="0">
              <a:solidFill>
                <a:srgbClr val="193353"/>
              </a:solidFill>
              <a:latin typeface="Helvetica" pitchFamily="34" charset="0"/>
              <a:cs typeface="Rockwell"/>
            </a:endParaRPr>
          </a:p>
        </p:txBody>
      </p:sp>
      <p:sp>
        <p:nvSpPr>
          <p:cNvPr id="24" name="TextBox 23"/>
          <p:cNvSpPr txBox="1"/>
          <p:nvPr/>
        </p:nvSpPr>
        <p:spPr>
          <a:xfrm>
            <a:off x="43491" y="3809671"/>
            <a:ext cx="1846792" cy="300082"/>
          </a:xfrm>
          <a:prstGeom prst="rect">
            <a:avLst/>
          </a:prstGeom>
          <a:noFill/>
        </p:spPr>
        <p:txBody>
          <a:bodyPr wrap="square" lIns="45720" tIns="22860" rIns="45720" bIns="22860" rtlCol="0">
            <a:spAutoFit/>
          </a:bodyPr>
          <a:lstStyle/>
          <a:p>
            <a:pPr algn="r">
              <a:lnSpc>
                <a:spcPct val="90000"/>
              </a:lnSpc>
            </a:pPr>
            <a:r>
              <a:rPr lang="en-US" dirty="0" smtClean="0">
                <a:solidFill>
                  <a:srgbClr val="193353"/>
                </a:solidFill>
                <a:latin typeface="Helvetica" pitchFamily="34" charset="0"/>
                <a:cs typeface="Rockwell"/>
              </a:rPr>
              <a:t>Self Grade</a:t>
            </a:r>
            <a:endParaRPr lang="en-US" dirty="0">
              <a:solidFill>
                <a:srgbClr val="193353"/>
              </a:solidFill>
              <a:latin typeface="Helvetica" pitchFamily="34" charset="0"/>
              <a:cs typeface="Rockwell"/>
            </a:endParaRPr>
          </a:p>
        </p:txBody>
      </p:sp>
      <p:graphicFrame>
        <p:nvGraphicFramePr>
          <p:cNvPr id="37" name="Chart 36"/>
          <p:cNvGraphicFramePr>
            <a:graphicFrameLocks/>
          </p:cNvGraphicFramePr>
          <p:nvPr>
            <p:extLst>
              <p:ext uri="{D42A27DB-BD31-4B8C-83A1-F6EECF244321}">
                <p14:modId xmlns:p14="http://schemas.microsoft.com/office/powerpoint/2010/main" val="1314237182"/>
              </p:ext>
            </p:extLst>
          </p:nvPr>
        </p:nvGraphicFramePr>
        <p:xfrm>
          <a:off x="3167391" y="989437"/>
          <a:ext cx="5213590" cy="3152232"/>
        </p:xfrm>
        <a:graphic>
          <a:graphicData uri="http://schemas.openxmlformats.org/drawingml/2006/chart">
            <c:chart xmlns:c="http://schemas.openxmlformats.org/drawingml/2006/chart" xmlns:r="http://schemas.openxmlformats.org/officeDocument/2006/relationships" r:id="rId4"/>
          </a:graphicData>
        </a:graphic>
      </p:graphicFrame>
      <p:sp>
        <p:nvSpPr>
          <p:cNvPr id="32" name="TextBox 31"/>
          <p:cNvSpPr txBox="1"/>
          <p:nvPr/>
        </p:nvSpPr>
        <p:spPr>
          <a:xfrm>
            <a:off x="5218401" y="4183060"/>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Teacher Grade</a:t>
            </a:r>
            <a:endParaRPr lang="en-US" sz="1400" b="1" dirty="0">
              <a:solidFill>
                <a:srgbClr val="1B2E45"/>
              </a:solidFill>
              <a:latin typeface="Arial"/>
              <a:cs typeface="Arial"/>
            </a:endParaRPr>
          </a:p>
        </p:txBody>
      </p:sp>
      <p:sp>
        <p:nvSpPr>
          <p:cNvPr id="33" name="TextBox 32"/>
          <p:cNvSpPr txBox="1"/>
          <p:nvPr/>
        </p:nvSpPr>
        <p:spPr>
          <a:xfrm rot="16200000">
            <a:off x="1652232" y="1887636"/>
            <a:ext cx="2513548" cy="261610"/>
          </a:xfrm>
          <a:prstGeom prst="rect">
            <a:avLst/>
          </a:prstGeom>
          <a:noFill/>
        </p:spPr>
        <p:txBody>
          <a:bodyPr wrap="square" lIns="45720" tIns="22860" rIns="45720" bIns="22860" rtlCol="0">
            <a:spAutoFit/>
          </a:bodyPr>
          <a:lstStyle/>
          <a:p>
            <a:r>
              <a:rPr lang="en-US" sz="1400" b="1" dirty="0" smtClean="0">
                <a:solidFill>
                  <a:srgbClr val="1B2E45"/>
                </a:solidFill>
                <a:latin typeface="Arial"/>
                <a:cs typeface="Arial"/>
              </a:rPr>
              <a:t>Student Grade</a:t>
            </a:r>
            <a:endParaRPr lang="en-US" sz="1400" b="1" dirty="0">
              <a:solidFill>
                <a:srgbClr val="1B2E45"/>
              </a:solidFill>
              <a:latin typeface="Arial"/>
              <a:cs typeface="Arial"/>
            </a:endParaRPr>
          </a:p>
        </p:txBody>
      </p:sp>
      <p:sp>
        <p:nvSpPr>
          <p:cNvPr id="10" name="Diamond 9"/>
          <p:cNvSpPr/>
          <p:nvPr/>
        </p:nvSpPr>
        <p:spPr>
          <a:xfrm>
            <a:off x="1890284" y="3412111"/>
            <a:ext cx="270934" cy="270934"/>
          </a:xfrm>
          <a:prstGeom prst="diamond">
            <a:avLst/>
          </a:prstGeom>
          <a:solidFill>
            <a:srgbClr val="1B2E45"/>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2" name="Rectangle 11"/>
          <p:cNvSpPr/>
          <p:nvPr/>
        </p:nvSpPr>
        <p:spPr>
          <a:xfrm>
            <a:off x="1916741" y="3820254"/>
            <a:ext cx="236751" cy="236751"/>
          </a:xfrm>
          <a:prstGeom prst="rect">
            <a:avLst/>
          </a:prstGeom>
          <a:solidFill>
            <a:srgbClr val="DE4652"/>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3" name="Rectangle 12"/>
          <p:cNvSpPr/>
          <p:nvPr/>
        </p:nvSpPr>
        <p:spPr>
          <a:xfrm>
            <a:off x="376034" y="209550"/>
            <a:ext cx="54913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The Impact of Self-and Peer-Grading on Student Learning”</a:t>
            </a:r>
            <a:r>
              <a:rPr lang="en-US" sz="1400" dirty="0" smtClean="0">
                <a:solidFill>
                  <a:srgbClr val="1B2E45"/>
                </a:solidFill>
                <a:latin typeface="Arial"/>
                <a:cs typeface="Arial"/>
              </a:rPr>
              <a:t>.</a:t>
            </a:r>
            <a:br>
              <a:rPr lang="en-US" sz="1400" dirty="0" smtClean="0">
                <a:solidFill>
                  <a:srgbClr val="1B2E45"/>
                </a:solidFill>
                <a:latin typeface="Arial"/>
                <a:cs typeface="Arial"/>
              </a:rPr>
            </a:br>
            <a:r>
              <a:rPr lang="en-US" sz="1400" dirty="0" smtClean="0">
                <a:solidFill>
                  <a:srgbClr val="1B2E45"/>
                </a:solidFill>
                <a:latin typeface="Arial"/>
                <a:cs typeface="Arial"/>
              </a:rPr>
              <a:t> P. Sadler, E. Good. </a:t>
            </a:r>
            <a:r>
              <a:rPr lang="en-US" sz="1400" i="1" dirty="0" smtClean="0">
                <a:solidFill>
                  <a:srgbClr val="1B2E45"/>
                </a:solidFill>
                <a:latin typeface="Arial"/>
                <a:cs typeface="Arial"/>
              </a:rPr>
              <a:t>Educational </a:t>
            </a:r>
            <a:r>
              <a:rPr lang="en-US" sz="1400" i="1" dirty="0">
                <a:solidFill>
                  <a:srgbClr val="1B2E45"/>
                </a:solidFill>
                <a:latin typeface="Arial"/>
                <a:cs typeface="Arial"/>
              </a:rPr>
              <a:t>Assessment </a:t>
            </a:r>
            <a:r>
              <a:rPr lang="en-US" sz="1400" dirty="0">
                <a:solidFill>
                  <a:srgbClr val="1B2E45"/>
                </a:solidFill>
                <a:latin typeface="Arial"/>
                <a:cs typeface="Arial"/>
              </a:rPr>
              <a:t>(2006).</a:t>
            </a:r>
          </a:p>
        </p:txBody>
      </p:sp>
    </p:spTree>
    <p:custDataLst>
      <p:tags r:id="rId1"/>
    </p:custDataLst>
    <p:extLst>
      <p:ext uri="{BB962C8B-B14F-4D97-AF65-F5344CB8AC3E}">
        <p14:creationId xmlns:p14="http://schemas.microsoft.com/office/powerpoint/2010/main" val="4117639753"/>
      </p:ext>
    </p:extLst>
  </p:cSld>
  <p:clrMapOvr>
    <a:masterClrMapping/>
  </p:clrMapOvr>
  <p:transition advTm="31133"/>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graphicEl>
                                              <a:chart seriesIdx="-3" categoryIdx="-3" bldStep="gridLegend"/>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graphicEl>
                                              <a:chart seriesIdx="0" categoryIdx="-4" bldStep="series"/>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7">
                                            <p:graphicEl>
                                              <a:chart seriesIdx="1" categoryIdx="-4" bldStep="series"/>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Graphic spid="37" grpId="0">
        <p:bldSub>
          <a:bldChart bld="series"/>
        </p:bldSub>
      </p:bldGraphic>
      <p:bldP spid="32" grpId="0"/>
      <p:bldP spid="33" grpId="0"/>
      <p:bldP spid="10" grpId="0" animBg="1"/>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8099"/>
            <a:ext cx="6019800" cy="4514851"/>
          </a:xfrm>
          <a:prstGeom prst="rect">
            <a:avLst/>
          </a:prstGeom>
        </p:spPr>
      </p:pic>
      <p:sp>
        <p:nvSpPr>
          <p:cNvPr id="3" name="Rectangle 2"/>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4" name="TextBox 3"/>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3904219999"/>
      </p:ext>
    </p:extLst>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Creative, open-ended </a:t>
            </a:r>
            <a:r>
              <a:rPr lang="en-US" sz="2400" b="1" dirty="0" smtClean="0">
                <a:solidFill>
                  <a:schemeClr val="bg1"/>
                </a:solidFill>
                <a:latin typeface="Helvetica" pitchFamily="34" charset="0"/>
                <a:cs typeface="Rockwell"/>
              </a:rPr>
              <a:t>homework via </a:t>
            </a:r>
            <a:r>
              <a:rPr lang="en-US" sz="2400" b="1" dirty="0">
                <a:solidFill>
                  <a:schemeClr val="bg1"/>
                </a:solidFill>
                <a:latin typeface="Helvetica" pitchFamily="34" charset="0"/>
                <a:cs typeface="Rockwell"/>
              </a:rPr>
              <a:t>peer grading</a:t>
            </a:r>
          </a:p>
        </p:txBody>
      </p:sp>
      <p:pic>
        <p:nvPicPr>
          <p:cNvPr id="14" name="Picture 2"/>
          <p:cNvPicPr>
            <a:picLocks noChangeAspect="1" noChangeArrowheads="1"/>
          </p:cNvPicPr>
          <p:nvPr/>
        </p:nvPicPr>
        <p:blipFill>
          <a:blip r:embed="rId3" cstate="print"/>
          <a:srcRect r="8437"/>
          <a:stretch>
            <a:fillRect/>
          </a:stretch>
        </p:blipFill>
        <p:spPr bwMode="auto">
          <a:xfrm>
            <a:off x="3360428" y="1259954"/>
            <a:ext cx="2073361" cy="2715547"/>
          </a:xfrm>
          <a:prstGeom prst="rect">
            <a:avLst/>
          </a:prstGeom>
          <a:noFill/>
          <a:ln w="9525">
            <a:noFill/>
            <a:miter lim="800000"/>
            <a:headEnd/>
            <a:tailEnd/>
          </a:ln>
        </p:spPr>
      </p:pic>
      <p:pic>
        <p:nvPicPr>
          <p:cNvPr id="16" name="Picture 3"/>
          <p:cNvPicPr>
            <a:picLocks noChangeAspect="1" noChangeArrowheads="1"/>
          </p:cNvPicPr>
          <p:nvPr/>
        </p:nvPicPr>
        <p:blipFill>
          <a:blip r:embed="rId4" cstate="print"/>
          <a:srcRect r="30268"/>
          <a:stretch>
            <a:fillRect/>
          </a:stretch>
        </p:blipFill>
        <p:spPr bwMode="auto">
          <a:xfrm>
            <a:off x="60544" y="1467110"/>
            <a:ext cx="3107299" cy="2523139"/>
          </a:xfrm>
          <a:prstGeom prst="rect">
            <a:avLst/>
          </a:prstGeom>
          <a:noFill/>
          <a:ln w="9525">
            <a:noFill/>
            <a:miter lim="800000"/>
            <a:headEnd/>
            <a:tailEnd/>
          </a:ln>
        </p:spPr>
      </p:pic>
      <p:sp>
        <p:nvSpPr>
          <p:cNvPr id="6" name="TextBox 5"/>
          <p:cNvSpPr txBox="1"/>
          <p:nvPr/>
        </p:nvSpPr>
        <p:spPr>
          <a:xfrm>
            <a:off x="319594" y="3986864"/>
            <a:ext cx="2402003" cy="477054"/>
          </a:xfrm>
          <a:prstGeom prst="rect">
            <a:avLst/>
          </a:prstGeom>
          <a:noFill/>
        </p:spPr>
        <p:txBody>
          <a:bodyPr wrap="none" lIns="45720" tIns="22860" rIns="45720" bIns="22860" rtlCol="0">
            <a:spAutoFit/>
          </a:bodyPr>
          <a:lstStyle/>
          <a:p>
            <a:pPr algn="ctr"/>
            <a:r>
              <a:rPr lang="en-US" sz="1400" dirty="0" err="1"/>
              <a:t>Ramaswamy</a:t>
            </a:r>
            <a:r>
              <a:rPr lang="en-US" sz="1400" dirty="0"/>
              <a:t> </a:t>
            </a:r>
            <a:r>
              <a:rPr lang="en-US" sz="1400" dirty="0" err="1"/>
              <a:t>Venkatachalam</a:t>
            </a:r>
            <a:endParaRPr lang="en-US" sz="1400" dirty="0"/>
          </a:p>
          <a:p>
            <a:pPr algn="ctr"/>
            <a:r>
              <a:rPr lang="en-US" sz="1400" dirty="0"/>
              <a:t>Gujarat, India</a:t>
            </a:r>
          </a:p>
        </p:txBody>
      </p:sp>
      <p:pic>
        <p:nvPicPr>
          <p:cNvPr id="1026" name="Picture 2"/>
          <p:cNvPicPr>
            <a:picLocks noChangeAspect="1" noChangeArrowheads="1"/>
          </p:cNvPicPr>
          <p:nvPr/>
        </p:nvPicPr>
        <p:blipFill>
          <a:blip r:embed="rId5" cstate="print"/>
          <a:srcRect l="6444" t="4968" r="1556"/>
          <a:stretch>
            <a:fillRect/>
          </a:stretch>
        </p:blipFill>
        <p:spPr bwMode="auto">
          <a:xfrm>
            <a:off x="5539268" y="1259954"/>
            <a:ext cx="3505200" cy="2715547"/>
          </a:xfrm>
          <a:prstGeom prst="rect">
            <a:avLst/>
          </a:prstGeom>
          <a:noFill/>
          <a:ln w="9525">
            <a:noFill/>
            <a:miter lim="800000"/>
            <a:headEnd/>
            <a:tailEnd/>
          </a:ln>
        </p:spPr>
      </p:pic>
      <p:sp>
        <p:nvSpPr>
          <p:cNvPr id="8" name="TextBox 7"/>
          <p:cNvSpPr txBox="1"/>
          <p:nvPr/>
        </p:nvSpPr>
        <p:spPr>
          <a:xfrm>
            <a:off x="6660650" y="3986864"/>
            <a:ext cx="1586332" cy="477054"/>
          </a:xfrm>
          <a:prstGeom prst="rect">
            <a:avLst/>
          </a:prstGeom>
          <a:noFill/>
        </p:spPr>
        <p:txBody>
          <a:bodyPr wrap="none" lIns="45720" tIns="22860" rIns="45720" bIns="22860" rtlCol="0">
            <a:spAutoFit/>
          </a:bodyPr>
          <a:lstStyle/>
          <a:p>
            <a:pPr algn="ctr"/>
            <a:r>
              <a:rPr lang="en-US" sz="1400" dirty="0"/>
              <a:t>Paul Mendoza</a:t>
            </a:r>
          </a:p>
          <a:p>
            <a:pPr algn="ctr"/>
            <a:r>
              <a:rPr lang="en-US" sz="1400" dirty="0"/>
              <a:t>Manila, Philippines</a:t>
            </a:r>
          </a:p>
        </p:txBody>
      </p:sp>
      <p:sp>
        <p:nvSpPr>
          <p:cNvPr id="9" name="TextBox 8"/>
          <p:cNvSpPr txBox="1"/>
          <p:nvPr/>
        </p:nvSpPr>
        <p:spPr>
          <a:xfrm>
            <a:off x="1014481" y="637119"/>
            <a:ext cx="1284967" cy="600164"/>
          </a:xfrm>
          <a:prstGeom prst="rect">
            <a:avLst/>
          </a:prstGeom>
          <a:noFill/>
        </p:spPr>
        <p:txBody>
          <a:bodyPr wrap="none" lIns="45720" tIns="22860" rIns="45720" bIns="22860" rtlCol="0">
            <a:spAutoFit/>
          </a:bodyPr>
          <a:lstStyle/>
          <a:p>
            <a:pPr algn="ctr"/>
            <a:r>
              <a:rPr lang="en-US" dirty="0" err="1" smtClean="0"/>
              <a:t>LaPtabel</a:t>
            </a:r>
            <a:endParaRPr lang="en-US" dirty="0" smtClean="0"/>
          </a:p>
          <a:p>
            <a:pPr algn="ctr"/>
            <a:r>
              <a:rPr lang="en-US" dirty="0" smtClean="0"/>
              <a:t>laptop table</a:t>
            </a:r>
          </a:p>
        </p:txBody>
      </p:sp>
      <p:sp>
        <p:nvSpPr>
          <p:cNvPr id="10" name="TextBox 9"/>
          <p:cNvSpPr txBox="1"/>
          <p:nvPr/>
        </p:nvSpPr>
        <p:spPr>
          <a:xfrm>
            <a:off x="3262282" y="637119"/>
            <a:ext cx="2362185" cy="600164"/>
          </a:xfrm>
          <a:prstGeom prst="rect">
            <a:avLst/>
          </a:prstGeom>
          <a:noFill/>
        </p:spPr>
        <p:txBody>
          <a:bodyPr wrap="none" lIns="45720" tIns="22860" rIns="45720" bIns="22860" rtlCol="0">
            <a:spAutoFit/>
          </a:bodyPr>
          <a:lstStyle/>
          <a:p>
            <a:pPr algn="ctr"/>
            <a:r>
              <a:rPr lang="en-US" dirty="0" err="1" smtClean="0"/>
              <a:t>DuoSlim</a:t>
            </a:r>
            <a:endParaRPr lang="en-US" dirty="0" smtClean="0"/>
          </a:p>
          <a:p>
            <a:pPr algn="ctr"/>
            <a:r>
              <a:rPr lang="en-US" dirty="0" smtClean="0"/>
              <a:t>portable device holder</a:t>
            </a:r>
          </a:p>
        </p:txBody>
      </p:sp>
      <p:sp>
        <p:nvSpPr>
          <p:cNvPr id="11" name="TextBox 10"/>
          <p:cNvSpPr txBox="1"/>
          <p:nvPr/>
        </p:nvSpPr>
        <p:spPr>
          <a:xfrm>
            <a:off x="5924155" y="637119"/>
            <a:ext cx="2614498" cy="600164"/>
          </a:xfrm>
          <a:prstGeom prst="rect">
            <a:avLst/>
          </a:prstGeom>
          <a:noFill/>
        </p:spPr>
        <p:txBody>
          <a:bodyPr wrap="none" lIns="45720" tIns="22860" rIns="45720" bIns="22860" rtlCol="0">
            <a:spAutoFit/>
          </a:bodyPr>
          <a:lstStyle/>
          <a:p>
            <a:pPr algn="ctr"/>
            <a:r>
              <a:rPr lang="en-US" dirty="0" smtClean="0"/>
              <a:t>Neo-WD</a:t>
            </a:r>
          </a:p>
          <a:p>
            <a:pPr algn="ctr"/>
            <a:r>
              <a:rPr lang="en-US" dirty="0" smtClean="0"/>
              <a:t>space-efficient </a:t>
            </a:r>
            <a:r>
              <a:rPr lang="en-US" dirty="0" err="1" smtClean="0"/>
              <a:t>workdesk</a:t>
            </a:r>
            <a:endParaRPr lang="en-US" dirty="0" smtClean="0"/>
          </a:p>
        </p:txBody>
      </p:sp>
      <p:sp>
        <p:nvSpPr>
          <p:cNvPr id="12" name="TextBox 11"/>
          <p:cNvSpPr txBox="1"/>
          <p:nvPr/>
        </p:nvSpPr>
        <p:spPr>
          <a:xfrm>
            <a:off x="3454393" y="3986864"/>
            <a:ext cx="1943801" cy="477054"/>
          </a:xfrm>
          <a:prstGeom prst="rect">
            <a:avLst/>
          </a:prstGeom>
          <a:noFill/>
        </p:spPr>
        <p:txBody>
          <a:bodyPr wrap="none" lIns="45720" tIns="22860" rIns="45720" bIns="22860" rtlCol="0">
            <a:spAutoFit/>
          </a:bodyPr>
          <a:lstStyle/>
          <a:p>
            <a:pPr algn="ctr"/>
            <a:r>
              <a:rPr lang="pt-BR" sz="1400" dirty="0"/>
              <a:t>Aranzazu Hurtado Ruiz</a:t>
            </a:r>
          </a:p>
          <a:p>
            <a:pPr algn="ctr"/>
            <a:r>
              <a:rPr lang="pt-BR" sz="1400" dirty="0"/>
              <a:t>Madrid, Spain</a:t>
            </a:r>
          </a:p>
        </p:txBody>
      </p:sp>
      <p:pic>
        <p:nvPicPr>
          <p:cNvPr id="1028" name="Picture 4"/>
          <p:cNvPicPr>
            <a:picLocks noChangeAspect="1" noChangeArrowheads="1"/>
          </p:cNvPicPr>
          <p:nvPr/>
        </p:nvPicPr>
        <p:blipFill>
          <a:blip r:embed="rId6" cstate="print"/>
          <a:srcRect/>
          <a:stretch>
            <a:fillRect/>
          </a:stretch>
        </p:blipFill>
        <p:spPr bwMode="auto">
          <a:xfrm>
            <a:off x="0" y="27775"/>
            <a:ext cx="1143000" cy="642938"/>
          </a:xfrm>
          <a:prstGeom prst="rect">
            <a:avLst/>
          </a:prstGeom>
          <a:noFill/>
          <a:ln w="9525">
            <a:noFill/>
            <a:miter lim="800000"/>
            <a:headEnd/>
            <a:tailEnd/>
          </a:ln>
        </p:spPr>
      </p:pic>
      <p:sp>
        <p:nvSpPr>
          <p:cNvPr id="17" name="TextBox 16"/>
          <p:cNvSpPr txBox="1"/>
          <p:nvPr/>
        </p:nvSpPr>
        <p:spPr>
          <a:xfrm>
            <a:off x="1134426" y="57153"/>
            <a:ext cx="1608774" cy="538609"/>
          </a:xfrm>
          <a:prstGeom prst="rect">
            <a:avLst/>
          </a:prstGeom>
          <a:noFill/>
        </p:spPr>
        <p:txBody>
          <a:bodyPr wrap="none" lIns="45720" tIns="22860" rIns="45720" bIns="22860" rtlCol="0">
            <a:spAutoFit/>
          </a:bodyPr>
          <a:lstStyle/>
          <a:p>
            <a:r>
              <a:rPr lang="en-US" sz="1600" dirty="0">
                <a:solidFill>
                  <a:schemeClr val="tx2"/>
                </a:solidFill>
              </a:rPr>
              <a:t>Karl Ulrich</a:t>
            </a:r>
          </a:p>
          <a:p>
            <a:r>
              <a:rPr lang="en-US" sz="1600" dirty="0">
                <a:solidFill>
                  <a:schemeClr val="tx2"/>
                </a:solidFill>
              </a:rPr>
              <a:t>Wharton, </a:t>
            </a:r>
            <a:r>
              <a:rPr lang="en-US" sz="1600" dirty="0" err="1">
                <a:solidFill>
                  <a:schemeClr val="tx2"/>
                </a:solidFill>
              </a:rPr>
              <a:t>UPenn</a:t>
            </a:r>
            <a:endParaRPr lang="en-US" sz="1600" dirty="0">
              <a:solidFill>
                <a:schemeClr val="tx2"/>
              </a:solidFill>
            </a:endParaRPr>
          </a:p>
        </p:txBody>
      </p:sp>
    </p:spTree>
    <p:extLst>
      <p:ext uri="{BB962C8B-B14F-4D97-AF65-F5344CB8AC3E}">
        <p14:creationId xmlns:p14="http://schemas.microsoft.com/office/powerpoint/2010/main" val="3095272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7472565"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Peer Grading Accuracy (Soc101, Princeton)</a:t>
            </a:r>
            <a:endParaRPr lang="en-US" sz="2400" b="1" dirty="0">
              <a:solidFill>
                <a:schemeClr val="bg1"/>
              </a:solidFill>
              <a:latin typeface="Helvetica" pitchFamily="34" charset="0"/>
              <a:cs typeface="Rockwell"/>
            </a:endParaRPr>
          </a:p>
        </p:txBody>
      </p:sp>
      <p:pic>
        <p:nvPicPr>
          <p:cNvPr id="5122" name="Picture 2"/>
          <p:cNvPicPr>
            <a:picLocks noChangeAspect="1" noChangeArrowheads="1"/>
          </p:cNvPicPr>
          <p:nvPr/>
        </p:nvPicPr>
        <p:blipFill>
          <a:blip r:embed="rId4" cstate="print"/>
          <a:srcRect/>
          <a:stretch>
            <a:fillRect/>
          </a:stretch>
        </p:blipFill>
        <p:spPr bwMode="auto">
          <a:xfrm>
            <a:off x="4495800" y="57150"/>
            <a:ext cx="4495800" cy="4383406"/>
          </a:xfrm>
          <a:prstGeom prst="rect">
            <a:avLst/>
          </a:prstGeom>
          <a:noFill/>
          <a:ln w="9525">
            <a:noFill/>
            <a:miter lim="800000"/>
            <a:headEnd/>
            <a:tailEnd/>
          </a:ln>
        </p:spPr>
      </p:pic>
      <p:sp>
        <p:nvSpPr>
          <p:cNvPr id="14" name="TextBox 13"/>
          <p:cNvSpPr txBox="1"/>
          <p:nvPr/>
        </p:nvSpPr>
        <p:spPr>
          <a:xfrm>
            <a:off x="533400" y="1504950"/>
            <a:ext cx="3916457" cy="923330"/>
          </a:xfrm>
          <a:prstGeom prst="rect">
            <a:avLst/>
          </a:prstGeom>
          <a:noFill/>
        </p:spPr>
        <p:txBody>
          <a:bodyPr wrap="none" rtlCol="0">
            <a:spAutoFit/>
          </a:bodyPr>
          <a:lstStyle/>
          <a:p>
            <a:r>
              <a:rPr lang="en-US" dirty="0" smtClean="0"/>
              <a:t>Analysis by:</a:t>
            </a:r>
          </a:p>
          <a:p>
            <a:r>
              <a:rPr lang="en-US" dirty="0" smtClean="0"/>
              <a:t>Matthew </a:t>
            </a:r>
            <a:r>
              <a:rPr lang="en-US" dirty="0" err="1" smtClean="0"/>
              <a:t>Salganik</a:t>
            </a:r>
            <a:r>
              <a:rPr lang="en-US" dirty="0" smtClean="0"/>
              <a:t> &amp; Mitch </a:t>
            </a:r>
            <a:r>
              <a:rPr lang="en-US" dirty="0" err="1" smtClean="0"/>
              <a:t>Duneier</a:t>
            </a:r>
            <a:endParaRPr lang="en-US" dirty="0" smtClean="0"/>
          </a:p>
          <a:p>
            <a:r>
              <a:rPr lang="en-US" dirty="0" smtClean="0"/>
              <a:t>Princeton University Sociology Dept.</a:t>
            </a:r>
            <a:endParaRPr lang="en-US" dirty="0"/>
          </a:p>
        </p:txBody>
      </p:sp>
      <p:pic>
        <p:nvPicPr>
          <p:cNvPr id="2" name="Picture 2"/>
          <p:cNvPicPr>
            <a:picLocks noChangeAspect="1" noChangeArrowheads="1"/>
          </p:cNvPicPr>
          <p:nvPr/>
        </p:nvPicPr>
        <p:blipFill>
          <a:blip r:embed="rId5" cstate="print"/>
          <a:srcRect/>
          <a:stretch>
            <a:fillRect/>
          </a:stretch>
        </p:blipFill>
        <p:spPr bwMode="auto">
          <a:xfrm>
            <a:off x="0" y="0"/>
            <a:ext cx="1549399" cy="871537"/>
          </a:xfrm>
          <a:prstGeom prst="rect">
            <a:avLst/>
          </a:prstGeom>
          <a:noFill/>
          <a:ln w="9525">
            <a:noFill/>
            <a:miter lim="800000"/>
            <a:headEnd/>
            <a:tailEnd/>
          </a:ln>
        </p:spPr>
      </p:pic>
      <p:sp>
        <p:nvSpPr>
          <p:cNvPr id="7" name="TextBox 6"/>
          <p:cNvSpPr txBox="1"/>
          <p:nvPr/>
        </p:nvSpPr>
        <p:spPr>
          <a:xfrm>
            <a:off x="1522364" y="57150"/>
            <a:ext cx="1449436" cy="584775"/>
          </a:xfrm>
          <a:prstGeom prst="rect">
            <a:avLst/>
          </a:prstGeom>
          <a:noFill/>
        </p:spPr>
        <p:txBody>
          <a:bodyPr wrap="none" rtlCol="0">
            <a:spAutoFit/>
          </a:bodyPr>
          <a:lstStyle/>
          <a:p>
            <a:r>
              <a:rPr lang="en-US" sz="1600" dirty="0" smtClean="0"/>
              <a:t>Mitch </a:t>
            </a:r>
            <a:r>
              <a:rPr lang="en-US" sz="1600" dirty="0" err="1" smtClean="0"/>
              <a:t>Duneier</a:t>
            </a:r>
            <a:endParaRPr lang="en-US" sz="1600" dirty="0" smtClean="0"/>
          </a:p>
          <a:p>
            <a:r>
              <a:rPr lang="en-US" sz="1600" dirty="0" smtClean="0"/>
              <a:t>Princeton</a:t>
            </a:r>
            <a:endParaRPr lang="en-US" sz="1600" dirty="0"/>
          </a:p>
        </p:txBody>
      </p:sp>
    </p:spTree>
    <p:custDataLst>
      <p:tags r:id="rId1"/>
    </p:custDataLst>
    <p:extLst>
      <p:ext uri="{BB962C8B-B14F-4D97-AF65-F5344CB8AC3E}">
        <p14:creationId xmlns:p14="http://schemas.microsoft.com/office/powerpoint/2010/main" val="186105701"/>
      </p:ext>
    </p:extLst>
  </p:cSld>
  <p:clrMapOvr>
    <a:masterClrMapping/>
  </p:clrMapOvr>
  <p:transition advTm="31133"/>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0" y="1"/>
            <a:ext cx="9144000" cy="17811105"/>
            <a:chOff x="0" y="0"/>
            <a:chExt cx="9144000" cy="17811105"/>
          </a:xfrm>
        </p:grpSpPr>
        <p:pic>
          <p:nvPicPr>
            <p:cNvPr id="10" name="Picture 9" descr="chunky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3274959"/>
            </a:xfrm>
            <a:prstGeom prst="rect">
              <a:avLst/>
            </a:prstGeom>
          </p:spPr>
        </p:pic>
        <p:pic>
          <p:nvPicPr>
            <p:cNvPr id="12" name="Picture 11" descr="chunky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257550"/>
              <a:ext cx="9144000" cy="3882683"/>
            </a:xfrm>
            <a:prstGeom prst="rect">
              <a:avLst/>
            </a:prstGeom>
          </p:spPr>
        </p:pic>
        <p:pic>
          <p:nvPicPr>
            <p:cNvPr id="13" name="Picture 12" descr="chunky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7067550"/>
              <a:ext cx="9144000" cy="4653593"/>
            </a:xfrm>
            <a:prstGeom prst="rect">
              <a:avLst/>
            </a:prstGeom>
          </p:spPr>
        </p:pic>
        <p:pic>
          <p:nvPicPr>
            <p:cNvPr id="15" name="Picture 14" descr="chunky4-1.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11674485"/>
              <a:ext cx="9144000" cy="3089265"/>
            </a:xfrm>
            <a:prstGeom prst="rect">
              <a:avLst/>
            </a:prstGeom>
          </p:spPr>
        </p:pic>
        <p:pic>
          <p:nvPicPr>
            <p:cNvPr id="16" name="Picture 15" descr="chunky4-2.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14721840"/>
              <a:ext cx="9144000" cy="3089265"/>
            </a:xfrm>
            <a:prstGeom prst="rect">
              <a:avLst/>
            </a:prstGeom>
          </p:spPr>
        </p:pic>
      </p:gr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598479"/>
            <a:ext cx="9243954"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The Humanities, Sciences, Engineering, Business, …. </a:t>
            </a:r>
          </a:p>
        </p:txBody>
      </p:sp>
    </p:spTree>
    <p:extLst>
      <p:ext uri="{BB962C8B-B14F-4D97-AF65-F5344CB8AC3E}">
        <p14:creationId xmlns:p14="http://schemas.microsoft.com/office/powerpoint/2010/main" val="25387635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0 -2.35512E-6 L 0 -2.35064 " pathEditMode="relative" rAng="0" ptsTypes="AA">
                                      <p:cBhvr>
                                        <p:cTn id="6" dur="12000" fill="hold"/>
                                        <p:tgtEl>
                                          <p:spTgt spid="18"/>
                                        </p:tgtEl>
                                        <p:attrNameLst>
                                          <p:attrName>ppt_x</p:attrName>
                                          <p:attrName>ppt_y</p:attrName>
                                        </p:attrNameLst>
                                      </p:cBhvr>
                                      <p:rCtr x="0" y="-11754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5" y="4606945"/>
            <a:ext cx="5451854"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Non-Traditional Population</a:t>
            </a:r>
            <a:endParaRPr lang="en-US" sz="2400" b="1" dirty="0">
              <a:solidFill>
                <a:schemeClr val="bg1"/>
              </a:solidFill>
              <a:latin typeface="Helvetica" pitchFamily="34" charset="0"/>
              <a:cs typeface="Rockwell"/>
            </a:endParaRPr>
          </a:p>
        </p:txBody>
      </p:sp>
      <p:graphicFrame>
        <p:nvGraphicFramePr>
          <p:cNvPr id="7" name="Chart 6"/>
          <p:cNvGraphicFramePr/>
          <p:nvPr/>
        </p:nvGraphicFramePr>
        <p:xfrm>
          <a:off x="152400" y="819150"/>
          <a:ext cx="4446974" cy="336485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p:nvPr/>
        </p:nvGraphicFramePr>
        <p:xfrm>
          <a:off x="4697026" y="742950"/>
          <a:ext cx="4446974" cy="336485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75764267"/>
      </p:ext>
    </p:extLst>
  </p:cSld>
  <p:clrMapOvr>
    <a:masterClrMapping/>
  </p:clrMapOvr>
  <p:transition advTm="2575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cstate="print"/>
          <a:srcRect/>
          <a:stretch>
            <a:fillRect/>
          </a:stretch>
        </p:blipFill>
        <p:spPr bwMode="auto">
          <a:xfrm>
            <a:off x="990600" y="89245"/>
            <a:ext cx="6934200" cy="4323987"/>
          </a:xfrm>
          <a:prstGeom prst="rect">
            <a:avLst/>
          </a:prstGeom>
          <a:noFill/>
          <a:ln w="9525">
            <a:noFill/>
            <a:miter lim="800000"/>
            <a:headEnd/>
            <a:tailEnd/>
          </a:ln>
        </p:spPr>
      </p:pic>
      <p:sp>
        <p:nvSpPr>
          <p:cNvPr id="5" name="TextBox 4"/>
          <p:cNvSpPr txBox="1"/>
          <p:nvPr/>
        </p:nvSpPr>
        <p:spPr>
          <a:xfrm>
            <a:off x="2525277" y="3862685"/>
            <a:ext cx="3951723" cy="461665"/>
          </a:xfrm>
          <a:prstGeom prst="rect">
            <a:avLst/>
          </a:prstGeom>
          <a:noFill/>
        </p:spPr>
        <p:txBody>
          <a:bodyPr wrap="none" rtlCol="0">
            <a:spAutoFit/>
          </a:bodyPr>
          <a:lstStyle/>
          <a:p>
            <a:r>
              <a:rPr lang="en-US" sz="2400" dirty="0" smtClean="0">
                <a:solidFill>
                  <a:schemeClr val="bg1"/>
                </a:solidFill>
              </a:rPr>
              <a:t>Sociology 101 Student Map</a:t>
            </a:r>
            <a:endParaRPr lang="en-US" sz="2400" dirty="0">
              <a:solidFill>
                <a:schemeClr val="bg1"/>
              </a:solidFill>
            </a:endParaRPr>
          </a:p>
        </p:txBody>
      </p:sp>
      <p:sp>
        <p:nvSpPr>
          <p:cNvPr id="6" name="Rectangle 5"/>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G</a:t>
            </a:r>
            <a:r>
              <a:rPr lang="en-US" sz="2400" b="1" dirty="0" smtClean="0">
                <a:solidFill>
                  <a:schemeClr val="bg1"/>
                </a:solidFill>
                <a:latin typeface="Helvetica" pitchFamily="34" charset="0"/>
                <a:cs typeface="Rockwell"/>
              </a:rPr>
              <a:t>lobal community of learners</a:t>
            </a:r>
            <a:endParaRPr lang="en-US" sz="2400" b="1" dirty="0">
              <a:solidFill>
                <a:schemeClr val="bg1"/>
              </a:solidFill>
              <a:latin typeface="Helvetica" pitchFamily="34" charset="0"/>
              <a:cs typeface="Rockwe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t="3209" b="54062"/>
          <a:stretch/>
        </p:blipFill>
        <p:spPr>
          <a:xfrm>
            <a:off x="533399" y="0"/>
            <a:ext cx="8191500" cy="6752334"/>
          </a:xfrm>
          <a:prstGeom prst="rect">
            <a:avLst/>
          </a:prstGeom>
        </p:spPr>
      </p:pic>
      <p:sp>
        <p:nvSpPr>
          <p:cNvPr id="25" name="Rectangle 24"/>
          <p:cNvSpPr/>
          <p:nvPr/>
        </p:nvSpPr>
        <p:spPr>
          <a:xfrm>
            <a:off x="4000500" y="3790860"/>
            <a:ext cx="635000" cy="168343"/>
          </a:xfrm>
          <a:prstGeom prst="rect">
            <a:avLst/>
          </a:prstGeom>
          <a:solidFill>
            <a:schemeClr val="bg1"/>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l="20311" t="36616" r="14315" b="54062"/>
          <a:stretch/>
        </p:blipFill>
        <p:spPr>
          <a:xfrm>
            <a:off x="2717800" y="2793910"/>
            <a:ext cx="5355166" cy="1473200"/>
          </a:xfrm>
          <a:prstGeom prst="rect">
            <a:avLst/>
          </a:prstGeom>
          <a:ln>
            <a:solidFill>
              <a:schemeClr val="tx1"/>
            </a:solidFill>
          </a:ln>
          <a:effectLst>
            <a:outerShdw blurRad="50800" dist="38100" dir="2700000" algn="tl" rotWithShape="0">
              <a:prstClr val="black">
                <a:alpha val="40000"/>
              </a:prstClr>
            </a:outerShdw>
          </a:effectLst>
        </p:spPr>
      </p:pic>
      <p:pic>
        <p:nvPicPr>
          <p:cNvPr id="8" name="Picture 7"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l="20311" t="51724" r="14315" b="37206"/>
          <a:stretch/>
        </p:blipFill>
        <p:spPr>
          <a:xfrm>
            <a:off x="3086100" y="3084502"/>
            <a:ext cx="5355166" cy="1749402"/>
          </a:xfrm>
          <a:prstGeom prst="rect">
            <a:avLst/>
          </a:prstGeom>
          <a:ln>
            <a:solidFill>
              <a:schemeClr val="tx1"/>
            </a:solidFill>
          </a:ln>
          <a:effectLst>
            <a:outerShdw blurRad="50800" dist="38100" dir="2700000" algn="tl" rotWithShape="0">
              <a:prstClr val="black">
                <a:alpha val="40000"/>
              </a:prstClr>
            </a:outerShdw>
          </a:effectLst>
        </p:spPr>
      </p:pic>
      <p:pic>
        <p:nvPicPr>
          <p:cNvPr id="9" name="Picture 8"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l="20311" t="64501" r="14315" b="32204"/>
          <a:stretch/>
        </p:blipFill>
        <p:spPr>
          <a:xfrm>
            <a:off x="3510589" y="3438503"/>
            <a:ext cx="5355166" cy="520700"/>
          </a:xfrm>
          <a:prstGeom prst="rect">
            <a:avLst/>
          </a:prstGeom>
          <a:ln>
            <a:solidFill>
              <a:schemeClr val="tx1"/>
            </a:solidFill>
          </a:ln>
          <a:effectLst>
            <a:outerShdw blurRad="50800" dist="38100" dir="2700000" algn="tl" rotWithShape="0">
              <a:prstClr val="black">
                <a:alpha val="40000"/>
              </a:prstClr>
            </a:outerShdw>
          </a:effectLst>
        </p:spPr>
      </p:pic>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Community</a:t>
            </a:r>
            <a:endParaRPr lang="en-US" sz="2400" b="1" dirty="0">
              <a:solidFill>
                <a:schemeClr val="bg1"/>
              </a:solidFill>
              <a:latin typeface="Helvetica" pitchFamily="34" charset="0"/>
              <a:cs typeface="Rockwell"/>
            </a:endParaRPr>
          </a:p>
        </p:txBody>
      </p:sp>
      <p:pic>
        <p:nvPicPr>
          <p:cNvPr id="10" name="Picture 9" descr="bluebrain_discussionforum.png"/>
          <p:cNvPicPr>
            <a:picLocks noChangeAspect="1"/>
          </p:cNvPicPr>
          <p:nvPr/>
        </p:nvPicPr>
        <p:blipFill rotWithShape="1">
          <a:blip r:embed="rId3">
            <a:extLst>
              <a:ext uri="{28A0092B-C50C-407E-A947-70E740481C1C}">
                <a14:useLocalDpi xmlns:a14="http://schemas.microsoft.com/office/drawing/2010/main" val="0"/>
              </a:ext>
            </a:extLst>
          </a:blip>
          <a:srcRect l="20311" t="72218" r="14315" b="22196"/>
          <a:stretch/>
        </p:blipFill>
        <p:spPr>
          <a:xfrm>
            <a:off x="3788834" y="3655531"/>
            <a:ext cx="5355166" cy="882740"/>
          </a:xfrm>
          <a:prstGeom prst="rect">
            <a:avLst/>
          </a:prstGeom>
          <a:ln>
            <a:solidFill>
              <a:schemeClr val="tx1"/>
            </a:solidFill>
          </a:ln>
          <a:effectLst>
            <a:outerShdw blurRad="50800" dist="38100" dir="2700000" algn="tl" rotWithShape="0">
              <a:prstClr val="black">
                <a:alpha val="40000"/>
              </a:prstClr>
            </a:outerShdw>
          </a:effectLst>
        </p:spPr>
      </p:pic>
      <p:sp>
        <p:nvSpPr>
          <p:cNvPr id="3" name="Rounded Rectangle 2"/>
          <p:cNvSpPr/>
          <p:nvPr/>
        </p:nvSpPr>
        <p:spPr>
          <a:xfrm>
            <a:off x="2146300" y="2032000"/>
            <a:ext cx="1181100" cy="254000"/>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Student 1</a:t>
            </a:r>
            <a:endParaRPr lang="en-US" sz="1100" dirty="0">
              <a:solidFill>
                <a:schemeClr val="tx1"/>
              </a:solidFill>
            </a:endParaRPr>
          </a:p>
        </p:txBody>
      </p:sp>
      <p:sp>
        <p:nvSpPr>
          <p:cNvPr id="12" name="Rounded Rectangle 11"/>
          <p:cNvSpPr/>
          <p:nvPr/>
        </p:nvSpPr>
        <p:spPr>
          <a:xfrm>
            <a:off x="2730501" y="2793910"/>
            <a:ext cx="780088" cy="290592"/>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Student 2</a:t>
            </a:r>
            <a:endParaRPr lang="en-US" sz="1100" dirty="0">
              <a:solidFill>
                <a:schemeClr val="tx1"/>
              </a:solidFill>
            </a:endParaRPr>
          </a:p>
        </p:txBody>
      </p:sp>
      <p:sp>
        <p:nvSpPr>
          <p:cNvPr id="13" name="Rounded Rectangle 12"/>
          <p:cNvSpPr/>
          <p:nvPr/>
        </p:nvSpPr>
        <p:spPr>
          <a:xfrm>
            <a:off x="3107845" y="3091606"/>
            <a:ext cx="780088" cy="290592"/>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Student 3</a:t>
            </a:r>
            <a:endParaRPr lang="en-US" sz="1100" dirty="0">
              <a:solidFill>
                <a:schemeClr val="tx1"/>
              </a:solidFill>
            </a:endParaRPr>
          </a:p>
        </p:txBody>
      </p:sp>
      <p:sp>
        <p:nvSpPr>
          <p:cNvPr id="14" name="Rounded Rectangle 13"/>
          <p:cNvSpPr/>
          <p:nvPr/>
        </p:nvSpPr>
        <p:spPr>
          <a:xfrm>
            <a:off x="3788834" y="3655531"/>
            <a:ext cx="668866" cy="280624"/>
          </a:xfrm>
          <a:prstGeom prst="roundRect">
            <a:avLst/>
          </a:prstGeom>
          <a:solidFill>
            <a:schemeClr val="bg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dirty="0" smtClean="0">
                <a:solidFill>
                  <a:schemeClr val="tx1"/>
                </a:solidFill>
              </a:rPr>
              <a:t>Student 4</a:t>
            </a:r>
            <a:endParaRPr lang="en-US" sz="1100" dirty="0">
              <a:solidFill>
                <a:schemeClr val="tx1"/>
              </a:solidFill>
            </a:endParaRPr>
          </a:p>
        </p:txBody>
      </p:sp>
    </p:spTree>
    <p:extLst>
      <p:ext uri="{BB962C8B-B14F-4D97-AF65-F5344CB8AC3E}">
        <p14:creationId xmlns:p14="http://schemas.microsoft.com/office/powerpoint/2010/main" val="27711341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descr="StudyGroups.ai"/>
          <p:cNvPicPr>
            <a:picLocks noChangeAspect="1"/>
          </p:cNvPicPr>
          <p:nvPr/>
        </p:nvPicPr>
        <p:blipFill>
          <a:blip r:embed="rId2" cstate="print"/>
          <a:stretch>
            <a:fillRect/>
          </a:stretch>
        </p:blipFill>
        <p:spPr>
          <a:xfrm>
            <a:off x="0" y="0"/>
            <a:ext cx="9144000" cy="5143500"/>
          </a:xfrm>
          <a:prstGeom prst="rect">
            <a:avLst/>
          </a:prstGeom>
        </p:spPr>
      </p:pic>
      <p:sp>
        <p:nvSpPr>
          <p:cNvPr id="5" name="Rectangle 4"/>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Student Study Groups</a:t>
            </a:r>
            <a:endParaRPr lang="en-US" sz="2400" b="1" dirty="0">
              <a:solidFill>
                <a:schemeClr val="bg1"/>
              </a:solidFill>
              <a:latin typeface="Helvetica" pitchFamily="34" charset="0"/>
              <a:cs typeface="Rockwell"/>
            </a:endParaRPr>
          </a:p>
        </p:txBody>
      </p:sp>
      <p:sp>
        <p:nvSpPr>
          <p:cNvPr id="7" name="TextBox 6"/>
          <p:cNvSpPr txBox="1"/>
          <p:nvPr/>
        </p:nvSpPr>
        <p:spPr>
          <a:xfrm>
            <a:off x="768485" y="690665"/>
            <a:ext cx="3602909" cy="292388"/>
          </a:xfrm>
          <a:prstGeom prst="rect">
            <a:avLst/>
          </a:prstGeom>
          <a:noFill/>
        </p:spPr>
        <p:txBody>
          <a:bodyPr wrap="none" lIns="45720" tIns="22860" rIns="45720" bIns="22860" rtlCol="0">
            <a:spAutoFit/>
          </a:bodyPr>
          <a:lstStyle/>
          <a:p>
            <a:r>
              <a:rPr lang="en-US" sz="1600" dirty="0" smtClean="0">
                <a:solidFill>
                  <a:schemeClr val="bg1"/>
                </a:solidFill>
              </a:rPr>
              <a:t>San Francisco HCI-Class Study Group</a:t>
            </a:r>
            <a:endParaRPr 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advTm="25750">
        <p:fade/>
      </p:transition>
    </mc:Choice>
    <mc:Fallback xmlns="">
      <p:transition spd="med" advTm="2575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4"/>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Track Courses</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113" y="173356"/>
            <a:ext cx="6874225" cy="42804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64013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6" name="TextBox 5"/>
          <p:cNvSpPr txBox="1"/>
          <p:nvPr/>
        </p:nvSpPr>
        <p:spPr>
          <a:xfrm>
            <a:off x="376034" y="4606946"/>
            <a:ext cx="6741046"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Signature </a:t>
            </a:r>
            <a:r>
              <a:rPr lang="en-US" sz="2400" b="1" dirty="0" smtClean="0">
                <a:solidFill>
                  <a:schemeClr val="bg1"/>
                </a:solidFill>
                <a:latin typeface="Rockwell"/>
                <a:cs typeface="Rockwell"/>
              </a:rPr>
              <a:t>Track</a:t>
            </a:r>
            <a:endParaRPr lang="en-US" sz="2400" b="1" dirty="0">
              <a:solidFill>
                <a:schemeClr val="bg1"/>
              </a:solidFill>
              <a:latin typeface="Rockwell"/>
              <a:cs typeface="Rockwell"/>
            </a:endParaRPr>
          </a:p>
        </p:txBody>
      </p:sp>
      <p:pic>
        <p:nvPicPr>
          <p:cNvPr id="1026" name="Picture 2" descr="\\vmware-host\Shared Folders\Desktop\Gamification-Course-Verified-Certificate-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29800" y="-323850"/>
            <a:ext cx="5491054" cy="424184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vmware-host\Shared Folders\Desktop\tumblr_inline_mm6pnbwDPS1qz4rgp.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133350"/>
            <a:ext cx="5487194" cy="42481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4800600" y="3520506"/>
            <a:ext cx="465128" cy="4228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1857375" y="423863"/>
            <a:ext cx="388928" cy="42284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1933583" y="352425"/>
            <a:ext cx="388928" cy="26670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 descr="\\vmware-host\Shared Folders\Desktop\tumblr_inline_mm6pnbwDPS1qz4rgp.png"/>
          <p:cNvPicPr>
            <a:picLocks noChangeAspect="1" noChangeArrowheads="1"/>
          </p:cNvPicPr>
          <p:nvPr/>
        </p:nvPicPr>
        <p:blipFill rotWithShape="1">
          <a:blip r:embed="rId4">
            <a:extLst>
              <a:ext uri="{28A0092B-C50C-407E-A947-70E740481C1C}">
                <a14:useLocalDpi xmlns:a14="http://schemas.microsoft.com/office/drawing/2010/main" val="0"/>
              </a:ext>
            </a:extLst>
          </a:blip>
          <a:srcRect l="86982" t="77133" r="4541" b="12913"/>
          <a:stretch/>
        </p:blipFill>
        <p:spPr bwMode="auto">
          <a:xfrm>
            <a:off x="2071690" y="650089"/>
            <a:ext cx="222240" cy="152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3658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51435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22313" y="2800351"/>
            <a:ext cx="7772400" cy="1021556"/>
          </a:xfrm>
        </p:spPr>
        <p:txBody>
          <a:bodyPr/>
          <a:lstStyle/>
          <a:p>
            <a:r>
              <a:rPr lang="en-US" sz="6000" dirty="0" smtClean="0"/>
              <a:t>STATISTICS </a:t>
            </a:r>
            <a:br>
              <a:rPr lang="en-US" sz="6000" dirty="0" smtClean="0"/>
            </a:br>
            <a:r>
              <a:rPr lang="en-US" sz="6000" dirty="0" smtClean="0"/>
              <a:t>&amp; Analytics</a:t>
            </a:r>
            <a:endParaRPr lang="en-US" sz="6000" dirty="0"/>
          </a:p>
        </p:txBody>
      </p:sp>
      <p:pic>
        <p:nvPicPr>
          <p:cNvPr id="3" name="Picture 2" descr="C:\Users\Andrew Ng\Desktop\Nonam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1" y="1185305"/>
            <a:ext cx="8702950" cy="929247"/>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a:xfrm>
            <a:off x="1828800" y="1600200"/>
            <a:ext cx="0" cy="41185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9445" y="734020"/>
            <a:ext cx="1422962" cy="923330"/>
          </a:xfrm>
          <a:prstGeom prst="rect">
            <a:avLst/>
          </a:prstGeom>
          <a:noFill/>
        </p:spPr>
        <p:txBody>
          <a:bodyPr wrap="square" rtlCol="0">
            <a:spAutoFit/>
          </a:bodyPr>
          <a:lstStyle/>
          <a:p>
            <a:pPr algn="ctr"/>
            <a:r>
              <a:rPr lang="en-US" dirty="0" smtClean="0"/>
              <a:t>First lectures</a:t>
            </a:r>
          </a:p>
          <a:p>
            <a:pPr algn="ctr"/>
            <a:r>
              <a:rPr lang="en-US" dirty="0" smtClean="0"/>
              <a:t>posted</a:t>
            </a:r>
            <a:endParaRPr lang="en-US" dirty="0"/>
          </a:p>
        </p:txBody>
      </p:sp>
      <p:sp>
        <p:nvSpPr>
          <p:cNvPr id="6" name="Slide Number Placeholder 5"/>
          <p:cNvSpPr>
            <a:spLocks noGrp="1"/>
          </p:cNvSpPr>
          <p:nvPr>
            <p:ph type="sldNum" sz="quarter" idx="12"/>
          </p:nvPr>
        </p:nvSpPr>
        <p:spPr>
          <a:xfrm>
            <a:off x="7010400" y="4857750"/>
            <a:ext cx="2133600" cy="273844"/>
          </a:xfrm>
        </p:spPr>
        <p:txBody>
          <a:bodyPr/>
          <a:lstStyle>
            <a:lvl1pPr>
              <a:defRPr>
                <a:solidFill>
                  <a:schemeClr val="tx1"/>
                </a:solidFill>
              </a:defRPr>
            </a:lvl1pPr>
          </a:lstStyle>
          <a:p>
            <a:pPr>
              <a:defRPr/>
            </a:pPr>
            <a:r>
              <a:rPr lang="en-US" dirty="0" smtClean="0"/>
              <a:t>Coursera</a:t>
            </a:r>
          </a:p>
        </p:txBody>
      </p:sp>
    </p:spTree>
    <p:extLst>
      <p:ext uri="{BB962C8B-B14F-4D97-AF65-F5344CB8AC3E}">
        <p14:creationId xmlns:p14="http://schemas.microsoft.com/office/powerpoint/2010/main" val="76126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4490" b="6529"/>
          <a:stretch/>
        </p:blipFill>
        <p:spPr>
          <a:xfrm>
            <a:off x="1600200" y="566836"/>
            <a:ext cx="5938392" cy="3962968"/>
          </a:xfrm>
          <a:prstGeom prst="rect">
            <a:avLst/>
          </a:prstGeom>
        </p:spPr>
      </p:pic>
      <p:sp>
        <p:nvSpPr>
          <p:cNvPr id="4" name="Shape 233"/>
          <p:cNvSpPr txBox="1"/>
          <p:nvPr/>
        </p:nvSpPr>
        <p:spPr>
          <a:xfrm>
            <a:off x="134914" y="-41458"/>
            <a:ext cx="8904156" cy="608292"/>
          </a:xfrm>
          <a:prstGeom prst="rect">
            <a:avLst/>
          </a:prstGeom>
          <a:solidFill>
            <a:srgbClr val="CFE2F3"/>
          </a:solidFill>
          <a:ln w="9525" cap="flat">
            <a:solidFill>
              <a:srgbClr val="000000"/>
            </a:solidFill>
            <a:prstDash val="solid"/>
            <a:round/>
            <a:headEnd type="none" w="med" len="med"/>
            <a:tailEnd type="none" w="med" len="med"/>
          </a:ln>
        </p:spPr>
        <p:txBody>
          <a:bodyPr lIns="78360" tIns="78360" rIns="78360" bIns="78360" anchor="t" anchorCtr="0">
            <a:noAutofit/>
          </a:bodyPr>
          <a:lstStyle/>
          <a:p>
            <a:pPr marL="293900" indent="-293900">
              <a:buFont typeface="Arial" panose="020B0604020202020204" pitchFamily="34" charset="0"/>
              <a:buChar char="•"/>
            </a:pPr>
            <a:r>
              <a:rPr lang="en" sz="1700" b="1" dirty="0">
                <a:latin typeface="Helvetica"/>
                <a:ea typeface="Helvetica"/>
                <a:cs typeface="Helvetica"/>
                <a:sym typeface="Times New Roman"/>
              </a:rPr>
              <a:t>30 of the top 60 universities worldwide </a:t>
            </a:r>
            <a:r>
              <a:rPr lang="en-US" sz="1700" dirty="0" smtClean="0">
                <a:latin typeface="Helvetica"/>
                <a:ea typeface="Helvetica"/>
                <a:cs typeface="Helvetica"/>
                <a:sym typeface="Times New Roman"/>
              </a:rPr>
              <a:t>(</a:t>
            </a:r>
            <a:r>
              <a:rPr lang="en" sz="1700" dirty="0" smtClean="0">
                <a:latin typeface="Helvetica"/>
                <a:ea typeface="Helvetica"/>
                <a:cs typeface="Helvetica"/>
                <a:sym typeface="Times New Roman"/>
              </a:rPr>
              <a:t>Academic </a:t>
            </a:r>
            <a:r>
              <a:rPr lang="en" sz="1700" dirty="0">
                <a:latin typeface="Helvetica"/>
                <a:ea typeface="Helvetica"/>
                <a:cs typeface="Helvetica"/>
                <a:sym typeface="Times New Roman"/>
              </a:rPr>
              <a:t>Ranking of World </a:t>
            </a:r>
            <a:r>
              <a:rPr lang="en" sz="1700" dirty="0" smtClean="0">
                <a:latin typeface="Helvetica"/>
                <a:ea typeface="Helvetica"/>
                <a:cs typeface="Helvetica"/>
                <a:sym typeface="Times New Roman"/>
              </a:rPr>
              <a:t>Universities</a:t>
            </a:r>
            <a:r>
              <a:rPr lang="en-US" sz="1700" dirty="0" smtClean="0">
                <a:latin typeface="Helvetica"/>
                <a:ea typeface="Helvetica"/>
                <a:cs typeface="Helvetica"/>
                <a:sym typeface="Times New Roman"/>
              </a:rPr>
              <a:t>)</a:t>
            </a:r>
            <a:endParaRPr lang="en" sz="1700" dirty="0">
              <a:latin typeface="Helvetica"/>
              <a:ea typeface="Helvetica"/>
              <a:cs typeface="Helvetica"/>
              <a:sym typeface="Times New Roman"/>
            </a:endParaRPr>
          </a:p>
          <a:p>
            <a:pPr marL="293900" indent="-293900">
              <a:buFont typeface="Arial" panose="020B0604020202020204" pitchFamily="34" charset="0"/>
              <a:buChar char="•"/>
            </a:pPr>
            <a:r>
              <a:rPr lang="en-US" sz="1700" b="1" dirty="0" smtClean="0">
                <a:latin typeface="Helvetica"/>
                <a:ea typeface="Helvetica"/>
                <a:cs typeface="Helvetica"/>
                <a:sym typeface="Times New Roman"/>
              </a:rPr>
              <a:t>T</a:t>
            </a:r>
            <a:r>
              <a:rPr lang="en" sz="1700" b="1" dirty="0" smtClean="0">
                <a:latin typeface="Helvetica"/>
                <a:ea typeface="Helvetica"/>
                <a:cs typeface="Helvetica"/>
                <a:sym typeface="Times New Roman"/>
              </a:rPr>
              <a:t>he </a:t>
            </a:r>
            <a:r>
              <a:rPr lang="en" sz="1700" b="1" dirty="0">
                <a:latin typeface="Helvetica"/>
                <a:ea typeface="Helvetica"/>
                <a:cs typeface="Helvetica"/>
                <a:sym typeface="Times New Roman"/>
              </a:rPr>
              <a:t>#1 or #2 ranked university in 14  countries.   </a:t>
            </a:r>
          </a:p>
        </p:txBody>
      </p:sp>
      <p:sp>
        <p:nvSpPr>
          <p:cNvPr id="5" name="Rectangle 4"/>
          <p:cNvSpPr/>
          <p:nvPr/>
        </p:nvSpPr>
        <p:spPr>
          <a:xfrm>
            <a:off x="1"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7" name="TextBox 6"/>
          <p:cNvSpPr txBox="1"/>
          <p:nvPr/>
        </p:nvSpPr>
        <p:spPr>
          <a:xfrm>
            <a:off x="376035" y="4598479"/>
            <a:ext cx="5167687" cy="415499"/>
          </a:xfrm>
          <a:prstGeom prst="rect">
            <a:avLst/>
          </a:prstGeom>
          <a:noFill/>
        </p:spPr>
        <p:txBody>
          <a:bodyPr wrap="square" lIns="45720" tIns="22860" rIns="45720" bIns="22860" rtlCol="0">
            <a:spAutoFit/>
          </a:bodyPr>
          <a:lstStyle/>
          <a:p>
            <a:r>
              <a:rPr lang="en-US" sz="2400" b="1" dirty="0">
                <a:solidFill>
                  <a:schemeClr val="bg1"/>
                </a:solidFill>
                <a:latin typeface="Helvetica" pitchFamily="34" charset="0"/>
                <a:cs typeface="Rockwell"/>
              </a:rPr>
              <a:t>Courses from Top Universities</a:t>
            </a:r>
          </a:p>
        </p:txBody>
      </p:sp>
    </p:spTree>
    <p:extLst>
      <p:ext uri="{BB962C8B-B14F-4D97-AF65-F5344CB8AC3E}">
        <p14:creationId xmlns:p14="http://schemas.microsoft.com/office/powerpoint/2010/main" val="933412459"/>
      </p:ext>
    </p:extLst>
  </p:cSld>
  <p:clrMapOvr>
    <a:masterClrMapping/>
  </p:clrMapOvr>
  <p:transition spd="slow">
    <p:cu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5" name="TextBox 4"/>
          <p:cNvSpPr txBox="1"/>
          <p:nvPr/>
        </p:nvSpPr>
        <p:spPr>
          <a:xfrm>
            <a:off x="376035" y="4606945"/>
            <a:ext cx="8629420"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Data: Learn how students learn</a:t>
            </a:r>
            <a:endParaRPr lang="en-US" sz="2400" b="1" dirty="0">
              <a:solidFill>
                <a:schemeClr val="bg1"/>
              </a:solidFill>
              <a:latin typeface="Helvetica" pitchFamily="34" charset="0"/>
              <a:cs typeface="Rockwell"/>
            </a:endParaRPr>
          </a:p>
        </p:txBody>
      </p:sp>
      <p:grpSp>
        <p:nvGrpSpPr>
          <p:cNvPr id="2" name="Group 12"/>
          <p:cNvGrpSpPr/>
          <p:nvPr/>
        </p:nvGrpSpPr>
        <p:grpSpPr>
          <a:xfrm>
            <a:off x="76200" y="133350"/>
            <a:ext cx="2050742" cy="1243343"/>
            <a:chOff x="381475" y="122710"/>
            <a:chExt cx="2050742" cy="1243343"/>
          </a:xfrm>
        </p:grpSpPr>
        <p:pic>
          <p:nvPicPr>
            <p:cNvPr id="3" name="Picture 2" descr="organalysi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913" y="122710"/>
              <a:ext cx="1781304" cy="1001984"/>
            </a:xfrm>
            <a:prstGeom prst="rect">
              <a:avLst/>
            </a:prstGeom>
          </p:spPr>
        </p:pic>
        <p:pic>
          <p:nvPicPr>
            <p:cNvPr id="7" name="Picture 6" descr="stanford.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7336" y="901820"/>
              <a:ext cx="921874" cy="218945"/>
            </a:xfrm>
            <a:prstGeom prst="rect">
              <a:avLst/>
            </a:prstGeom>
          </p:spPr>
        </p:pic>
        <p:sp>
          <p:nvSpPr>
            <p:cNvPr id="9" name="Rectangle 8"/>
            <p:cNvSpPr/>
            <p:nvPr/>
          </p:nvSpPr>
          <p:spPr>
            <a:xfrm>
              <a:off x="381475" y="1042888"/>
              <a:ext cx="2050742" cy="323165"/>
            </a:xfrm>
            <a:prstGeom prst="rect">
              <a:avLst/>
            </a:prstGeom>
          </p:spPr>
          <p:txBody>
            <a:bodyPr wrap="square">
              <a:spAutoFit/>
            </a:bodyPr>
            <a:lstStyle/>
            <a:p>
              <a:r>
                <a:rPr lang="en-US" sz="1500" dirty="0" smtClean="0">
                  <a:latin typeface="Helvetica"/>
                  <a:cs typeface="Helvetica"/>
                </a:rPr>
                <a:t>Dan </a:t>
              </a:r>
              <a:r>
                <a:rPr lang="en-US" sz="1500" dirty="0" err="1" smtClean="0">
                  <a:latin typeface="Helvetica"/>
                  <a:cs typeface="Helvetica"/>
                </a:rPr>
                <a:t>MacFarland</a:t>
              </a:r>
              <a:endParaRPr lang="en-US" sz="1500" dirty="0">
                <a:latin typeface="Helvetica"/>
                <a:cs typeface="Helvetica"/>
              </a:endParaRPr>
            </a:p>
          </p:txBody>
        </p:sp>
      </p:grpSp>
      <p:pic>
        <p:nvPicPr>
          <p:cNvPr id="10" name="Picture 9" descr="dan_pip.png"/>
          <p:cNvPicPr>
            <a:picLocks noChangeAspect="1"/>
          </p:cNvPicPr>
          <p:nvPr/>
        </p:nvPicPr>
        <p:blipFill rotWithShape="1">
          <a:blip r:embed="rId5" cstate="print">
            <a:extLst>
              <a:ext uri="{28A0092B-C50C-407E-A947-70E740481C1C}">
                <a14:useLocalDpi xmlns:a14="http://schemas.microsoft.com/office/drawing/2010/main" val="0"/>
              </a:ext>
            </a:extLst>
          </a:blip>
          <a:srcRect l="16528" t="3090" r="16528" b="3468"/>
          <a:stretch/>
        </p:blipFill>
        <p:spPr>
          <a:xfrm>
            <a:off x="466764" y="1936419"/>
            <a:ext cx="3339778" cy="2050673"/>
          </a:xfrm>
          <a:prstGeom prst="rect">
            <a:avLst/>
          </a:prstGeom>
        </p:spPr>
      </p:pic>
      <p:sp>
        <p:nvSpPr>
          <p:cNvPr id="14" name="TextBox 13"/>
          <p:cNvSpPr txBox="1"/>
          <p:nvPr/>
        </p:nvSpPr>
        <p:spPr>
          <a:xfrm>
            <a:off x="926136" y="3989011"/>
            <a:ext cx="2731464" cy="461665"/>
          </a:xfrm>
          <a:prstGeom prst="rect">
            <a:avLst/>
          </a:prstGeom>
          <a:noFill/>
        </p:spPr>
        <p:txBody>
          <a:bodyPr wrap="square" rtlCol="0">
            <a:spAutoFit/>
          </a:bodyPr>
          <a:lstStyle/>
          <a:p>
            <a:pPr algn="ctr"/>
            <a:r>
              <a:rPr lang="en-US" sz="2400" dirty="0" smtClean="0"/>
              <a:t>Student Group A</a:t>
            </a:r>
            <a:endParaRPr lang="en-US" sz="2400" dirty="0"/>
          </a:p>
        </p:txBody>
      </p:sp>
      <p:pic>
        <p:nvPicPr>
          <p:cNvPr id="11" name="Picture 10" descr="dan_nopip.png"/>
          <p:cNvPicPr>
            <a:picLocks noChangeAspect="1"/>
          </p:cNvPicPr>
          <p:nvPr/>
        </p:nvPicPr>
        <p:blipFill rotWithShape="1">
          <a:blip r:embed="rId6" cstate="print">
            <a:extLst>
              <a:ext uri="{28A0092B-C50C-407E-A947-70E740481C1C}">
                <a14:useLocalDpi xmlns:a14="http://schemas.microsoft.com/office/drawing/2010/main" val="0"/>
              </a:ext>
            </a:extLst>
          </a:blip>
          <a:srcRect l="16528" t="3691" r="16528" b="2087"/>
          <a:stretch/>
        </p:blipFill>
        <p:spPr>
          <a:xfrm>
            <a:off x="4800600" y="1962150"/>
            <a:ext cx="3420534" cy="2126777"/>
          </a:xfrm>
          <a:prstGeom prst="rect">
            <a:avLst/>
          </a:prstGeom>
        </p:spPr>
      </p:pic>
      <p:sp>
        <p:nvSpPr>
          <p:cNvPr id="19" name="TextBox 18"/>
          <p:cNvSpPr txBox="1"/>
          <p:nvPr/>
        </p:nvSpPr>
        <p:spPr>
          <a:xfrm>
            <a:off x="5562600" y="4019550"/>
            <a:ext cx="2590800" cy="461665"/>
          </a:xfrm>
          <a:prstGeom prst="rect">
            <a:avLst/>
          </a:prstGeom>
          <a:noFill/>
        </p:spPr>
        <p:txBody>
          <a:bodyPr wrap="square" rtlCol="0">
            <a:spAutoFit/>
          </a:bodyPr>
          <a:lstStyle/>
          <a:p>
            <a:pPr algn="ctr"/>
            <a:r>
              <a:rPr lang="en-US" sz="2400" dirty="0" smtClean="0"/>
              <a:t>Student Group B</a:t>
            </a:r>
            <a:endParaRPr lang="en-US" sz="2400" dirty="0"/>
          </a:p>
        </p:txBody>
      </p:sp>
      <p:sp>
        <p:nvSpPr>
          <p:cNvPr id="18" name="Rectangle 17"/>
          <p:cNvSpPr/>
          <p:nvPr/>
        </p:nvSpPr>
        <p:spPr>
          <a:xfrm>
            <a:off x="9817100" y="2377543"/>
            <a:ext cx="4572000" cy="923330"/>
          </a:xfrm>
          <a:prstGeom prst="rect">
            <a:avLst/>
          </a:prstGeom>
        </p:spPr>
        <p:txBody>
          <a:bodyPr>
            <a:spAutoFit/>
          </a:bodyPr>
          <a:lstStyle/>
          <a:p>
            <a:r>
              <a:rPr lang="en-US" dirty="0"/>
              <a:t>https://</a:t>
            </a:r>
            <a:r>
              <a:rPr lang="en-US" dirty="0" err="1"/>
              <a:t>class.coursera.org</a:t>
            </a:r>
            <a:r>
              <a:rPr lang="en-US" dirty="0"/>
              <a:t>/organalysis-2012-001/forum/</a:t>
            </a:r>
            <a:r>
              <a:rPr lang="en-US" dirty="0" err="1"/>
              <a:t>thread?thread_id</a:t>
            </a:r>
            <a:r>
              <a:rPr lang="en-US" dirty="0"/>
              <a:t>=117&amp;post_id=914</a:t>
            </a:r>
          </a:p>
        </p:txBody>
      </p:sp>
      <p:grpSp>
        <p:nvGrpSpPr>
          <p:cNvPr id="6" name="Group 28"/>
          <p:cNvGrpSpPr/>
          <p:nvPr/>
        </p:nvGrpSpPr>
        <p:grpSpPr>
          <a:xfrm>
            <a:off x="4572000" y="209550"/>
            <a:ext cx="4093769" cy="1574800"/>
            <a:chOff x="4724399" y="2890703"/>
            <a:chExt cx="4093769" cy="1574800"/>
          </a:xfrm>
        </p:grpSpPr>
        <p:pic>
          <p:nvPicPr>
            <p:cNvPr id="20" name="Picture 19" descr="dan_forumquote.png"/>
            <p:cNvPicPr>
              <a:picLocks noChangeAspect="1"/>
            </p:cNvPicPr>
            <p:nvPr/>
          </p:nvPicPr>
          <p:blipFill rotWithShape="1">
            <a:blip r:embed="rId7" cstate="print">
              <a:extLst>
                <a:ext uri="{28A0092B-C50C-407E-A947-70E740481C1C}">
                  <a14:useLocalDpi xmlns:a14="http://schemas.microsoft.com/office/drawing/2010/main" val="0"/>
                </a:ext>
              </a:extLst>
            </a:blip>
            <a:srcRect l="18611" t="25836" r="37035" b="36025"/>
            <a:stretch/>
          </p:blipFill>
          <p:spPr>
            <a:xfrm>
              <a:off x="4724399" y="2890703"/>
              <a:ext cx="4055669" cy="157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22" name="Straight Connector 21"/>
            <p:cNvCxnSpPr/>
            <p:nvPr/>
          </p:nvCxnSpPr>
          <p:spPr>
            <a:xfrm>
              <a:off x="4762499" y="3338973"/>
              <a:ext cx="4055669" cy="0"/>
            </a:xfrm>
            <a:prstGeom prst="line">
              <a:avLst/>
            </a:prstGeom>
            <a:ln w="6350" cmpd="sng">
              <a:solidFill>
                <a:schemeClr val="tx1"/>
              </a:solidFill>
            </a:ln>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5108573" y="4149786"/>
              <a:ext cx="615949"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Rounded Rectangle 26"/>
            <p:cNvSpPr/>
            <p:nvPr/>
          </p:nvSpPr>
          <p:spPr>
            <a:xfrm>
              <a:off x="4982636" y="2995083"/>
              <a:ext cx="710137" cy="9525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Rectangle 16"/>
          <p:cNvSpPr/>
          <p:nvPr/>
        </p:nvSpPr>
        <p:spPr>
          <a:xfrm>
            <a:off x="5029200" y="806882"/>
            <a:ext cx="3903269" cy="923330"/>
          </a:xfrm>
          <a:prstGeom prst="rect">
            <a:avLst/>
          </a:prstGeom>
          <a:solidFill>
            <a:schemeClr val="bg1"/>
          </a:solidFill>
          <a:effectLst>
            <a:outerShdw blurRad="50800" dist="38100" dir="2700000" algn="tl" rotWithShape="0">
              <a:prstClr val="black">
                <a:alpha val="40000"/>
              </a:prstClr>
            </a:outerShdw>
          </a:effectLst>
        </p:spPr>
        <p:txBody>
          <a:bodyPr wrap="square">
            <a:spAutoFit/>
          </a:bodyPr>
          <a:lstStyle/>
          <a:p>
            <a:r>
              <a:rPr lang="en-US" dirty="0" smtClean="0"/>
              <a:t>“These </a:t>
            </a:r>
            <a:r>
              <a:rPr lang="en-US" dirty="0"/>
              <a:t>lessons have been much harder to focus on (at least for me), because there was no talking face</a:t>
            </a:r>
            <a:r>
              <a:rPr lang="en-US" dirty="0" smtClean="0"/>
              <a:t>.”</a:t>
            </a:r>
            <a:endParaRPr lang="en-US" dirty="0"/>
          </a:p>
        </p:txBody>
      </p:sp>
      <p:cxnSp>
        <p:nvCxnSpPr>
          <p:cNvPr id="31" name="Straight Connector 30"/>
          <p:cNvCxnSpPr/>
          <p:nvPr/>
        </p:nvCxnSpPr>
        <p:spPr>
          <a:xfrm flipH="1">
            <a:off x="4265083" y="203199"/>
            <a:ext cx="31750" cy="417764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1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rrorplot_real_ForGraph.png"/>
          <p:cNvPicPr>
            <a:picLocks noChangeAspect="1"/>
          </p:cNvPicPr>
          <p:nvPr/>
        </p:nvPicPr>
        <p:blipFill>
          <a:blip r:embed="rId4" cstate="print"/>
          <a:srcRect l="6676" t="3597" b="5461"/>
          <a:stretch>
            <a:fillRect/>
          </a:stretch>
        </p:blipFill>
        <p:spPr>
          <a:xfrm>
            <a:off x="3866265" y="418506"/>
            <a:ext cx="3982335" cy="3810199"/>
          </a:xfrm>
          <a:prstGeom prst="rect">
            <a:avLst/>
          </a:prstGeom>
        </p:spPr>
      </p:pic>
      <p:sp>
        <p:nvSpPr>
          <p:cNvPr id="7" name="Rectangle 6"/>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475373"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New Window into Human Learning</a:t>
            </a:r>
            <a:endParaRPr lang="en-US" sz="2400" b="1" dirty="0">
              <a:solidFill>
                <a:schemeClr val="bg1"/>
              </a:solidFill>
              <a:latin typeface="Helvetica" pitchFamily="34" charset="0"/>
              <a:cs typeface="Rockwell"/>
            </a:endParaRPr>
          </a:p>
        </p:txBody>
      </p:sp>
      <p:cxnSp>
        <p:nvCxnSpPr>
          <p:cNvPr id="10" name="Straight Connector 9"/>
          <p:cNvCxnSpPr/>
          <p:nvPr/>
        </p:nvCxnSpPr>
        <p:spPr>
          <a:xfrm>
            <a:off x="3866265" y="4228705"/>
            <a:ext cx="3982335" cy="794"/>
          </a:xfrm>
          <a:prstGeom prst="line">
            <a:avLst/>
          </a:prstGeom>
          <a:ln w="76200" cmpd="sng">
            <a:solidFill>
              <a:srgbClr val="1A345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flipH="1" flipV="1">
            <a:off x="1952539" y="2327036"/>
            <a:ext cx="3822255" cy="5196"/>
          </a:xfrm>
          <a:prstGeom prst="line">
            <a:avLst/>
          </a:prstGeom>
          <a:ln w="28575" cmpd="sng">
            <a:solidFill>
              <a:srgbClr val="1A3452"/>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04800" y="1581150"/>
            <a:ext cx="3124200" cy="923330"/>
          </a:xfrm>
          <a:prstGeom prst="rect">
            <a:avLst/>
          </a:prstGeom>
          <a:noFill/>
        </p:spPr>
        <p:txBody>
          <a:bodyPr wrap="square" rtlCol="0">
            <a:spAutoFit/>
          </a:bodyPr>
          <a:lstStyle/>
          <a:p>
            <a:r>
              <a:rPr lang="en-US" dirty="0" smtClean="0"/>
              <a:t>Wrong answers submitted for machine learning</a:t>
            </a:r>
            <a:r>
              <a:rPr lang="en-US" dirty="0"/>
              <a:t> </a:t>
            </a:r>
            <a:r>
              <a:rPr lang="en-US" dirty="0" smtClean="0"/>
              <a:t>class </a:t>
            </a:r>
          </a:p>
          <a:p>
            <a:r>
              <a:rPr lang="en-US" dirty="0" smtClean="0"/>
              <a:t>programming assignment</a:t>
            </a:r>
          </a:p>
        </p:txBody>
      </p:sp>
    </p:spTree>
    <p:custDataLst>
      <p:tags r:id="rId1"/>
    </p:custDataLst>
    <p:extLst>
      <p:ext uri="{BB962C8B-B14F-4D97-AF65-F5344CB8AC3E}">
        <p14:creationId xmlns:p14="http://schemas.microsoft.com/office/powerpoint/2010/main" val="148091854"/>
      </p:ext>
    </p:extLst>
  </p:cSld>
  <p:clrMapOvr>
    <a:masterClrMapping/>
  </p:clrMapOvr>
  <p:transition spd="med" advTm="6557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5143500"/>
          </a:xfrm>
          <a:prstGeom prst="rect">
            <a:avLst/>
          </a:prstGeom>
          <a:solidFill>
            <a:srgbClr val="1B2E45"/>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1" name="TextBox 10"/>
          <p:cNvSpPr txBox="1"/>
          <p:nvPr/>
        </p:nvSpPr>
        <p:spPr>
          <a:xfrm>
            <a:off x="3978632" y="3330432"/>
            <a:ext cx="4791881" cy="723275"/>
          </a:xfrm>
          <a:prstGeom prst="rect">
            <a:avLst/>
          </a:prstGeom>
          <a:noFill/>
        </p:spPr>
        <p:txBody>
          <a:bodyPr wrap="square" lIns="45720" tIns="22860" rIns="45720" bIns="22860" rtlCol="0">
            <a:spAutoFit/>
          </a:bodyPr>
          <a:lstStyle/>
          <a:p>
            <a:r>
              <a:rPr lang="en-US" sz="2200" b="1" dirty="0">
                <a:solidFill>
                  <a:schemeClr val="bg1"/>
                </a:solidFill>
                <a:latin typeface="Rockwell"/>
                <a:cs typeface="Rockwell"/>
              </a:rPr>
              <a:t>—Plutarch</a:t>
            </a:r>
            <a:br>
              <a:rPr lang="en-US" sz="2200" b="1" dirty="0">
                <a:solidFill>
                  <a:schemeClr val="bg1"/>
                </a:solidFill>
                <a:latin typeface="Rockwell"/>
                <a:cs typeface="Rockwell"/>
              </a:rPr>
            </a:br>
            <a:r>
              <a:rPr lang="en-US" sz="2200" b="1" dirty="0">
                <a:solidFill>
                  <a:schemeClr val="bg1"/>
                </a:solidFill>
                <a:latin typeface="Rockwell"/>
                <a:cs typeface="Rockwell"/>
              </a:rPr>
              <a:t>    </a:t>
            </a:r>
            <a:r>
              <a:rPr lang="en-US" i="1" dirty="0" smtClean="0">
                <a:solidFill>
                  <a:schemeClr val="bg1"/>
                </a:solidFill>
                <a:latin typeface="Rockwell"/>
                <a:cs typeface="Rockwell"/>
              </a:rPr>
              <a:t>from </a:t>
            </a:r>
            <a:r>
              <a:rPr lang="en-US" i="1" dirty="0">
                <a:solidFill>
                  <a:schemeClr val="bg1"/>
                </a:solidFill>
                <a:latin typeface="Rockwell"/>
                <a:cs typeface="Rockwell"/>
              </a:rPr>
              <a:t>Ian Kidd's translation of </a:t>
            </a:r>
            <a:r>
              <a:rPr lang="en-US" i="1" dirty="0" smtClean="0">
                <a:solidFill>
                  <a:schemeClr val="bg1"/>
                </a:solidFill>
                <a:latin typeface="Rockwell"/>
                <a:cs typeface="Rockwell"/>
              </a:rPr>
              <a:t>Essays</a:t>
            </a:r>
            <a:endParaRPr lang="en-US" b="1" dirty="0">
              <a:solidFill>
                <a:schemeClr val="bg1"/>
              </a:solidFill>
              <a:latin typeface="Rockwell"/>
              <a:cs typeface="Rockwell"/>
            </a:endParaRPr>
          </a:p>
        </p:txBody>
      </p:sp>
      <p:sp>
        <p:nvSpPr>
          <p:cNvPr id="12" name="Rectangle 11"/>
          <p:cNvSpPr/>
          <p:nvPr/>
        </p:nvSpPr>
        <p:spPr>
          <a:xfrm>
            <a:off x="1390377" y="1395364"/>
            <a:ext cx="7096801" cy="1874360"/>
          </a:xfrm>
          <a:prstGeom prst="rect">
            <a:avLst/>
          </a:prstGeom>
        </p:spPr>
        <p:txBody>
          <a:bodyPr wrap="square" lIns="45720" tIns="22860" rIns="45720" bIns="22860">
            <a:spAutoFit/>
          </a:bodyPr>
          <a:lstStyle/>
          <a:p>
            <a:pPr>
              <a:lnSpc>
                <a:spcPct val="110000"/>
              </a:lnSpc>
            </a:pPr>
            <a:r>
              <a:rPr lang="en-US" sz="3600" b="1" dirty="0">
                <a:solidFill>
                  <a:schemeClr val="bg1"/>
                </a:solidFill>
                <a:latin typeface="Rockwell"/>
                <a:cs typeface="Rockwell"/>
              </a:rPr>
              <a:t>The mind is not a vessel that </a:t>
            </a:r>
            <a:br>
              <a:rPr lang="en-US" sz="3600" b="1" dirty="0">
                <a:solidFill>
                  <a:schemeClr val="bg1"/>
                </a:solidFill>
                <a:latin typeface="Rockwell"/>
                <a:cs typeface="Rockwell"/>
              </a:rPr>
            </a:br>
            <a:r>
              <a:rPr lang="en-US" sz="3600" b="1" dirty="0">
                <a:solidFill>
                  <a:schemeClr val="bg1"/>
                </a:solidFill>
                <a:latin typeface="Rockwell"/>
                <a:cs typeface="Rockwell"/>
              </a:rPr>
              <a:t>needs filling, but wood that </a:t>
            </a:r>
            <a:br>
              <a:rPr lang="en-US" sz="3600" b="1" dirty="0">
                <a:solidFill>
                  <a:schemeClr val="bg1"/>
                </a:solidFill>
                <a:latin typeface="Rockwell"/>
                <a:cs typeface="Rockwell"/>
              </a:rPr>
            </a:br>
            <a:r>
              <a:rPr lang="en-US" sz="3600" b="1" dirty="0">
                <a:solidFill>
                  <a:schemeClr val="bg1"/>
                </a:solidFill>
                <a:latin typeface="Rockwell"/>
                <a:cs typeface="Rockwell"/>
              </a:rPr>
              <a:t>needs igniting.</a:t>
            </a:r>
          </a:p>
        </p:txBody>
      </p:sp>
      <p:pic>
        <p:nvPicPr>
          <p:cNvPr id="16" name="Picture 15"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a:off x="198191" y="787565"/>
            <a:ext cx="1811363" cy="1047749"/>
          </a:xfrm>
          <a:prstGeom prst="rect">
            <a:avLst/>
          </a:prstGeom>
        </p:spPr>
      </p:pic>
      <p:pic>
        <p:nvPicPr>
          <p:cNvPr id="17" name="Picture 16" descr="Quote.ai"/>
          <p:cNvPicPr>
            <a:picLocks noChangeAspect="1"/>
          </p:cNvPicPr>
          <p:nvPr/>
        </p:nvPicPr>
        <p:blipFill>
          <a:blip r:embed="rId3" cstate="print">
            <a:alphaModFix amt="6000"/>
            <a:extLst>
              <a:ext uri="{28A0092B-C50C-407E-A947-70E740481C1C}">
                <a14:useLocalDpi xmlns:a14="http://schemas.microsoft.com/office/drawing/2010/main" val="0"/>
              </a:ext>
            </a:extLst>
          </a:blip>
          <a:stretch>
            <a:fillRect/>
          </a:stretch>
        </p:blipFill>
        <p:spPr>
          <a:xfrm flipH="1">
            <a:off x="4137653" y="2092952"/>
            <a:ext cx="1811363" cy="1047749"/>
          </a:xfrm>
          <a:prstGeom prst="rect">
            <a:avLst/>
          </a:prstGeom>
        </p:spPr>
      </p:pic>
    </p:spTree>
    <p:extLst>
      <p:ext uri="{BB962C8B-B14F-4D97-AF65-F5344CB8AC3E}">
        <p14:creationId xmlns:p14="http://schemas.microsoft.com/office/powerpoint/2010/main" val="6838285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4538271"/>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Helvetica"/>
            </a:endParaRPr>
          </a:p>
        </p:txBody>
      </p:sp>
      <p:sp>
        <p:nvSpPr>
          <p:cNvPr id="6" name="TextBox 5"/>
          <p:cNvSpPr txBox="1"/>
          <p:nvPr/>
        </p:nvSpPr>
        <p:spPr>
          <a:xfrm>
            <a:off x="376034" y="4606946"/>
            <a:ext cx="7722938" cy="415498"/>
          </a:xfrm>
          <a:prstGeom prst="rect">
            <a:avLst/>
          </a:prstGeom>
          <a:noFill/>
        </p:spPr>
        <p:txBody>
          <a:bodyPr wrap="square" lIns="45720" tIns="22860" rIns="45720" bIns="22860" rtlCol="0">
            <a:spAutoFit/>
          </a:bodyPr>
          <a:lstStyle/>
          <a:p>
            <a:r>
              <a:rPr lang="en-US" sz="2400" b="1" dirty="0" smtClean="0">
                <a:solidFill>
                  <a:schemeClr val="bg1"/>
                </a:solidFill>
                <a:latin typeface="Helvetica"/>
                <a:cs typeface="Helvetica"/>
              </a:rPr>
              <a:t>The Best of Both Worlds</a:t>
            </a:r>
            <a:endParaRPr lang="en-US" sz="2400" b="1" dirty="0">
              <a:solidFill>
                <a:schemeClr val="bg1"/>
              </a:solidFill>
              <a:latin typeface="Helvetica"/>
              <a:cs typeface="Helvetica"/>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272" y="579639"/>
            <a:ext cx="3257901" cy="21595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5509" r="4525"/>
          <a:stretch/>
        </p:blipFill>
        <p:spPr>
          <a:xfrm>
            <a:off x="457200" y="579639"/>
            <a:ext cx="3312469" cy="2159523"/>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1"/>
          </p:nvPr>
        </p:nvSpPr>
        <p:spPr>
          <a:xfrm>
            <a:off x="152400" y="3018039"/>
            <a:ext cx="4038600" cy="1306311"/>
          </a:xfrm>
        </p:spPr>
        <p:txBody>
          <a:bodyPr/>
          <a:lstStyle/>
          <a:p>
            <a:r>
              <a:rPr lang="en-US" sz="2000" dirty="0" smtClean="0"/>
              <a:t>High-quality online content</a:t>
            </a:r>
          </a:p>
          <a:p>
            <a:r>
              <a:rPr lang="en-US" sz="2000" dirty="0" smtClean="0"/>
              <a:t>Produced locally or adopted from another institution</a:t>
            </a:r>
            <a:r>
              <a:rPr lang="en-US" sz="2000" dirty="0"/>
              <a:t>.</a:t>
            </a:r>
            <a:endParaRPr lang="en-US" sz="2000" dirty="0" smtClean="0"/>
          </a:p>
        </p:txBody>
      </p:sp>
      <p:sp>
        <p:nvSpPr>
          <p:cNvPr id="7" name="Content Placeholder 6"/>
          <p:cNvSpPr>
            <a:spLocks noGrp="1"/>
          </p:cNvSpPr>
          <p:nvPr>
            <p:ph sz="half" idx="2"/>
          </p:nvPr>
        </p:nvSpPr>
        <p:spPr>
          <a:xfrm>
            <a:off x="4724400" y="3018039"/>
            <a:ext cx="4267200" cy="1306311"/>
          </a:xfrm>
        </p:spPr>
        <p:txBody>
          <a:bodyPr/>
          <a:lstStyle/>
          <a:p>
            <a:r>
              <a:rPr lang="en-US" sz="2000" dirty="0" smtClean="0"/>
              <a:t>High-touch interaction with local instructor</a:t>
            </a:r>
          </a:p>
          <a:p>
            <a:r>
              <a:rPr lang="en-US" sz="2000" dirty="0" smtClean="0"/>
              <a:t>Active learning, problem solving, personal attention to students </a:t>
            </a:r>
            <a:endParaRPr lang="en-US" sz="2000" dirty="0"/>
          </a:p>
        </p:txBody>
      </p:sp>
    </p:spTree>
    <p:extLst>
      <p:ext uri="{BB962C8B-B14F-4D97-AF65-F5344CB8AC3E}">
        <p14:creationId xmlns:p14="http://schemas.microsoft.com/office/powerpoint/2010/main" val="2049246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1779536049"/>
              </p:ext>
            </p:extLst>
          </p:nvPr>
        </p:nvGraphicFramePr>
        <p:xfrm>
          <a:off x="2514600" y="590550"/>
          <a:ext cx="6096000" cy="4064000"/>
        </p:xfrm>
        <a:graphic>
          <a:graphicData uri="http://schemas.openxmlformats.org/drawingml/2006/chart">
            <c:chart xmlns:c="http://schemas.openxmlformats.org/drawingml/2006/chart" xmlns:r="http://schemas.openxmlformats.org/officeDocument/2006/relationships" r:id="rId4"/>
          </a:graphicData>
        </a:graphic>
      </p:graphicFrame>
      <p:grpSp>
        <p:nvGrpSpPr>
          <p:cNvPr id="2" name="Group 10"/>
          <p:cNvGrpSpPr/>
          <p:nvPr/>
        </p:nvGrpSpPr>
        <p:grpSpPr>
          <a:xfrm>
            <a:off x="1000118" y="3046739"/>
            <a:ext cx="2180167" cy="369332"/>
            <a:chOff x="2000235" y="6093479"/>
            <a:chExt cx="4360334" cy="738663"/>
          </a:xfrm>
        </p:grpSpPr>
        <p:sp>
          <p:nvSpPr>
            <p:cNvPr id="5" name="Rectangle 4"/>
            <p:cNvSpPr/>
            <p:nvPr/>
          </p:nvSpPr>
          <p:spPr>
            <a:xfrm>
              <a:off x="2000235" y="6143534"/>
              <a:ext cx="592667" cy="592667"/>
            </a:xfrm>
            <a:prstGeom prst="rect">
              <a:avLst/>
            </a:prstGeom>
            <a:solidFill>
              <a:schemeClr val="tx2">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6" name="TextBox 5"/>
            <p:cNvSpPr txBox="1"/>
            <p:nvPr/>
          </p:nvSpPr>
          <p:spPr>
            <a:xfrm>
              <a:off x="2666985" y="6093479"/>
              <a:ext cx="3693584" cy="738663"/>
            </a:xfrm>
            <a:prstGeom prst="rect">
              <a:avLst/>
            </a:prstGeom>
            <a:noFill/>
          </p:spPr>
          <p:txBody>
            <a:bodyPr wrap="square" rtlCol="0">
              <a:spAutoFit/>
            </a:bodyPr>
            <a:lstStyle/>
            <a:p>
              <a:r>
                <a:rPr lang="en-US" dirty="0" smtClean="0">
                  <a:solidFill>
                    <a:srgbClr val="193353"/>
                  </a:solidFill>
                  <a:latin typeface="Helvetica" pitchFamily="34" charset="0"/>
                  <a:cs typeface="Rockwell"/>
                </a:rPr>
                <a:t>Lecture</a:t>
              </a:r>
              <a:endParaRPr lang="en-US" dirty="0">
                <a:solidFill>
                  <a:srgbClr val="193353"/>
                </a:solidFill>
                <a:latin typeface="Helvetica" pitchFamily="34" charset="0"/>
                <a:cs typeface="Rockwell"/>
              </a:endParaRPr>
            </a:p>
          </p:txBody>
        </p:sp>
      </p:grpSp>
      <p:grpSp>
        <p:nvGrpSpPr>
          <p:cNvPr id="3" name="Group 11"/>
          <p:cNvGrpSpPr/>
          <p:nvPr/>
        </p:nvGrpSpPr>
        <p:grpSpPr>
          <a:xfrm>
            <a:off x="1000118" y="3496532"/>
            <a:ext cx="2180167" cy="590931"/>
            <a:chOff x="2000235" y="6993063"/>
            <a:chExt cx="4360334" cy="1181862"/>
          </a:xfrm>
        </p:grpSpPr>
        <p:sp>
          <p:nvSpPr>
            <p:cNvPr id="7" name="Rectangle 6"/>
            <p:cNvSpPr/>
            <p:nvPr/>
          </p:nvSpPr>
          <p:spPr>
            <a:xfrm>
              <a:off x="2000235" y="7198758"/>
              <a:ext cx="592667" cy="592667"/>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Helvetica" pitchFamily="34" charset="0"/>
              </a:endParaRPr>
            </a:p>
          </p:txBody>
        </p:sp>
        <p:sp>
          <p:nvSpPr>
            <p:cNvPr id="8" name="TextBox 7"/>
            <p:cNvSpPr txBox="1"/>
            <p:nvPr/>
          </p:nvSpPr>
          <p:spPr>
            <a:xfrm>
              <a:off x="2666985" y="6993063"/>
              <a:ext cx="3693584" cy="1181862"/>
            </a:xfrm>
            <a:prstGeom prst="rect">
              <a:avLst/>
            </a:prstGeom>
            <a:noFill/>
          </p:spPr>
          <p:txBody>
            <a:bodyPr wrap="square" rtlCol="0">
              <a:spAutoFit/>
            </a:bodyPr>
            <a:lstStyle/>
            <a:p>
              <a:pPr>
                <a:lnSpc>
                  <a:spcPct val="90000"/>
                </a:lnSpc>
              </a:pPr>
              <a:r>
                <a:rPr lang="en-US" dirty="0" smtClean="0">
                  <a:solidFill>
                    <a:srgbClr val="193353"/>
                  </a:solidFill>
                  <a:latin typeface="Helvetica" pitchFamily="34" charset="0"/>
                  <a:cs typeface="Rockwell"/>
                </a:rPr>
                <a:t>Active </a:t>
              </a:r>
              <a:br>
                <a:rPr lang="en-US" dirty="0" smtClean="0">
                  <a:solidFill>
                    <a:srgbClr val="193353"/>
                  </a:solidFill>
                  <a:latin typeface="Helvetica" pitchFamily="34" charset="0"/>
                  <a:cs typeface="Rockwell"/>
                </a:rPr>
              </a:br>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grpSp>
      <p:sp>
        <p:nvSpPr>
          <p:cNvPr id="9" name="Rectangle 8"/>
          <p:cNvSpPr/>
          <p:nvPr/>
        </p:nvSpPr>
        <p:spPr>
          <a:xfrm>
            <a:off x="-1" y="4538271"/>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0" name="TextBox 9"/>
          <p:cNvSpPr txBox="1"/>
          <p:nvPr/>
        </p:nvSpPr>
        <p:spPr>
          <a:xfrm>
            <a:off x="376034" y="4606944"/>
            <a:ext cx="7037778"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Igniting Minds</a:t>
            </a:r>
            <a:endParaRPr lang="en-US" sz="2400" dirty="0">
              <a:solidFill>
                <a:schemeClr val="bg1"/>
              </a:solidFill>
              <a:latin typeface="Helvetica" pitchFamily="34" charset="0"/>
              <a:cs typeface="Rockwell"/>
            </a:endParaRPr>
          </a:p>
        </p:txBody>
      </p:sp>
      <p:sp>
        <p:nvSpPr>
          <p:cNvPr id="20" name="Rectangle 19"/>
          <p:cNvSpPr/>
          <p:nvPr/>
        </p:nvSpPr>
        <p:spPr>
          <a:xfrm>
            <a:off x="381000" y="133350"/>
            <a:ext cx="5719966" cy="477054"/>
          </a:xfrm>
          <a:prstGeom prst="rect">
            <a:avLst/>
          </a:prstGeom>
        </p:spPr>
        <p:txBody>
          <a:bodyPr wrap="square" lIns="45720" tIns="22860" rIns="45720" bIns="22860">
            <a:spAutoFit/>
          </a:bodyPr>
          <a:lstStyle/>
          <a:p>
            <a:r>
              <a:rPr lang="en-US" sz="1400" dirty="0" smtClean="0">
                <a:solidFill>
                  <a:srgbClr val="1B2E45"/>
                </a:solidFill>
                <a:latin typeface="Arial"/>
                <a:cs typeface="Arial"/>
              </a:rPr>
              <a:t>"</a:t>
            </a:r>
            <a:r>
              <a:rPr lang="en-US" sz="1400" dirty="0">
                <a:solidFill>
                  <a:srgbClr val="1B2E45"/>
                </a:solidFill>
                <a:latin typeface="Arial"/>
                <a:cs typeface="Arial"/>
              </a:rPr>
              <a:t>Improved Learning in a Large-Enrollment Physics Class." </a:t>
            </a:r>
            <a:endParaRPr lang="en-US" sz="1400" dirty="0" smtClean="0">
              <a:solidFill>
                <a:srgbClr val="1B2E45"/>
              </a:solidFill>
              <a:latin typeface="Arial"/>
              <a:cs typeface="Arial"/>
            </a:endParaRPr>
          </a:p>
          <a:p>
            <a:r>
              <a:rPr lang="en-US" sz="1400" dirty="0" smtClean="0">
                <a:solidFill>
                  <a:srgbClr val="1B2E45"/>
                </a:solidFill>
                <a:latin typeface="Arial"/>
                <a:cs typeface="Arial"/>
              </a:rPr>
              <a:t>L. </a:t>
            </a:r>
            <a:r>
              <a:rPr lang="en-US" sz="1400" dirty="0" err="1" smtClean="0">
                <a:solidFill>
                  <a:srgbClr val="1B2E45"/>
                </a:solidFill>
                <a:latin typeface="Arial"/>
                <a:cs typeface="Arial"/>
              </a:rPr>
              <a:t>Deslauriers</a:t>
            </a:r>
            <a:r>
              <a:rPr lang="en-US" sz="1400" dirty="0" smtClean="0">
                <a:solidFill>
                  <a:srgbClr val="1B2E45"/>
                </a:solidFill>
                <a:latin typeface="Arial"/>
                <a:cs typeface="Arial"/>
              </a:rPr>
              <a:t>, E. </a:t>
            </a:r>
            <a:r>
              <a:rPr lang="en-US" sz="1400" dirty="0" err="1" smtClean="0">
                <a:solidFill>
                  <a:srgbClr val="1B2E45"/>
                </a:solidFill>
                <a:latin typeface="Arial"/>
                <a:cs typeface="Arial"/>
              </a:rPr>
              <a:t>Schelew</a:t>
            </a:r>
            <a:r>
              <a:rPr lang="en-US" sz="1400" dirty="0" smtClean="0">
                <a:solidFill>
                  <a:srgbClr val="1B2E45"/>
                </a:solidFill>
                <a:latin typeface="Arial"/>
                <a:cs typeface="Arial"/>
              </a:rPr>
              <a:t>, and C. </a:t>
            </a:r>
            <a:r>
              <a:rPr lang="en-US" sz="1400" dirty="0" err="1" smtClean="0">
                <a:solidFill>
                  <a:srgbClr val="1B2E45"/>
                </a:solidFill>
                <a:latin typeface="Arial"/>
                <a:cs typeface="Arial"/>
              </a:rPr>
              <a:t>Wieman</a:t>
            </a:r>
            <a:r>
              <a:rPr lang="en-US" sz="1400" dirty="0" smtClean="0">
                <a:solidFill>
                  <a:srgbClr val="1B2E45"/>
                </a:solidFill>
                <a:latin typeface="Arial"/>
                <a:cs typeface="Arial"/>
              </a:rPr>
              <a:t>. </a:t>
            </a:r>
            <a:r>
              <a:rPr lang="en-US" sz="1400" i="1" dirty="0" smtClean="0">
                <a:solidFill>
                  <a:srgbClr val="1B2E45"/>
                </a:solidFill>
                <a:latin typeface="Arial"/>
                <a:cs typeface="Arial"/>
              </a:rPr>
              <a:t>Science</a:t>
            </a:r>
            <a:r>
              <a:rPr lang="en-US" sz="1400" dirty="0" smtClean="0">
                <a:solidFill>
                  <a:srgbClr val="1B2E45"/>
                </a:solidFill>
                <a:latin typeface="Arial"/>
                <a:cs typeface="Arial"/>
              </a:rPr>
              <a:t> (2011</a:t>
            </a:r>
            <a:r>
              <a:rPr lang="en-US" sz="1400" dirty="0">
                <a:solidFill>
                  <a:srgbClr val="1B2E45"/>
                </a:solidFill>
                <a:latin typeface="Arial"/>
                <a:cs typeface="Arial"/>
              </a:rPr>
              <a:t>).</a:t>
            </a:r>
          </a:p>
        </p:txBody>
      </p:sp>
      <p:sp>
        <p:nvSpPr>
          <p:cNvPr id="13" name="TextBox 12"/>
          <p:cNvSpPr txBox="1"/>
          <p:nvPr/>
        </p:nvSpPr>
        <p:spPr>
          <a:xfrm>
            <a:off x="3276600" y="4019550"/>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Attendance</a:t>
            </a:r>
            <a:endParaRPr lang="en-US" dirty="0">
              <a:solidFill>
                <a:srgbClr val="193353"/>
              </a:solidFill>
              <a:latin typeface="Helvetica" pitchFamily="34" charset="0"/>
              <a:cs typeface="Rockwell"/>
            </a:endParaRPr>
          </a:p>
        </p:txBody>
      </p:sp>
      <p:sp>
        <p:nvSpPr>
          <p:cNvPr id="14" name="TextBox 13"/>
          <p:cNvSpPr txBox="1"/>
          <p:nvPr/>
        </p:nvSpPr>
        <p:spPr>
          <a:xfrm>
            <a:off x="4867834" y="4019772"/>
            <a:ext cx="1508257"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Engagement</a:t>
            </a:r>
            <a:endParaRPr lang="en-US" dirty="0">
              <a:solidFill>
                <a:srgbClr val="193353"/>
              </a:solidFill>
              <a:latin typeface="Helvetica" pitchFamily="34" charset="0"/>
              <a:cs typeface="Rockwell"/>
            </a:endParaRPr>
          </a:p>
        </p:txBody>
      </p:sp>
      <p:sp>
        <p:nvSpPr>
          <p:cNvPr id="15" name="TextBox 14"/>
          <p:cNvSpPr txBox="1"/>
          <p:nvPr/>
        </p:nvSpPr>
        <p:spPr>
          <a:xfrm>
            <a:off x="6490448" y="4019772"/>
            <a:ext cx="1252761" cy="323166"/>
          </a:xfrm>
          <a:prstGeom prst="rect">
            <a:avLst/>
          </a:prstGeom>
          <a:noFill/>
        </p:spPr>
        <p:txBody>
          <a:bodyPr wrap="square" lIns="45720" tIns="22860" rIns="45720" bIns="22860" rtlCol="0">
            <a:spAutoFit/>
          </a:bodyPr>
          <a:lstStyle/>
          <a:p>
            <a:r>
              <a:rPr lang="en-US" dirty="0" smtClean="0">
                <a:solidFill>
                  <a:srgbClr val="193353"/>
                </a:solidFill>
                <a:latin typeface="Helvetica" pitchFamily="34" charset="0"/>
                <a:cs typeface="Rockwell"/>
              </a:rPr>
              <a:t>Learning</a:t>
            </a:r>
            <a:endParaRPr lang="en-US" dirty="0">
              <a:solidFill>
                <a:srgbClr val="193353"/>
              </a:solidFill>
              <a:latin typeface="Helvetica" pitchFamily="34" charset="0"/>
              <a:cs typeface="Rockwell"/>
            </a:endParaRPr>
          </a:p>
        </p:txBody>
      </p:sp>
    </p:spTree>
    <p:custDataLst>
      <p:tags r:id="rId1"/>
    </p:custDataLst>
    <p:extLst>
      <p:ext uri="{BB962C8B-B14F-4D97-AF65-F5344CB8AC3E}">
        <p14:creationId xmlns:p14="http://schemas.microsoft.com/office/powerpoint/2010/main" val="2165069402"/>
      </p:ext>
    </p:extLst>
  </p:cSld>
  <p:clrMapOvr>
    <a:masterClrMapping/>
  </p:clrMapOvr>
  <p:transition advTm="2285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graphicEl>
                                              <a:chart seriesIdx="0" categoryIdx="-4" bldStep="series"/>
                                            </p:graphic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par>
                          <p:cTn id="19" fill="hold">
                            <p:stCondLst>
                              <p:cond delay="0"/>
                            </p:stCondLst>
                            <p:childTnLst>
                              <p:par>
                                <p:cTn id="20" presetID="22" presetClass="entr" presetSubtype="4" fill="hold" grpId="0" nodeType="afterEffect">
                                  <p:stCondLst>
                                    <p:cond delay="1000"/>
                                  </p:stCondLst>
                                  <p:childTnLst>
                                    <p:set>
                                      <p:cBhvr>
                                        <p:cTn id="21" dur="1" fill="hold">
                                          <p:stCondLst>
                                            <p:cond delay="0"/>
                                          </p:stCondLst>
                                        </p:cTn>
                                        <p:tgtEl>
                                          <p:spTgt spid="4">
                                            <p:graphicEl>
                                              <a:chart seriesIdx="1" categoryIdx="-4" bldStep="series"/>
                                            </p:graphicEl>
                                          </p:spTgt>
                                        </p:tgtEl>
                                        <p:attrNameLst>
                                          <p:attrName>style.visibility</p:attrName>
                                        </p:attrNameLst>
                                      </p:cBhvr>
                                      <p:to>
                                        <p:strVal val="visible"/>
                                      </p:to>
                                    </p:set>
                                    <p:animEffect transition="in" filter="wipe(down)">
                                      <p:cBhvr>
                                        <p:cTn id="22" dur="500"/>
                                        <p:tgtEl>
                                          <p:spTgt spid="4">
                                            <p:graphicEl>
                                              <a:chart seriesIdx="1" categoryIdx="-4" bldStep="series"/>
                                            </p:graphicEl>
                                          </p:spTgt>
                                        </p:tgtEl>
                                      </p:cBhvr>
                                    </p:animEffect>
                                  </p:childTnLst>
                                </p:cTn>
                              </p:par>
                              <p:par>
                                <p:cTn id="23" presetID="1" presetClass="entr" presetSubtype="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series"/>
        </p:bldSub>
      </p:bldGraphic>
      <p:bldP spid="20"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9524"/>
            <a:ext cx="9144000" cy="5143500"/>
          </a:xfrm>
          <a:prstGeom prst="rect">
            <a:avLst/>
          </a:prstGeom>
        </p:spPr>
      </p:pic>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Education for Everyone</a:t>
            </a:r>
            <a:endParaRPr lang="en-US" sz="2400" b="1" dirty="0">
              <a:solidFill>
                <a:schemeClr val="bg1"/>
              </a:solidFill>
              <a:latin typeface="Helvetica" pitchFamily="34" charset="0"/>
              <a:cs typeface="Rockwell"/>
            </a:endParaRPr>
          </a:p>
        </p:txBody>
      </p:sp>
      <p:sp>
        <p:nvSpPr>
          <p:cNvPr id="5" name="TextBox 4"/>
          <p:cNvSpPr txBox="1"/>
          <p:nvPr/>
        </p:nvSpPr>
        <p:spPr>
          <a:xfrm>
            <a:off x="6096001" y="4833304"/>
            <a:ext cx="3657599" cy="292388"/>
          </a:xfrm>
          <a:prstGeom prst="rect">
            <a:avLst/>
          </a:prstGeom>
          <a:noFill/>
        </p:spPr>
        <p:txBody>
          <a:bodyPr wrap="square" lIns="45720" tIns="22860" rIns="45720" bIns="22860" rtlCol="0">
            <a:spAutoFit/>
          </a:bodyPr>
          <a:lstStyle/>
          <a:p>
            <a:pPr algn="ctr"/>
            <a:r>
              <a:rPr lang="en-US" sz="1600" b="1" dirty="0" smtClean="0">
                <a:solidFill>
                  <a:schemeClr val="bg1"/>
                </a:solidFill>
                <a:latin typeface="Arial" pitchFamily="34" charset="0"/>
                <a:cs typeface="Arial" pitchFamily="34" charset="0"/>
              </a:rPr>
              <a:t>Twitter: @</a:t>
            </a:r>
            <a:r>
              <a:rPr lang="en-US" sz="1600" b="1" dirty="0" err="1" smtClean="0">
                <a:solidFill>
                  <a:schemeClr val="bg1"/>
                </a:solidFill>
                <a:latin typeface="Arial" pitchFamily="34" charset="0"/>
                <a:cs typeface="Arial" pitchFamily="34" charset="0"/>
              </a:rPr>
              <a:t>AndrewYNg</a:t>
            </a:r>
            <a:endParaRPr lang="en-US" sz="1100" b="1" dirty="0">
              <a:solidFill>
                <a:schemeClr val="bg1"/>
              </a:solidFill>
              <a:latin typeface="Helvetica" pitchFamily="34" charset="0"/>
              <a:cs typeface="Rockwell"/>
            </a:endParaRPr>
          </a:p>
        </p:txBody>
      </p:sp>
    </p:spTree>
    <p:extLst>
      <p:ext uri="{BB962C8B-B14F-4D97-AF65-F5344CB8AC3E}">
        <p14:creationId xmlns:p14="http://schemas.microsoft.com/office/powerpoint/2010/main" val="2592775783"/>
      </p:ext>
    </p:extLst>
  </p:cSld>
  <p:clrMapOvr>
    <a:masterClrMapping/>
  </p:clrMapOvr>
  <p:transition spd="slow" advTm="70281">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5143500"/>
          </a:xfrm>
          <a:prstGeom prst="rect">
            <a:avLst/>
          </a:prstGeom>
          <a:solidFill>
            <a:srgbClr val="193353"/>
          </a:solidFill>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pic>
        <p:nvPicPr>
          <p:cNvPr id="10" name="Picture 9" descr="Education_Scale.ai"/>
          <p:cNvPicPr>
            <a:picLocks noChangeAspect="1"/>
          </p:cNvPicPr>
          <p:nvPr/>
        </p:nvPicPr>
        <p:blipFill>
          <a:blip r:embed="rId4" cstate="print">
            <a:alphaModFix amt="43000"/>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Picture 7" descr="400Students.ai"/>
          <p:cNvPicPr>
            <a:picLocks noChangeAspect="1"/>
          </p:cNvPicPr>
          <p:nvPr/>
        </p:nvPicPr>
        <p:blipFill>
          <a:blip r:embed="rId5" cstate="print"/>
          <a:stretch>
            <a:fillRect/>
          </a:stretch>
        </p:blipFill>
        <p:spPr>
          <a:xfrm>
            <a:off x="0" y="0"/>
            <a:ext cx="9144000" cy="5143500"/>
          </a:xfrm>
          <a:prstGeom prst="leftArrow">
            <a:avLst/>
          </a:prstGeom>
        </p:spPr>
      </p:pic>
      <p:sp>
        <p:nvSpPr>
          <p:cNvPr id="11" name="TextBox 10"/>
          <p:cNvSpPr txBox="1"/>
          <p:nvPr/>
        </p:nvSpPr>
        <p:spPr>
          <a:xfrm>
            <a:off x="4730181" y="2156233"/>
            <a:ext cx="1111242" cy="784830"/>
          </a:xfrm>
          <a:prstGeom prst="rect">
            <a:avLst/>
          </a:prstGeom>
          <a:noFill/>
        </p:spPr>
        <p:txBody>
          <a:bodyPr wrap="none" lIns="45720" tIns="22860" rIns="45720" bIns="22860" rtlCol="0">
            <a:spAutoFit/>
          </a:bodyPr>
          <a:lstStyle/>
          <a:p>
            <a:r>
              <a:rPr lang="en-US" sz="4800" b="1" dirty="0" smtClean="0">
                <a:solidFill>
                  <a:srgbClr val="6FD8B9"/>
                </a:solidFill>
                <a:effectLst>
                  <a:outerShdw blurRad="50800" dist="38100" dir="13500000" algn="br" rotWithShape="0">
                    <a:prstClr val="black">
                      <a:alpha val="40000"/>
                    </a:prstClr>
                  </a:outerShdw>
                </a:effectLst>
                <a:latin typeface="Rockwell"/>
                <a:cs typeface="Rockwell"/>
              </a:rPr>
              <a:t>400</a:t>
            </a:r>
            <a:endParaRPr lang="en-US" sz="4800" b="1" dirty="0">
              <a:solidFill>
                <a:srgbClr val="6FD8B9"/>
              </a:solidFill>
              <a:effectLst>
                <a:outerShdw blurRad="50800" dist="38100" dir="13500000" algn="br" rotWithShape="0">
                  <a:prstClr val="black">
                    <a:alpha val="40000"/>
                  </a:prstClr>
                </a:outerShdw>
              </a:effectLst>
              <a:latin typeface="Rockwell"/>
              <a:cs typeface="Rockwell"/>
            </a:endParaRPr>
          </a:p>
        </p:txBody>
      </p:sp>
      <p:sp>
        <p:nvSpPr>
          <p:cNvPr id="17" name="Rectangle 16"/>
          <p:cNvSpPr/>
          <p:nvPr/>
        </p:nvSpPr>
        <p:spPr>
          <a:xfrm>
            <a:off x="4741322" y="2279343"/>
            <a:ext cx="2348059" cy="661720"/>
          </a:xfrm>
          <a:prstGeom prst="rect">
            <a:avLst/>
          </a:prstGeom>
        </p:spPr>
        <p:txBody>
          <a:bodyPr wrap="square" lIns="45720" tIns="22860" rIns="45720" bIns="22860">
            <a:spAutoFit/>
          </a:bodyPr>
          <a:lstStyle/>
          <a:p>
            <a:pPr lvl="0">
              <a:lnSpc>
                <a:spcPct val="80000"/>
              </a:lnSpc>
            </a:pPr>
            <a:r>
              <a:rPr lang="en-US" sz="4800" b="1" dirty="0" smtClean="0">
                <a:solidFill>
                  <a:srgbClr val="FFFFFF"/>
                </a:solidFill>
                <a:effectLst>
                  <a:outerShdw blurRad="50800" dist="38100" dir="13500000" algn="br" rotWithShape="0">
                    <a:prstClr val="black">
                      <a:alpha val="40000"/>
                    </a:prstClr>
                  </a:outerShdw>
                </a:effectLst>
                <a:latin typeface="Rockwell"/>
                <a:cs typeface="Rockwell"/>
              </a:rPr>
              <a:t>100,000</a:t>
            </a:r>
          </a:p>
        </p:txBody>
      </p:sp>
    </p:spTree>
    <p:custDataLst>
      <p:tags r:id="rId1"/>
    </p:custDataLst>
    <p:extLst>
      <p:ext uri="{BB962C8B-B14F-4D97-AF65-F5344CB8AC3E}">
        <p14:creationId xmlns:p14="http://schemas.microsoft.com/office/powerpoint/2010/main" val="1481716196"/>
      </p:ext>
    </p:extLst>
  </p:cSld>
  <p:clrMapOvr>
    <a:masterClrMapping/>
  </p:clrMapOvr>
  <p:transition advTm="28828"/>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nimClr clrSpc="rgb" dir="cw">
                                      <p:cBhvr override="childStyle">
                                        <p:cTn dur="1" fill="hold" display="0" masterRel="nextClick" afterEffect="1"/>
                                        <p:tgtEl>
                                          <p:spTgt spid="8"/>
                                        </p:tgtEl>
                                        <p:attrNameLst>
                                          <p:attrName>ppt_c</p:attrName>
                                        </p:attrNameLst>
                                      </p:cBhvr>
                                      <p:to>
                                        <a:schemeClr val="bg1"/>
                                      </p:to>
                                    </p:animClr>
                                  </p:sub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23" presetClass="entr" presetSubtype="16" fill="hold" nodeType="with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 calcmode="lin" valueType="num">
                                      <p:cBhvr>
                                        <p:cTn id="20"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1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0" name="Rectangle 9"/>
          <p:cNvSpPr/>
          <p:nvPr/>
        </p:nvSpPr>
        <p:spPr>
          <a:xfrm>
            <a:off x="1176022" y="1462205"/>
            <a:ext cx="6668568" cy="1908215"/>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I'm a single mom 39 years old with two college boys... I've been trying to get back to college for my masters and want to learn more about computers. Looking forward to this class!   </a:t>
            </a:r>
          </a:p>
          <a:p>
            <a:pPr>
              <a:lnSpc>
                <a:spcPct val="110000"/>
              </a:lnSpc>
            </a:pPr>
            <a:r>
              <a:rPr lang="en-US" sz="2200" i="1" dirty="0" smtClean="0">
                <a:solidFill>
                  <a:schemeClr val="bg1"/>
                </a:solidFill>
                <a:latin typeface="Helvetica" pitchFamily="34" charset="0"/>
                <a:cs typeface="Rockwell"/>
              </a:rPr>
              <a:t>(Jenny Ramirez)</a:t>
            </a:r>
            <a:r>
              <a:rPr lang="en-US" sz="2200" b="1" dirty="0" smtClean="0">
                <a:solidFill>
                  <a:schemeClr val="bg1"/>
                </a:solidFill>
                <a:latin typeface="Helvetica" pitchFamily="34" charset="0"/>
                <a:cs typeface="Rockwell"/>
              </a:rPr>
              <a:t>  </a:t>
            </a:r>
          </a:p>
        </p:txBody>
      </p:sp>
      <p:pic>
        <p:nvPicPr>
          <p:cNvPr id="11" name="Picture 10"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3" name="Picture 12"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6" name="Picture 5" descr="IMAG0292.jpg"/>
          <p:cNvPicPr>
            <a:picLocks noChangeAspect="1"/>
          </p:cNvPicPr>
          <p:nvPr/>
        </p:nvPicPr>
        <p:blipFill>
          <a:blip r:embed="rId4" cstate="print"/>
          <a:srcRect l="64353" t="32889" r="16138" b="22667"/>
          <a:stretch>
            <a:fillRect/>
          </a:stretch>
        </p:blipFill>
        <p:spPr>
          <a:xfrm>
            <a:off x="7844589" y="0"/>
            <a:ext cx="1299411" cy="1770314"/>
          </a:xfrm>
          <a:prstGeom prst="rect">
            <a:avLst/>
          </a:prstGeom>
        </p:spPr>
      </p:pic>
    </p:spTree>
    <p:extLst>
      <p:ext uri="{BB962C8B-B14F-4D97-AF65-F5344CB8AC3E}">
        <p14:creationId xmlns:p14="http://schemas.microsoft.com/office/powerpoint/2010/main" val="2448788785"/>
      </p:ext>
    </p:extLst>
  </p:cSld>
  <p:clrMapOvr>
    <a:masterClrMapping/>
  </p:clrMapOvr>
  <p:transition spd="med" advTm="8375">
    <p:push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 y="0"/>
            <a:ext cx="9144000" cy="5143500"/>
          </a:xfrm>
          <a:prstGeom prst="rect">
            <a:avLst/>
          </a:prstGeom>
          <a:solidFill>
            <a:srgbClr val="CB3E47"/>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Rockwell"/>
              <a:cs typeface="Rockwell"/>
            </a:endParaRPr>
          </a:p>
        </p:txBody>
      </p:sp>
      <p:sp>
        <p:nvSpPr>
          <p:cNvPr id="11" name="Rectangle 10"/>
          <p:cNvSpPr/>
          <p:nvPr/>
        </p:nvSpPr>
        <p:spPr>
          <a:xfrm>
            <a:off x="1254692" y="1237272"/>
            <a:ext cx="6170965" cy="2653034"/>
          </a:xfrm>
          <a:prstGeom prst="rect">
            <a:avLst/>
          </a:prstGeom>
        </p:spPr>
        <p:txBody>
          <a:bodyPr wrap="square" lIns="45720" tIns="22860" rIns="45720" bIns="22860">
            <a:spAutoFit/>
          </a:bodyPr>
          <a:lstStyle/>
          <a:p>
            <a:pPr>
              <a:lnSpc>
                <a:spcPct val="110000"/>
              </a:lnSpc>
            </a:pPr>
            <a:r>
              <a:rPr lang="en-US" sz="2200" b="1" dirty="0" smtClean="0">
                <a:solidFill>
                  <a:schemeClr val="bg1"/>
                </a:solidFill>
                <a:latin typeface="Helvetica" pitchFamily="34" charset="0"/>
                <a:cs typeface="Rockwell"/>
              </a:rPr>
              <a:t>Coming from a middle class family from a small town in India. Never had the luck and guidance to reach Stanford for education.  Guess what? God has sent the opportunity right across my door step! Heartfelt thanks to the great team and teachers who made this happen!                     </a:t>
            </a:r>
            <a:r>
              <a:rPr lang="en-US" sz="2200" i="1" dirty="0" smtClean="0">
                <a:solidFill>
                  <a:schemeClr val="bg1"/>
                </a:solidFill>
                <a:latin typeface="Helvetica" pitchFamily="34" charset="0"/>
                <a:cs typeface="Rockwell"/>
              </a:rPr>
              <a:t>(</a:t>
            </a:r>
            <a:r>
              <a:rPr lang="en-US" sz="2200" i="1" dirty="0" err="1" smtClean="0">
                <a:solidFill>
                  <a:schemeClr val="bg1"/>
                </a:solidFill>
                <a:latin typeface="Helvetica" pitchFamily="34" charset="0"/>
                <a:cs typeface="Rockwell"/>
              </a:rPr>
              <a:t>Akash</a:t>
            </a:r>
            <a:r>
              <a:rPr lang="en-US" sz="2200" i="1" dirty="0" smtClean="0">
                <a:solidFill>
                  <a:schemeClr val="bg1"/>
                </a:solidFill>
                <a:latin typeface="Helvetica" pitchFamily="34" charset="0"/>
                <a:cs typeface="Rockwell"/>
              </a:rPr>
              <a:t> </a:t>
            </a:r>
            <a:r>
              <a:rPr lang="en-US" sz="2200" i="1" dirty="0" err="1" smtClean="0">
                <a:solidFill>
                  <a:schemeClr val="bg1"/>
                </a:solidFill>
                <a:latin typeface="Helvetica" pitchFamily="34" charset="0"/>
                <a:cs typeface="Rockwell"/>
              </a:rPr>
              <a:t>Goswami</a:t>
            </a:r>
            <a:r>
              <a:rPr lang="en-US" sz="2200" i="1" dirty="0" smtClean="0">
                <a:solidFill>
                  <a:schemeClr val="bg1"/>
                </a:solidFill>
                <a:latin typeface="Helvetica" pitchFamily="34" charset="0"/>
                <a:cs typeface="Rockwell"/>
              </a:rPr>
              <a:t>)</a:t>
            </a:r>
            <a:endParaRPr lang="en-US" sz="2200" b="1" dirty="0" smtClean="0">
              <a:solidFill>
                <a:schemeClr val="bg1"/>
              </a:solidFill>
              <a:latin typeface="Helvetica" pitchFamily="34" charset="0"/>
              <a:cs typeface="Rockwell"/>
            </a:endParaRPr>
          </a:p>
        </p:txBody>
      </p:sp>
      <p:pic>
        <p:nvPicPr>
          <p:cNvPr id="15" name="Picture 14"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a:off x="-645091" y="377669"/>
            <a:ext cx="2506016" cy="1449559"/>
          </a:xfrm>
          <a:prstGeom prst="rect">
            <a:avLst/>
          </a:prstGeom>
        </p:spPr>
      </p:pic>
      <p:pic>
        <p:nvPicPr>
          <p:cNvPr id="16" name="Picture 15" descr="Quote.ai"/>
          <p:cNvPicPr>
            <a:picLocks noChangeAspect="1"/>
          </p:cNvPicPr>
          <p:nvPr/>
        </p:nvPicPr>
        <p:blipFill>
          <a:blip r:embed="rId3" cstate="print">
            <a:alphaModFix amt="23000"/>
            <a:extLst>
              <a:ext uri="{28A0092B-C50C-407E-A947-70E740481C1C}">
                <a14:useLocalDpi xmlns:a14="http://schemas.microsoft.com/office/drawing/2010/main" val="0"/>
              </a:ext>
            </a:extLst>
          </a:blip>
          <a:stretch>
            <a:fillRect/>
          </a:stretch>
        </p:blipFill>
        <p:spPr>
          <a:xfrm flipH="1">
            <a:off x="6968459" y="2811197"/>
            <a:ext cx="2506016" cy="1449559"/>
          </a:xfrm>
          <a:prstGeom prst="rect">
            <a:avLst/>
          </a:prstGeom>
        </p:spPr>
      </p:pic>
      <p:pic>
        <p:nvPicPr>
          <p:cNvPr id="1026" name="Picture 2"/>
          <p:cNvPicPr>
            <a:picLocks noChangeAspect="1" noChangeArrowheads="1"/>
          </p:cNvPicPr>
          <p:nvPr/>
        </p:nvPicPr>
        <p:blipFill>
          <a:blip r:embed="rId4" cstate="print"/>
          <a:srcRect/>
          <a:stretch>
            <a:fillRect/>
          </a:stretch>
        </p:blipFill>
        <p:spPr bwMode="auto">
          <a:xfrm>
            <a:off x="7812656" y="185462"/>
            <a:ext cx="1247775" cy="1519238"/>
          </a:xfrm>
          <a:prstGeom prst="rect">
            <a:avLst/>
          </a:prstGeom>
          <a:noFill/>
          <a:ln w="9525">
            <a:noFill/>
            <a:miter lim="800000"/>
            <a:headEnd/>
            <a:tailEnd/>
          </a:ln>
        </p:spPr>
      </p:pic>
    </p:spTree>
    <p:extLst>
      <p:ext uri="{BB962C8B-B14F-4D97-AF65-F5344CB8AC3E}">
        <p14:creationId xmlns:p14="http://schemas.microsoft.com/office/powerpoint/2010/main" val="2448788785"/>
      </p:ext>
    </p:extLst>
  </p:cSld>
  <p:clrMapOvr>
    <a:masterClrMapping/>
  </p:clrMapOvr>
  <p:transition spd="med" advTm="10547">
    <p:push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61486" y="1916138"/>
            <a:ext cx="8232248" cy="1885132"/>
          </a:xfrm>
          <a:prstGeom prst="rect">
            <a:avLst/>
          </a:prstGeom>
          <a:noFill/>
        </p:spPr>
        <p:txBody>
          <a:bodyPr wrap="square" lIns="45720" tIns="22860" rIns="45720" bIns="22860" rtlCol="0">
            <a:spAutoFit/>
          </a:bodyPr>
          <a:lstStyle/>
          <a:p>
            <a:r>
              <a:rPr lang="en-US" sz="12000" dirty="0">
                <a:solidFill>
                  <a:srgbClr val="FFFFFF">
                    <a:alpha val="5000"/>
                  </a:srgbClr>
                </a:solidFill>
                <a:latin typeface="Helvetica" pitchFamily="34" charset="0"/>
                <a:cs typeface="Rockwell"/>
              </a:rPr>
              <a:t>1.25 million</a:t>
            </a:r>
          </a:p>
        </p:txBody>
      </p:sp>
      <p:sp>
        <p:nvSpPr>
          <p:cNvPr id="4" name="Rectangle 3"/>
          <p:cNvSpPr/>
          <p:nvPr/>
        </p:nvSpPr>
        <p:spPr>
          <a:xfrm>
            <a:off x="0" y="-19050"/>
            <a:ext cx="9144000" cy="5657850"/>
          </a:xfrm>
          <a:prstGeom prst="rect">
            <a:avLst/>
          </a:prstGeom>
          <a:solidFill>
            <a:srgbClr val="1F6751"/>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Helvetica" pitchFamily="34" charset="0"/>
              </a:rPr>
              <a:t> </a:t>
            </a:r>
            <a:endParaRPr lang="en-US" dirty="0">
              <a:latin typeface="Helvetica" pitchFamily="34" charset="0"/>
            </a:endParaRPr>
          </a:p>
        </p:txBody>
      </p:sp>
      <p:sp>
        <p:nvSpPr>
          <p:cNvPr id="7" name="TextBox 6"/>
          <p:cNvSpPr txBox="1"/>
          <p:nvPr/>
        </p:nvSpPr>
        <p:spPr>
          <a:xfrm>
            <a:off x="794497" y="3781392"/>
            <a:ext cx="7946407" cy="938719"/>
          </a:xfrm>
          <a:prstGeom prst="rect">
            <a:avLst/>
          </a:prstGeom>
          <a:noFill/>
        </p:spPr>
        <p:txBody>
          <a:bodyPr wrap="square" lIns="45720" tIns="22860" rIns="45720" bIns="22860" rtlCol="0">
            <a:spAutoFit/>
          </a:bodyPr>
          <a:lstStyle/>
          <a:p>
            <a:r>
              <a:rPr lang="en-US" sz="5800" b="1" dirty="0" smtClean="0">
                <a:solidFill>
                  <a:schemeClr val="bg1"/>
                </a:solidFill>
                <a:latin typeface="Helvetica" pitchFamily="34" charset="0"/>
                <a:cs typeface="Rockwell"/>
              </a:rPr>
              <a:t>5.0 million </a:t>
            </a:r>
            <a:r>
              <a:rPr lang="en-US" sz="5800" b="1" dirty="0">
                <a:solidFill>
                  <a:schemeClr val="bg1"/>
                </a:solidFill>
                <a:latin typeface="Helvetica" pitchFamily="34" charset="0"/>
                <a:cs typeface="Rockwell"/>
              </a:rPr>
              <a:t>students</a:t>
            </a:r>
            <a:endParaRPr lang="en-US" sz="8300" b="1" spc="25" dirty="0">
              <a:ln w="13500">
                <a:solidFill>
                  <a:schemeClr val="accent1">
                    <a:shade val="2500"/>
                    <a:alpha val="6500"/>
                  </a:schemeClr>
                </a:solidFill>
                <a:prstDash val="solid"/>
              </a:ln>
              <a:solidFill>
                <a:schemeClr val="bg1"/>
              </a:solidFill>
              <a:effectLst>
                <a:innerShdw blurRad="50900" dist="38500" dir="13500000">
                  <a:srgbClr val="000000">
                    <a:alpha val="60000"/>
                  </a:srgbClr>
                </a:innerShdw>
              </a:effectLst>
              <a:latin typeface="Helvetica" pitchFamily="34" charset="0"/>
              <a:cs typeface="Rockwell"/>
            </a:endParaRPr>
          </a:p>
        </p:txBody>
      </p:sp>
      <p:sp>
        <p:nvSpPr>
          <p:cNvPr id="10" name="TextBox 9"/>
          <p:cNvSpPr txBox="1"/>
          <p:nvPr/>
        </p:nvSpPr>
        <p:spPr>
          <a:xfrm>
            <a:off x="4483138" y="1400613"/>
            <a:ext cx="445542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Video lectures</a:t>
            </a:r>
          </a:p>
        </p:txBody>
      </p:sp>
      <p:sp>
        <p:nvSpPr>
          <p:cNvPr id="11" name="TextBox 10"/>
          <p:cNvSpPr txBox="1"/>
          <p:nvPr/>
        </p:nvSpPr>
        <p:spPr>
          <a:xfrm>
            <a:off x="4084983" y="4556264"/>
            <a:ext cx="6424985" cy="877163"/>
          </a:xfrm>
          <a:prstGeom prst="rect">
            <a:avLst/>
          </a:prstGeom>
          <a:noFill/>
        </p:spPr>
        <p:txBody>
          <a:bodyPr wrap="square" lIns="45720" tIns="22860" rIns="45720" bIns="22860" rtlCol="0">
            <a:spAutoFit/>
          </a:bodyPr>
          <a:lstStyle/>
          <a:p>
            <a:r>
              <a:rPr lang="en-US" sz="5400" dirty="0">
                <a:solidFill>
                  <a:srgbClr val="FFFFFF">
                    <a:alpha val="13000"/>
                  </a:srgbClr>
                </a:solidFill>
                <a:latin typeface="Helvetica" pitchFamily="34" charset="0"/>
                <a:cs typeface="Rockwell"/>
              </a:rPr>
              <a:t>Assessments</a:t>
            </a:r>
          </a:p>
        </p:txBody>
      </p:sp>
      <p:sp>
        <p:nvSpPr>
          <p:cNvPr id="6" name="TextBox 5"/>
          <p:cNvSpPr txBox="1"/>
          <p:nvPr/>
        </p:nvSpPr>
        <p:spPr>
          <a:xfrm>
            <a:off x="4114800" y="2865744"/>
            <a:ext cx="6876898" cy="553998"/>
          </a:xfrm>
          <a:prstGeom prst="rect">
            <a:avLst/>
          </a:prstGeom>
          <a:noFill/>
        </p:spPr>
        <p:txBody>
          <a:bodyPr wrap="square" lIns="45720" tIns="22860" rIns="45720" bIns="22860" rtlCol="0">
            <a:spAutoFit/>
          </a:bodyPr>
          <a:lstStyle/>
          <a:p>
            <a:r>
              <a:rPr lang="en-US" sz="3300" b="1" dirty="0" smtClean="0">
                <a:solidFill>
                  <a:srgbClr val="FFFFFF"/>
                </a:solidFill>
                <a:latin typeface="Helvetica" pitchFamily="34" charset="0"/>
                <a:cs typeface="Rockwell"/>
              </a:rPr>
              <a:t>14 </a:t>
            </a:r>
            <a:r>
              <a:rPr lang="en-US" sz="3300" b="1" dirty="0">
                <a:solidFill>
                  <a:srgbClr val="FFFFFF"/>
                </a:solidFill>
                <a:latin typeface="Helvetica" pitchFamily="34" charset="0"/>
                <a:cs typeface="Rockwell"/>
              </a:rPr>
              <a:t>million enrollments</a:t>
            </a:r>
          </a:p>
        </p:txBody>
      </p:sp>
      <p:sp>
        <p:nvSpPr>
          <p:cNvPr id="18" name="TextBox 17"/>
          <p:cNvSpPr txBox="1"/>
          <p:nvPr/>
        </p:nvSpPr>
        <p:spPr>
          <a:xfrm>
            <a:off x="7345880" y="-757473"/>
            <a:ext cx="2952763" cy="530915"/>
          </a:xfrm>
          <a:prstGeom prst="rect">
            <a:avLst/>
          </a:prstGeom>
          <a:noFill/>
        </p:spPr>
        <p:txBody>
          <a:bodyPr wrap="square" lIns="22860" tIns="11430" rIns="22860" bIns="11430" rtlCol="0">
            <a:spAutoFit/>
          </a:bodyPr>
          <a:lstStyle/>
          <a:p>
            <a:r>
              <a:rPr lang="en-US" sz="3300" b="1" dirty="0">
                <a:solidFill>
                  <a:srgbClr val="FFFFFF"/>
                </a:solidFill>
                <a:latin typeface="Helvetica" pitchFamily="34" charset="0"/>
                <a:cs typeface="Rockwell"/>
              </a:rPr>
              <a:t>190 countries</a:t>
            </a:r>
          </a:p>
        </p:txBody>
      </p:sp>
      <p:sp>
        <p:nvSpPr>
          <p:cNvPr id="12" name="TextBox 11"/>
          <p:cNvSpPr txBox="1"/>
          <p:nvPr/>
        </p:nvSpPr>
        <p:spPr>
          <a:xfrm>
            <a:off x="975088" y="1916138"/>
            <a:ext cx="339484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448 courses </a:t>
            </a:r>
            <a:endParaRPr lang="en-US" sz="4400" b="1" dirty="0">
              <a:solidFill>
                <a:schemeClr val="bg1"/>
              </a:solidFill>
              <a:latin typeface="Helvetica" pitchFamily="34" charset="0"/>
              <a:cs typeface="Rockwell"/>
            </a:endParaRPr>
          </a:p>
        </p:txBody>
      </p:sp>
      <p:sp>
        <p:nvSpPr>
          <p:cNvPr id="16" name="TextBox 15"/>
          <p:cNvSpPr txBox="1"/>
          <p:nvPr/>
        </p:nvSpPr>
        <p:spPr>
          <a:xfrm>
            <a:off x="444796" y="2858704"/>
            <a:ext cx="4455425" cy="723275"/>
          </a:xfrm>
          <a:prstGeom prst="rect">
            <a:avLst/>
          </a:prstGeom>
          <a:noFill/>
        </p:spPr>
        <p:txBody>
          <a:bodyPr wrap="square" lIns="45720" tIns="22860" rIns="45720" bIns="22860" rtlCol="0">
            <a:spAutoFit/>
          </a:bodyPr>
          <a:lstStyle/>
          <a:p>
            <a:r>
              <a:rPr lang="en-US" sz="4400" dirty="0">
                <a:solidFill>
                  <a:srgbClr val="FFFFFF">
                    <a:alpha val="13000"/>
                  </a:srgbClr>
                </a:solidFill>
                <a:latin typeface="Helvetica" pitchFamily="34" charset="0"/>
                <a:cs typeface="Rockwell"/>
              </a:rPr>
              <a:t>Community</a:t>
            </a:r>
          </a:p>
        </p:txBody>
      </p:sp>
      <p:sp>
        <p:nvSpPr>
          <p:cNvPr id="17" name="TextBox 16"/>
          <p:cNvSpPr txBox="1"/>
          <p:nvPr/>
        </p:nvSpPr>
        <p:spPr>
          <a:xfrm>
            <a:off x="905918" y="564324"/>
            <a:ext cx="4753702" cy="723275"/>
          </a:xfrm>
          <a:prstGeom prst="rect">
            <a:avLst/>
          </a:prstGeom>
          <a:noFill/>
        </p:spPr>
        <p:txBody>
          <a:bodyPr wrap="square" lIns="45720" tIns="22860" rIns="45720" bIns="22860" rtlCol="0">
            <a:spAutoFit/>
          </a:bodyPr>
          <a:lstStyle/>
          <a:p>
            <a:r>
              <a:rPr lang="en-US" sz="4400" b="1" dirty="0" smtClean="0">
                <a:solidFill>
                  <a:schemeClr val="bg1"/>
                </a:solidFill>
                <a:latin typeface="Helvetica" pitchFamily="34" charset="0"/>
                <a:cs typeface="Rockwell"/>
              </a:rPr>
              <a:t>90 Universities</a:t>
            </a:r>
            <a:endParaRPr lang="en-US" sz="4400" b="1" dirty="0">
              <a:solidFill>
                <a:schemeClr val="bg1"/>
              </a:solidFill>
              <a:latin typeface="Helvetica" pitchFamily="34" charset="0"/>
              <a:cs typeface="Rockwell"/>
            </a:endParaRPr>
          </a:p>
        </p:txBody>
      </p:sp>
      <p:sp>
        <p:nvSpPr>
          <p:cNvPr id="14" name="TextBox 13"/>
          <p:cNvSpPr txBox="1"/>
          <p:nvPr/>
        </p:nvSpPr>
        <p:spPr>
          <a:xfrm>
            <a:off x="4688575" y="233465"/>
            <a:ext cx="4455425" cy="661720"/>
          </a:xfrm>
          <a:prstGeom prst="rect">
            <a:avLst/>
          </a:prstGeom>
          <a:noFill/>
        </p:spPr>
        <p:txBody>
          <a:bodyPr wrap="square" lIns="45720" tIns="22860" rIns="45720" bIns="22860" rtlCol="0">
            <a:spAutoFit/>
          </a:bodyPr>
          <a:lstStyle/>
          <a:p>
            <a:r>
              <a:rPr lang="en-US" sz="4000" dirty="0">
                <a:solidFill>
                  <a:srgbClr val="FFFFFF">
                    <a:alpha val="13000"/>
                  </a:srgbClr>
                </a:solidFill>
                <a:latin typeface="Helvetica" pitchFamily="34" charset="0"/>
                <a:cs typeface="Rockwell"/>
              </a:rPr>
              <a:t>Discussion forum</a:t>
            </a:r>
          </a:p>
        </p:txBody>
      </p:sp>
    </p:spTree>
    <p:extLst>
      <p:ext uri="{BB962C8B-B14F-4D97-AF65-F5344CB8AC3E}">
        <p14:creationId xmlns:p14="http://schemas.microsoft.com/office/powerpoint/2010/main" val="4238593288"/>
      </p:ext>
    </p:extLst>
  </p:cSld>
  <p:clrMapOvr>
    <a:masterClrMapping/>
  </p:clrMapOvr>
  <mc:AlternateContent xmlns:mc="http://schemas.openxmlformats.org/markup-compatibility/2006" xmlns:p14="http://schemas.microsoft.com/office/powerpoint/2010/main">
    <mc:Choice Requires="p14">
      <p:transition spd="med" p14:dur="700" advTm="24016">
        <p:fade/>
      </p:transition>
    </mc:Choice>
    <mc:Fallback xmlns="">
      <p:transition spd="med" advTm="24016">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l="23669"/>
          <a:stretch>
            <a:fillRect/>
          </a:stretch>
        </p:blipFill>
        <p:spPr>
          <a:xfrm>
            <a:off x="1024701" y="0"/>
            <a:ext cx="8045215" cy="5143500"/>
          </a:xfrm>
          <a:prstGeom prst="rect">
            <a:avLst/>
          </a:prstGeom>
        </p:spPr>
      </p:pic>
      <p:sp>
        <p:nvSpPr>
          <p:cNvPr id="11" name="TextBox 10"/>
          <p:cNvSpPr txBox="1"/>
          <p:nvPr/>
        </p:nvSpPr>
        <p:spPr>
          <a:xfrm>
            <a:off x="3878334" y="3235183"/>
            <a:ext cx="1297243" cy="323166"/>
          </a:xfrm>
          <a:prstGeom prst="rect">
            <a:avLst/>
          </a:prstGeom>
          <a:noFill/>
        </p:spPr>
        <p:txBody>
          <a:bodyPr wrap="square" lIns="45720" tIns="22860" rIns="45720" bIns="22860" rtlCol="0">
            <a:spAutoFit/>
          </a:bodyPr>
          <a:lstStyle/>
          <a:p>
            <a:r>
              <a:rPr lang="en-US" b="1" dirty="0" smtClean="0">
                <a:solidFill>
                  <a:srgbClr val="193353"/>
                </a:solidFill>
                <a:latin typeface="Arial"/>
                <a:cs typeface="Arial"/>
              </a:rPr>
              <a:t>Timeline</a:t>
            </a:r>
            <a:endParaRPr lang="en-US" b="1" dirty="0">
              <a:solidFill>
                <a:srgbClr val="193353"/>
              </a:solidFill>
              <a:latin typeface="Arial"/>
              <a:cs typeface="Arial"/>
            </a:endParaRPr>
          </a:p>
        </p:txBody>
      </p:sp>
      <p:sp>
        <p:nvSpPr>
          <p:cNvPr id="12" name="TextBox 11"/>
          <p:cNvSpPr txBox="1"/>
          <p:nvPr/>
        </p:nvSpPr>
        <p:spPr>
          <a:xfrm rot="16200000">
            <a:off x="-577401" y="2311574"/>
            <a:ext cx="1888498" cy="353943"/>
          </a:xfrm>
          <a:prstGeom prst="rect">
            <a:avLst/>
          </a:prstGeom>
          <a:noFill/>
        </p:spPr>
        <p:txBody>
          <a:bodyPr wrap="none" lIns="45720" tIns="22860" rIns="45720" bIns="22860" rtlCol="0">
            <a:spAutoFit/>
          </a:bodyPr>
          <a:lstStyle/>
          <a:p>
            <a:r>
              <a:rPr lang="en-US" sz="2000" b="1" dirty="0" smtClean="0">
                <a:solidFill>
                  <a:srgbClr val="193353"/>
                </a:solidFill>
                <a:latin typeface="Arial"/>
                <a:cs typeface="Arial"/>
              </a:rPr>
              <a:t># users on site</a:t>
            </a:r>
            <a:endParaRPr lang="en-US" sz="2000" b="1" dirty="0">
              <a:solidFill>
                <a:srgbClr val="193353"/>
              </a:solidFill>
              <a:latin typeface="Arial"/>
              <a:cs typeface="Arial"/>
            </a:endParaRPr>
          </a:p>
        </p:txBody>
      </p:sp>
      <p:sp>
        <p:nvSpPr>
          <p:cNvPr id="13" name="Rectangle 12"/>
          <p:cNvSpPr/>
          <p:nvPr/>
        </p:nvSpPr>
        <p:spPr>
          <a:xfrm>
            <a:off x="943056" y="2190449"/>
            <a:ext cx="81645" cy="970741"/>
          </a:xfrm>
          <a:prstGeom prst="rect">
            <a:avLst/>
          </a:prstGeom>
          <a:solidFill>
            <a:srgbClr val="193353"/>
          </a:solidFill>
          <a:ln>
            <a:noFill/>
          </a:ln>
          <a:effectLst/>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4" name="Rectangle 13"/>
          <p:cNvSpPr/>
          <p:nvPr/>
        </p:nvSpPr>
        <p:spPr>
          <a:xfrm>
            <a:off x="0" y="4529804"/>
            <a:ext cx="9203267"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15" name="TextBox 14"/>
          <p:cNvSpPr txBox="1"/>
          <p:nvPr/>
        </p:nvSpPr>
        <p:spPr>
          <a:xfrm>
            <a:off x="376035" y="4598478"/>
            <a:ext cx="5167687" cy="415499"/>
          </a:xfrm>
          <a:prstGeom prst="rect">
            <a:avLst/>
          </a:prstGeom>
          <a:noFill/>
        </p:spPr>
        <p:txBody>
          <a:bodyPr wrap="square" lIns="45720" tIns="22860" rIns="45720" bIns="22860" rtlCol="0">
            <a:spAutoFit/>
          </a:bodyPr>
          <a:lstStyle/>
          <a:p>
            <a:r>
              <a:rPr lang="en-US" sz="2400" b="1" dirty="0" smtClean="0">
                <a:solidFill>
                  <a:schemeClr val="bg1"/>
                </a:solidFill>
                <a:latin typeface="Helvetica" pitchFamily="34" charset="0"/>
                <a:cs typeface="Rockwell"/>
              </a:rPr>
              <a:t>Real Course</a:t>
            </a:r>
            <a:endParaRPr lang="en-US" sz="2400" b="1" dirty="0">
              <a:solidFill>
                <a:schemeClr val="bg1"/>
              </a:solidFill>
              <a:latin typeface="Helvetica" pitchFamily="34" charset="0"/>
              <a:cs typeface="Rockwell"/>
            </a:endParaRPr>
          </a:p>
        </p:txBody>
      </p:sp>
      <p:sp>
        <p:nvSpPr>
          <p:cNvPr id="20" name="TextBox 19"/>
          <p:cNvSpPr txBox="1"/>
          <p:nvPr/>
        </p:nvSpPr>
        <p:spPr>
          <a:xfrm>
            <a:off x="555607" y="2192211"/>
            <a:ext cx="430992"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100K</a:t>
            </a:r>
            <a:endParaRPr lang="en-US" sz="1000" b="1" dirty="0">
              <a:solidFill>
                <a:srgbClr val="193353"/>
              </a:solidFill>
              <a:latin typeface="Arial"/>
              <a:cs typeface="Arial"/>
            </a:endParaRPr>
          </a:p>
        </p:txBody>
      </p:sp>
      <p:sp>
        <p:nvSpPr>
          <p:cNvPr id="21" name="TextBox 20"/>
          <p:cNvSpPr txBox="1"/>
          <p:nvPr/>
        </p:nvSpPr>
        <p:spPr>
          <a:xfrm>
            <a:off x="599149" y="2488545"/>
            <a:ext cx="387450" cy="200055"/>
          </a:xfrm>
          <a:prstGeom prst="rect">
            <a:avLst/>
          </a:prstGeom>
          <a:noFill/>
        </p:spPr>
        <p:txBody>
          <a:bodyPr wrap="square" lIns="45720" tIns="22860" rIns="45720" bIns="22860" rtlCol="0">
            <a:spAutoFit/>
          </a:bodyPr>
          <a:lstStyle/>
          <a:p>
            <a:r>
              <a:rPr lang="en-US" sz="1000" b="1" dirty="0" smtClean="0">
                <a:solidFill>
                  <a:srgbClr val="193353"/>
                </a:solidFill>
                <a:latin typeface="Arial"/>
                <a:cs typeface="Arial"/>
              </a:rPr>
              <a:t>50K</a:t>
            </a:r>
            <a:endParaRPr lang="en-US" sz="1000" b="1" dirty="0">
              <a:solidFill>
                <a:srgbClr val="193353"/>
              </a:solidFill>
              <a:latin typeface="Arial"/>
              <a:cs typeface="Arial"/>
            </a:endParaRP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47657" y="1796384"/>
            <a:ext cx="1356946" cy="2874027"/>
          </a:xfrm>
          <a:prstGeom prst="rect">
            <a:avLst/>
          </a:prstGeom>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8134" y="783583"/>
            <a:ext cx="2500789" cy="2569928"/>
          </a:xfrm>
          <a:prstGeom prst="rect">
            <a:avLst/>
          </a:prstGeom>
          <a:effectLst>
            <a:outerShdw blurRad="50800" dist="38100" dir="8100000" algn="tr" rotWithShape="0">
              <a:prstClr val="black">
                <a:alpha val="40000"/>
              </a:prstClr>
            </a:outerShdw>
          </a:effectLst>
        </p:spPr>
      </p:pic>
      <p:sp>
        <p:nvSpPr>
          <p:cNvPr id="7" name="TextBox 6"/>
          <p:cNvSpPr txBox="1"/>
          <p:nvPr/>
        </p:nvSpPr>
        <p:spPr>
          <a:xfrm flipH="1">
            <a:off x="1305956" y="1678007"/>
            <a:ext cx="1901322" cy="353943"/>
          </a:xfrm>
          <a:prstGeom prst="rect">
            <a:avLst/>
          </a:prstGeom>
          <a:noFill/>
        </p:spPr>
        <p:txBody>
          <a:bodyPr wrap="none" lIns="45720" tIns="22860" rIns="45720" bIns="22860" rtlCol="0">
            <a:spAutoFit/>
          </a:bodyPr>
          <a:lstStyle/>
          <a:p>
            <a:r>
              <a:rPr lang="en-US" sz="2000" b="1" dirty="0" smtClean="0">
                <a:solidFill>
                  <a:schemeClr val="bg1"/>
                </a:solidFill>
                <a:latin typeface="Helvetica" pitchFamily="34" charset="0"/>
                <a:cs typeface="Rockwell"/>
              </a:rPr>
              <a:t>Course Begins</a:t>
            </a:r>
            <a:endParaRPr lang="en-US" sz="2000" b="1" dirty="0">
              <a:solidFill>
                <a:schemeClr val="bg1"/>
              </a:solidFill>
              <a:latin typeface="Helvetica" pitchFamily="34" charset="0"/>
              <a:cs typeface="Rockwell"/>
            </a:endParaRPr>
          </a:p>
        </p:txBody>
      </p:sp>
      <p:sp>
        <p:nvSpPr>
          <p:cNvPr id="10" name="Oval 9"/>
          <p:cNvSpPr/>
          <p:nvPr/>
        </p:nvSpPr>
        <p:spPr>
          <a:xfrm>
            <a:off x="992044" y="2915701"/>
            <a:ext cx="109791" cy="95250"/>
          </a:xfrm>
          <a:prstGeom prst="ellipse">
            <a:avLst/>
          </a:prstGeom>
          <a:solidFill>
            <a:srgbClr val="C52027"/>
          </a:solidFill>
          <a:ln>
            <a:solidFill>
              <a:srgbClr val="C52027"/>
            </a:solid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r>
              <a:rPr lang="en-US" dirty="0" smtClean="0">
                <a:latin typeface="Arial"/>
              </a:rPr>
              <a:t>v</a:t>
            </a:r>
            <a:endParaRPr lang="en-US" dirty="0">
              <a:latin typeface="Arial"/>
            </a:endParaRPr>
          </a:p>
        </p:txBody>
      </p:sp>
    </p:spTree>
    <p:extLst>
      <p:ext uri="{BB962C8B-B14F-4D97-AF65-F5344CB8AC3E}">
        <p14:creationId xmlns:p14="http://schemas.microsoft.com/office/powerpoint/2010/main" val="485974684"/>
      </p:ext>
    </p:extLst>
  </p:cSld>
  <p:clrMapOvr>
    <a:masterClrMapping/>
  </p:clrMapOvr>
  <p:transition advTm="5004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4529804"/>
            <a:ext cx="9144001" cy="613696"/>
          </a:xfrm>
          <a:prstGeom prst="rect">
            <a:avLst/>
          </a:prstGeom>
          <a:solidFill>
            <a:srgbClr val="193353"/>
          </a:solidFill>
          <a:ln>
            <a:noFill/>
          </a:ln>
        </p:spPr>
        <p:style>
          <a:lnRef idx="1">
            <a:schemeClr val="accent1"/>
          </a:lnRef>
          <a:fillRef idx="3">
            <a:schemeClr val="accent1"/>
          </a:fillRef>
          <a:effectRef idx="2">
            <a:schemeClr val="accent1"/>
          </a:effectRef>
          <a:fontRef idx="minor">
            <a:schemeClr val="lt1"/>
          </a:fontRef>
        </p:style>
        <p:txBody>
          <a:bodyPr lIns="45720" tIns="22860" rIns="45720" bIns="22860" rtlCol="0" anchor="ctr"/>
          <a:lstStyle/>
          <a:p>
            <a:pPr algn="ctr"/>
            <a:endParaRPr lang="en-US" dirty="0">
              <a:latin typeface="Arial"/>
            </a:endParaRPr>
          </a:p>
        </p:txBody>
      </p:sp>
      <p:sp>
        <p:nvSpPr>
          <p:cNvPr id="8" name="TextBox 7"/>
          <p:cNvSpPr txBox="1"/>
          <p:nvPr/>
        </p:nvSpPr>
        <p:spPr>
          <a:xfrm>
            <a:off x="376034" y="4598478"/>
            <a:ext cx="5167687" cy="415499"/>
          </a:xfrm>
          <a:prstGeom prst="rect">
            <a:avLst/>
          </a:prstGeom>
          <a:noFill/>
        </p:spPr>
        <p:txBody>
          <a:bodyPr wrap="square" lIns="45720" tIns="22860" rIns="45720" bIns="22860" rtlCol="0">
            <a:spAutoFit/>
          </a:bodyPr>
          <a:lstStyle/>
          <a:p>
            <a:r>
              <a:rPr lang="en-US" sz="2400" b="1" dirty="0">
                <a:solidFill>
                  <a:schemeClr val="bg1"/>
                </a:solidFill>
                <a:latin typeface="Rockwell"/>
                <a:cs typeface="Rockwell"/>
              </a:rPr>
              <a:t>Video-Based Instruction</a:t>
            </a:r>
          </a:p>
        </p:txBody>
      </p:sp>
      <p:pic>
        <p:nvPicPr>
          <p:cNvPr id="2" name="speed and cc.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58096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8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REVIOUS_ACTIVE_SLIDE" val="498"/>
</p:tagLst>
</file>

<file path=ppt/tags/tag2.xml><?xml version="1.0" encoding="utf-8"?>
<p:tagLst xmlns:a="http://schemas.openxmlformats.org/drawingml/2006/main" xmlns:r="http://schemas.openxmlformats.org/officeDocument/2006/relationships" xmlns:p="http://schemas.openxmlformats.org/presentationml/2006/main">
  <p:tag name="TIMING" val="|18.1"/>
</p:tagLst>
</file>

<file path=ppt/tags/tag3.xml><?xml version="1.0" encoding="utf-8"?>
<p:tagLst xmlns:a="http://schemas.openxmlformats.org/drawingml/2006/main" xmlns:r="http://schemas.openxmlformats.org/officeDocument/2006/relationships" xmlns:p="http://schemas.openxmlformats.org/presentationml/2006/main">
  <p:tag name="TIMING" val="|15.4|10.9|5.3"/>
</p:tagLst>
</file>

<file path=ppt/tags/tag4.xml><?xml version="1.0" encoding="utf-8"?>
<p:tagLst xmlns:a="http://schemas.openxmlformats.org/drawingml/2006/main" xmlns:r="http://schemas.openxmlformats.org/officeDocument/2006/relationships" xmlns:p="http://schemas.openxmlformats.org/presentationml/2006/main">
  <p:tag name="TIMING" val="|1.4|3.5"/>
</p:tagLst>
</file>

<file path=ppt/tags/tag5.xml><?xml version="1.0" encoding="utf-8"?>
<p:tagLst xmlns:a="http://schemas.openxmlformats.org/drawingml/2006/main" xmlns:r="http://schemas.openxmlformats.org/officeDocument/2006/relationships" xmlns:p="http://schemas.openxmlformats.org/presentationml/2006/main">
  <p:tag name="TIMING" val="|1.4|3.5"/>
</p:tagLst>
</file>

<file path=ppt/tags/tag6.xml><?xml version="1.0" encoding="utf-8"?>
<p:tagLst xmlns:a="http://schemas.openxmlformats.org/drawingml/2006/main" xmlns:r="http://schemas.openxmlformats.org/officeDocument/2006/relationships" xmlns:p="http://schemas.openxmlformats.org/presentationml/2006/main">
  <p:tag name="TIMING" val="|34.5"/>
</p:tagLst>
</file>

<file path=ppt/tags/tag7.xml><?xml version="1.0" encoding="utf-8"?>
<p:tagLst xmlns:a="http://schemas.openxmlformats.org/drawingml/2006/main" xmlns:r="http://schemas.openxmlformats.org/officeDocument/2006/relationships" xmlns:p="http://schemas.openxmlformats.org/presentationml/2006/main">
  <p:tag name="TIMING" val="|3|4.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Lectu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86974</TotalTime>
  <Words>1479</Words>
  <Application>Microsoft Office PowerPoint</Application>
  <PresentationFormat>On-screen Show (16:9)</PresentationFormat>
  <Paragraphs>229</Paragraphs>
  <Slides>35</Slides>
  <Notes>25</Notes>
  <HiddenSlides>1</HiddenSlides>
  <MMClips>3</MMClips>
  <ScaleCrop>false</ScaleCrop>
  <HeadingPairs>
    <vt:vector size="4" baseType="variant">
      <vt:variant>
        <vt:lpstr>Theme</vt:lpstr>
      </vt:variant>
      <vt:variant>
        <vt:i4>3</vt:i4>
      </vt:variant>
      <vt:variant>
        <vt:lpstr>Slide Titles</vt:lpstr>
      </vt:variant>
      <vt:variant>
        <vt:i4>35</vt:i4>
      </vt:variant>
    </vt:vector>
  </HeadingPairs>
  <TitlesOfParts>
    <vt:vector size="38" baseType="lpstr">
      <vt:lpstr>Office Theme</vt:lpstr>
      <vt:lpstr>1_Lecture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STATISTICS  &amp; Analytics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Education</dc:title>
  <dc:creator>Daphne Koller</dc:creator>
  <cp:lastModifiedBy>Andrew Ng</cp:lastModifiedBy>
  <cp:revision>818</cp:revision>
  <dcterms:created xsi:type="dcterms:W3CDTF">2010-05-04T01:04:58Z</dcterms:created>
  <dcterms:modified xsi:type="dcterms:W3CDTF">2013-10-17T21:54:08Z</dcterms:modified>
</cp:coreProperties>
</file>