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notesMasterIdLst>
    <p:notesMasterId r:id="rId49"/>
  </p:notesMasterIdLst>
  <p:sldIdLst>
    <p:sldId id="260" r:id="rId15"/>
    <p:sldId id="300" r:id="rId16"/>
    <p:sldId id="301" r:id="rId17"/>
    <p:sldId id="262" r:id="rId18"/>
    <p:sldId id="257" r:id="rId19"/>
    <p:sldId id="263" r:id="rId20"/>
    <p:sldId id="264" r:id="rId21"/>
    <p:sldId id="265" r:id="rId22"/>
    <p:sldId id="274" r:id="rId23"/>
    <p:sldId id="280" r:id="rId24"/>
    <p:sldId id="307" r:id="rId25"/>
    <p:sldId id="266" r:id="rId26"/>
    <p:sldId id="271" r:id="rId27"/>
    <p:sldId id="261" r:id="rId28"/>
    <p:sldId id="279" r:id="rId29"/>
    <p:sldId id="283" r:id="rId30"/>
    <p:sldId id="308" r:id="rId31"/>
    <p:sldId id="304" r:id="rId32"/>
    <p:sldId id="268" r:id="rId33"/>
    <p:sldId id="269" r:id="rId34"/>
    <p:sldId id="305" r:id="rId35"/>
    <p:sldId id="287" r:id="rId36"/>
    <p:sldId id="290" r:id="rId37"/>
    <p:sldId id="302" r:id="rId38"/>
    <p:sldId id="288" r:id="rId39"/>
    <p:sldId id="306" r:id="rId40"/>
    <p:sldId id="270" r:id="rId41"/>
    <p:sldId id="286" r:id="rId42"/>
    <p:sldId id="299" r:id="rId43"/>
    <p:sldId id="293" r:id="rId44"/>
    <p:sldId id="295" r:id="rId45"/>
    <p:sldId id="256" r:id="rId46"/>
    <p:sldId id="303" r:id="rId47"/>
    <p:sldId id="272" r:id="rId48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" d="100"/>
          <a:sy n="10" d="100"/>
        </p:scale>
        <p:origin x="-498" y="93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397FF-44F8-C640-9453-11813980DDD6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4B1F5-DA9D-604A-86FA-1BC766D07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0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D120B-0ABD-DE43-BACB-776D7008420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90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6248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8555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68809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97631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258683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49729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93919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63370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740221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8468853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1330407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462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32048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7666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94620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56331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2072588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04265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15558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76214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365802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470934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578373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3391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73477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66492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78387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33057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7023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48510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95437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37766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343359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58899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7997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571905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41214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095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57181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68763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3349618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71543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73743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20398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4329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0432171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6306527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186357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04618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03685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9450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88757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9432035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29768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70897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3628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7385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135483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662415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4221561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4194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8814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4286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2807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75949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659697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247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768670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7292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8007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340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3768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880106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1461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1543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0576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95580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183029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325500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242883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084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9825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4507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9314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527152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217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9600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051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478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7537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192948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625424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13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5446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2322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1479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630245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1388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6969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63419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8930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71800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6430081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24635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3627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7731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20810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24439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342174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119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12551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80953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8498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994156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27454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3672944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92815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15181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97342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33354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192382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0372429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88311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23112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3276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246639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2427876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9028671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7784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14837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54189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1568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9426125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4116514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3445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69292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2116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64794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1473444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9084777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87984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25945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95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9686412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81573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4539639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48116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86164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41406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131154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978506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5495477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08719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720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/>
          </p:cNvSpPr>
          <p:nvPr/>
        </p:nvSpPr>
        <p:spPr bwMode="auto">
          <a:xfrm>
            <a:off x="3365500" y="1720850"/>
            <a:ext cx="82804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8000" u="sng" dirty="0" err="1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DistBelief</a:t>
            </a:r>
            <a:r>
              <a:rPr lang="en-US" sz="8000" u="sng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:</a:t>
            </a:r>
            <a:endParaRPr lang="en-US" sz="8000" u="sng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15362" name="Rectangle 2"/>
          <p:cNvSpPr>
            <a:spLocks/>
          </p:cNvSpPr>
          <p:nvPr/>
        </p:nvSpPr>
        <p:spPr bwMode="auto">
          <a:xfrm>
            <a:off x="1549400" y="6470650"/>
            <a:ext cx="105156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Joint work with:</a:t>
            </a:r>
          </a:p>
          <a:p>
            <a:r>
              <a:rPr lang="en-US" sz="32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Kai Chen, Greg </a:t>
            </a:r>
            <a:r>
              <a:rPr lang="en-US" sz="3200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Corrado</a:t>
            </a:r>
            <a:r>
              <a:rPr lang="en-US" sz="32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, Jeff Dean, </a:t>
            </a:r>
          </a:p>
          <a:p>
            <a:r>
              <a:rPr lang="en-US" sz="3200" dirty="0" err="1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Matthieu</a:t>
            </a:r>
            <a:r>
              <a:rPr lang="en-US" sz="32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Devin</a:t>
            </a:r>
            <a:r>
              <a:rPr lang="en-US" sz="32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Rajat</a:t>
            </a:r>
            <a:r>
              <a:rPr lang="en-US" sz="32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Monga</a:t>
            </a:r>
            <a:r>
              <a:rPr lang="en-US" sz="32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, Andrew Ng,</a:t>
            </a:r>
          </a:p>
          <a:p>
            <a:r>
              <a:rPr lang="en-US" sz="32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Marc</a:t>
            </a:r>
            <a:r>
              <a:rPr lang="ja-JP" altLang="en-US" sz="3200" dirty="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’</a:t>
            </a:r>
            <a:r>
              <a:rPr lang="en-US" sz="32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Aurelio </a:t>
            </a:r>
            <a:r>
              <a:rPr lang="en-US" sz="3200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Ranzato</a:t>
            </a:r>
            <a:r>
              <a:rPr lang="en-US" sz="32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,  Paul Tucker,  </a:t>
            </a:r>
            <a:r>
              <a:rPr lang="en-US" sz="3200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Ke</a:t>
            </a:r>
            <a:r>
              <a:rPr lang="en-US" sz="32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Yang</a:t>
            </a:r>
          </a:p>
          <a:p>
            <a:r>
              <a:rPr lang="en-US" sz="32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Thanks: </a:t>
            </a:r>
            <a:r>
              <a:rPr lang="en-US" sz="3200" dirty="0" err="1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Samy</a:t>
            </a:r>
            <a:r>
              <a:rPr lang="en-US" sz="32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Bengio</a:t>
            </a:r>
            <a:r>
              <a:rPr lang="en-US" sz="32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, Geoff Hinton,  </a:t>
            </a:r>
          </a:p>
          <a:p>
            <a:r>
              <a:rPr lang="en-US" sz="32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Andrew Senior,  Vincent </a:t>
            </a:r>
            <a:r>
              <a:rPr lang="en-US" sz="3200" dirty="0" err="1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Vanhoucke</a:t>
            </a:r>
            <a:r>
              <a:rPr lang="en-US" sz="32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, Matt </a:t>
            </a:r>
            <a:r>
              <a:rPr lang="en-US" sz="3200" dirty="0" err="1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Zeiler</a:t>
            </a:r>
            <a:endParaRPr lang="en-US" sz="32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15363" name="Rectangle 3"/>
          <p:cNvSpPr>
            <a:spLocks/>
          </p:cNvSpPr>
          <p:nvPr/>
        </p:nvSpPr>
        <p:spPr bwMode="auto">
          <a:xfrm>
            <a:off x="787400" y="3111500"/>
            <a:ext cx="131064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4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Large Scale Distributed Deep Networks</a:t>
            </a:r>
            <a:endParaRPr lang="en-US" sz="54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pic>
        <p:nvPicPr>
          <p:cNvPr id="1536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304800"/>
            <a:ext cx="3441700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6"/>
          <p:cNvSpPr>
            <a:spLocks/>
          </p:cNvSpPr>
          <p:nvPr/>
        </p:nvSpPr>
        <p:spPr bwMode="auto">
          <a:xfrm>
            <a:off x="1676400" y="4267200"/>
            <a:ext cx="98933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0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Quoc V. Le</a:t>
            </a:r>
            <a:endParaRPr lang="en-US" sz="40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r>
              <a:rPr lang="en-US" sz="40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Google &amp; Stanford</a:t>
            </a:r>
            <a:endParaRPr lang="en-US" sz="40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1"/>
          <p:cNvGrpSpPr>
            <a:grpSpLocks/>
          </p:cNvGrpSpPr>
          <p:nvPr/>
        </p:nvGrpSpPr>
        <p:grpSpPr bwMode="auto">
          <a:xfrm>
            <a:off x="989013" y="4749800"/>
            <a:ext cx="1436687" cy="2743200"/>
            <a:chOff x="0" y="0"/>
            <a:chExt cx="904" cy="1728"/>
          </a:xfrm>
        </p:grpSpPr>
        <p:sp>
          <p:nvSpPr>
            <p:cNvPr id="24578" name="AutoShape 2"/>
            <p:cNvSpPr>
              <a:spLocks/>
            </p:cNvSpPr>
            <p:nvPr/>
          </p:nvSpPr>
          <p:spPr bwMode="auto">
            <a:xfrm>
              <a:off x="56" y="56"/>
              <a:ext cx="367" cy="367"/>
            </a:xfrm>
            <a:prstGeom prst="roundRect">
              <a:avLst>
                <a:gd name="adj" fmla="val 32690"/>
              </a:avLst>
            </a:prstGeom>
            <a:solidFill>
              <a:srgbClr val="C0EDFE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4579" name="Group 3"/>
            <p:cNvGrpSpPr>
              <a:grpSpLocks/>
            </p:cNvGrpSpPr>
            <p:nvPr/>
          </p:nvGrpSpPr>
          <p:grpSpPr bwMode="auto">
            <a:xfrm>
              <a:off x="113" y="112"/>
              <a:ext cx="254" cy="255"/>
              <a:chOff x="0" y="0"/>
              <a:chExt cx="254" cy="254"/>
            </a:xfrm>
          </p:grpSpPr>
          <p:sp>
            <p:nvSpPr>
              <p:cNvPr id="24580" name="Rectangle 4"/>
              <p:cNvSpPr>
                <a:spLocks/>
              </p:cNvSpPr>
              <p:nvPr/>
            </p:nvSpPr>
            <p:spPr bwMode="auto">
              <a:xfrm>
                <a:off x="0" y="141"/>
                <a:ext cx="113" cy="113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581" name="Rectangle 5"/>
              <p:cNvSpPr>
                <a:spLocks/>
              </p:cNvSpPr>
              <p:nvPr/>
            </p:nvSpPr>
            <p:spPr bwMode="auto">
              <a:xfrm>
                <a:off x="0" y="0"/>
                <a:ext cx="113" cy="112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582" name="Rectangle 6"/>
              <p:cNvSpPr>
                <a:spLocks/>
              </p:cNvSpPr>
              <p:nvPr/>
            </p:nvSpPr>
            <p:spPr bwMode="auto">
              <a:xfrm>
                <a:off x="141" y="0"/>
                <a:ext cx="113" cy="112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583" name="Rectangle 7"/>
              <p:cNvSpPr>
                <a:spLocks/>
              </p:cNvSpPr>
              <p:nvPr/>
            </p:nvSpPr>
            <p:spPr bwMode="auto">
              <a:xfrm>
                <a:off x="141" y="141"/>
                <a:ext cx="113" cy="113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4584" name="AutoShape 8"/>
            <p:cNvSpPr>
              <a:spLocks/>
            </p:cNvSpPr>
            <p:nvPr/>
          </p:nvSpPr>
          <p:spPr bwMode="auto">
            <a:xfrm>
              <a:off x="480" y="56"/>
              <a:ext cx="367" cy="367"/>
            </a:xfrm>
            <a:prstGeom prst="roundRect">
              <a:avLst>
                <a:gd name="adj" fmla="val 32690"/>
              </a:avLst>
            </a:prstGeom>
            <a:solidFill>
              <a:srgbClr val="C0EDFE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4585" name="Group 9"/>
            <p:cNvGrpSpPr>
              <a:grpSpLocks/>
            </p:cNvGrpSpPr>
            <p:nvPr/>
          </p:nvGrpSpPr>
          <p:grpSpPr bwMode="auto">
            <a:xfrm>
              <a:off x="536" y="112"/>
              <a:ext cx="255" cy="255"/>
              <a:chOff x="0" y="0"/>
              <a:chExt cx="254" cy="254"/>
            </a:xfrm>
          </p:grpSpPr>
          <p:sp>
            <p:nvSpPr>
              <p:cNvPr id="24586" name="Rectangle 10"/>
              <p:cNvSpPr>
                <a:spLocks/>
              </p:cNvSpPr>
              <p:nvPr/>
            </p:nvSpPr>
            <p:spPr bwMode="auto">
              <a:xfrm>
                <a:off x="0" y="141"/>
                <a:ext cx="113" cy="113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587" name="Rectangle 11"/>
              <p:cNvSpPr>
                <a:spLocks/>
              </p:cNvSpPr>
              <p:nvPr/>
            </p:nvSpPr>
            <p:spPr bwMode="auto">
              <a:xfrm>
                <a:off x="0" y="0"/>
                <a:ext cx="113" cy="112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588" name="Rectangle 12"/>
              <p:cNvSpPr>
                <a:spLocks/>
              </p:cNvSpPr>
              <p:nvPr/>
            </p:nvSpPr>
            <p:spPr bwMode="auto">
              <a:xfrm>
                <a:off x="141" y="0"/>
                <a:ext cx="113" cy="112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589" name="Rectangle 13"/>
              <p:cNvSpPr>
                <a:spLocks/>
              </p:cNvSpPr>
              <p:nvPr/>
            </p:nvSpPr>
            <p:spPr bwMode="auto">
              <a:xfrm>
                <a:off x="141" y="141"/>
                <a:ext cx="113" cy="113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4590" name="AutoShape 14"/>
            <p:cNvSpPr>
              <a:spLocks/>
            </p:cNvSpPr>
            <p:nvPr/>
          </p:nvSpPr>
          <p:spPr bwMode="auto">
            <a:xfrm>
              <a:off x="56" y="479"/>
              <a:ext cx="367" cy="368"/>
            </a:xfrm>
            <a:prstGeom prst="roundRect">
              <a:avLst>
                <a:gd name="adj" fmla="val 32690"/>
              </a:avLst>
            </a:prstGeom>
            <a:solidFill>
              <a:srgbClr val="C0EDFE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4591" name="Group 15"/>
            <p:cNvGrpSpPr>
              <a:grpSpLocks/>
            </p:cNvGrpSpPr>
            <p:nvPr/>
          </p:nvGrpSpPr>
          <p:grpSpPr bwMode="auto">
            <a:xfrm>
              <a:off x="113" y="536"/>
              <a:ext cx="254" cy="254"/>
              <a:chOff x="0" y="0"/>
              <a:chExt cx="254" cy="254"/>
            </a:xfrm>
          </p:grpSpPr>
          <p:sp>
            <p:nvSpPr>
              <p:cNvPr id="24592" name="Rectangle 16"/>
              <p:cNvSpPr>
                <a:spLocks/>
              </p:cNvSpPr>
              <p:nvPr/>
            </p:nvSpPr>
            <p:spPr bwMode="auto">
              <a:xfrm>
                <a:off x="0" y="141"/>
                <a:ext cx="113" cy="113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593" name="Rectangle 17"/>
              <p:cNvSpPr>
                <a:spLocks/>
              </p:cNvSpPr>
              <p:nvPr/>
            </p:nvSpPr>
            <p:spPr bwMode="auto">
              <a:xfrm>
                <a:off x="0" y="0"/>
                <a:ext cx="113" cy="112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594" name="Rectangle 18"/>
              <p:cNvSpPr>
                <a:spLocks/>
              </p:cNvSpPr>
              <p:nvPr/>
            </p:nvSpPr>
            <p:spPr bwMode="auto">
              <a:xfrm>
                <a:off x="141" y="0"/>
                <a:ext cx="113" cy="112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595" name="Rectangle 19"/>
              <p:cNvSpPr>
                <a:spLocks/>
              </p:cNvSpPr>
              <p:nvPr/>
            </p:nvSpPr>
            <p:spPr bwMode="auto">
              <a:xfrm>
                <a:off x="141" y="141"/>
                <a:ext cx="113" cy="113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4596" name="AutoShape 20"/>
            <p:cNvSpPr>
              <a:spLocks/>
            </p:cNvSpPr>
            <p:nvPr/>
          </p:nvSpPr>
          <p:spPr bwMode="auto">
            <a:xfrm>
              <a:off x="480" y="479"/>
              <a:ext cx="367" cy="368"/>
            </a:xfrm>
            <a:prstGeom prst="roundRect">
              <a:avLst>
                <a:gd name="adj" fmla="val 32690"/>
              </a:avLst>
            </a:prstGeom>
            <a:solidFill>
              <a:srgbClr val="C0EDFE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4597" name="Group 21"/>
            <p:cNvGrpSpPr>
              <a:grpSpLocks/>
            </p:cNvGrpSpPr>
            <p:nvPr/>
          </p:nvGrpSpPr>
          <p:grpSpPr bwMode="auto">
            <a:xfrm>
              <a:off x="536" y="536"/>
              <a:ext cx="255" cy="254"/>
              <a:chOff x="0" y="0"/>
              <a:chExt cx="254" cy="254"/>
            </a:xfrm>
          </p:grpSpPr>
          <p:sp>
            <p:nvSpPr>
              <p:cNvPr id="24598" name="Rectangle 22"/>
              <p:cNvSpPr>
                <a:spLocks/>
              </p:cNvSpPr>
              <p:nvPr/>
            </p:nvSpPr>
            <p:spPr bwMode="auto">
              <a:xfrm>
                <a:off x="0" y="141"/>
                <a:ext cx="113" cy="113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599" name="Rectangle 23"/>
              <p:cNvSpPr>
                <a:spLocks/>
              </p:cNvSpPr>
              <p:nvPr/>
            </p:nvSpPr>
            <p:spPr bwMode="auto">
              <a:xfrm>
                <a:off x="0" y="0"/>
                <a:ext cx="113" cy="112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00" name="Rectangle 24"/>
              <p:cNvSpPr>
                <a:spLocks/>
              </p:cNvSpPr>
              <p:nvPr/>
            </p:nvSpPr>
            <p:spPr bwMode="auto">
              <a:xfrm>
                <a:off x="141" y="0"/>
                <a:ext cx="113" cy="112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01" name="Rectangle 25"/>
              <p:cNvSpPr>
                <a:spLocks/>
              </p:cNvSpPr>
              <p:nvPr/>
            </p:nvSpPr>
            <p:spPr bwMode="auto">
              <a:xfrm>
                <a:off x="141" y="141"/>
                <a:ext cx="113" cy="113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4602" name="Rectangle 26"/>
            <p:cNvSpPr>
              <a:spLocks/>
            </p:cNvSpPr>
            <p:nvPr/>
          </p:nvSpPr>
          <p:spPr bwMode="auto">
            <a:xfrm>
              <a:off x="0" y="0"/>
              <a:ext cx="904" cy="903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603" name="Oval 27"/>
            <p:cNvSpPr>
              <a:spLocks/>
            </p:cNvSpPr>
            <p:nvPr/>
          </p:nvSpPr>
          <p:spPr bwMode="auto">
            <a:xfrm>
              <a:off x="226" y="1609"/>
              <a:ext cx="452" cy="119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604" name="Rectangle 28"/>
            <p:cNvSpPr>
              <a:spLocks/>
            </p:cNvSpPr>
            <p:nvPr/>
          </p:nvSpPr>
          <p:spPr bwMode="auto">
            <a:xfrm>
              <a:off x="226" y="1343"/>
              <a:ext cx="452" cy="317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70000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605" name="Oval 29"/>
            <p:cNvSpPr>
              <a:spLocks/>
            </p:cNvSpPr>
            <p:nvPr/>
          </p:nvSpPr>
          <p:spPr bwMode="auto">
            <a:xfrm>
              <a:off x="226" y="1270"/>
              <a:ext cx="452" cy="119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606" name="Line 30"/>
            <p:cNvSpPr>
              <a:spLocks noChangeShapeType="1"/>
            </p:cNvSpPr>
            <p:nvPr/>
          </p:nvSpPr>
          <p:spPr bwMode="auto">
            <a:xfrm flipH="1">
              <a:off x="226" y="1338"/>
              <a:ext cx="0" cy="3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607" name="Line 31"/>
            <p:cNvSpPr>
              <a:spLocks noChangeShapeType="1"/>
            </p:cNvSpPr>
            <p:nvPr/>
          </p:nvSpPr>
          <p:spPr bwMode="auto">
            <a:xfrm>
              <a:off x="678" y="1338"/>
              <a:ext cx="0" cy="3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608" name="Line 32"/>
            <p:cNvSpPr>
              <a:spLocks noChangeShapeType="1"/>
            </p:cNvSpPr>
            <p:nvPr/>
          </p:nvSpPr>
          <p:spPr bwMode="auto">
            <a:xfrm>
              <a:off x="452" y="971"/>
              <a:ext cx="0" cy="35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4609" name="Rectangle 33"/>
          <p:cNvSpPr>
            <a:spLocks/>
          </p:cNvSpPr>
          <p:nvPr/>
        </p:nvSpPr>
        <p:spPr bwMode="auto">
          <a:xfrm>
            <a:off x="92075" y="419100"/>
            <a:ext cx="12814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u="sng">
                <a:solidFill>
                  <a:schemeClr val="tx1"/>
                </a:solidFill>
                <a:ea typeface="ＭＳ Ｐゴシック" charset="0"/>
                <a:cs typeface="Gill Sans" charset="0"/>
              </a:rPr>
              <a:t>Two Approaches to Multi-Model Training</a:t>
            </a:r>
          </a:p>
        </p:txBody>
      </p:sp>
      <p:grpSp>
        <p:nvGrpSpPr>
          <p:cNvPr id="24610" name="Group 34"/>
          <p:cNvGrpSpPr>
            <a:grpSpLocks/>
          </p:cNvGrpSpPr>
          <p:nvPr/>
        </p:nvGrpSpPr>
        <p:grpSpPr bwMode="auto">
          <a:xfrm>
            <a:off x="2908300" y="4749800"/>
            <a:ext cx="1435100" cy="2743200"/>
            <a:chOff x="0" y="0"/>
            <a:chExt cx="904" cy="1728"/>
          </a:xfrm>
        </p:grpSpPr>
        <p:sp>
          <p:nvSpPr>
            <p:cNvPr id="24611" name="AutoShape 35"/>
            <p:cNvSpPr>
              <a:spLocks/>
            </p:cNvSpPr>
            <p:nvPr/>
          </p:nvSpPr>
          <p:spPr bwMode="auto">
            <a:xfrm>
              <a:off x="56" y="56"/>
              <a:ext cx="367" cy="367"/>
            </a:xfrm>
            <a:prstGeom prst="roundRect">
              <a:avLst>
                <a:gd name="adj" fmla="val 32690"/>
              </a:avLst>
            </a:prstGeom>
            <a:solidFill>
              <a:srgbClr val="C0EDFE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4612" name="Group 36"/>
            <p:cNvGrpSpPr>
              <a:grpSpLocks/>
            </p:cNvGrpSpPr>
            <p:nvPr/>
          </p:nvGrpSpPr>
          <p:grpSpPr bwMode="auto">
            <a:xfrm>
              <a:off x="113" y="112"/>
              <a:ext cx="254" cy="255"/>
              <a:chOff x="0" y="0"/>
              <a:chExt cx="254" cy="254"/>
            </a:xfrm>
          </p:grpSpPr>
          <p:sp>
            <p:nvSpPr>
              <p:cNvPr id="24613" name="Rectangle 37"/>
              <p:cNvSpPr>
                <a:spLocks/>
              </p:cNvSpPr>
              <p:nvPr/>
            </p:nvSpPr>
            <p:spPr bwMode="auto">
              <a:xfrm>
                <a:off x="0" y="141"/>
                <a:ext cx="113" cy="113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14" name="Rectangle 38"/>
              <p:cNvSpPr>
                <a:spLocks/>
              </p:cNvSpPr>
              <p:nvPr/>
            </p:nvSpPr>
            <p:spPr bwMode="auto">
              <a:xfrm>
                <a:off x="0" y="0"/>
                <a:ext cx="113" cy="112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15" name="Rectangle 39"/>
              <p:cNvSpPr>
                <a:spLocks/>
              </p:cNvSpPr>
              <p:nvPr/>
            </p:nvSpPr>
            <p:spPr bwMode="auto">
              <a:xfrm>
                <a:off x="141" y="0"/>
                <a:ext cx="113" cy="112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16" name="Rectangle 40"/>
              <p:cNvSpPr>
                <a:spLocks/>
              </p:cNvSpPr>
              <p:nvPr/>
            </p:nvSpPr>
            <p:spPr bwMode="auto">
              <a:xfrm>
                <a:off x="141" y="141"/>
                <a:ext cx="113" cy="113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4617" name="AutoShape 41"/>
            <p:cNvSpPr>
              <a:spLocks/>
            </p:cNvSpPr>
            <p:nvPr/>
          </p:nvSpPr>
          <p:spPr bwMode="auto">
            <a:xfrm>
              <a:off x="480" y="56"/>
              <a:ext cx="367" cy="367"/>
            </a:xfrm>
            <a:prstGeom prst="roundRect">
              <a:avLst>
                <a:gd name="adj" fmla="val 32690"/>
              </a:avLst>
            </a:prstGeom>
            <a:solidFill>
              <a:srgbClr val="C0EDFE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4618" name="Group 42"/>
            <p:cNvGrpSpPr>
              <a:grpSpLocks/>
            </p:cNvGrpSpPr>
            <p:nvPr/>
          </p:nvGrpSpPr>
          <p:grpSpPr bwMode="auto">
            <a:xfrm>
              <a:off x="536" y="112"/>
              <a:ext cx="255" cy="255"/>
              <a:chOff x="0" y="0"/>
              <a:chExt cx="254" cy="254"/>
            </a:xfrm>
          </p:grpSpPr>
          <p:sp>
            <p:nvSpPr>
              <p:cNvPr id="24619" name="Rectangle 43"/>
              <p:cNvSpPr>
                <a:spLocks/>
              </p:cNvSpPr>
              <p:nvPr/>
            </p:nvSpPr>
            <p:spPr bwMode="auto">
              <a:xfrm>
                <a:off x="0" y="141"/>
                <a:ext cx="113" cy="113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20" name="Rectangle 44"/>
              <p:cNvSpPr>
                <a:spLocks/>
              </p:cNvSpPr>
              <p:nvPr/>
            </p:nvSpPr>
            <p:spPr bwMode="auto">
              <a:xfrm>
                <a:off x="0" y="0"/>
                <a:ext cx="113" cy="112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21" name="Rectangle 45"/>
              <p:cNvSpPr>
                <a:spLocks/>
              </p:cNvSpPr>
              <p:nvPr/>
            </p:nvSpPr>
            <p:spPr bwMode="auto">
              <a:xfrm>
                <a:off x="141" y="0"/>
                <a:ext cx="113" cy="112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22" name="Rectangle 46"/>
              <p:cNvSpPr>
                <a:spLocks/>
              </p:cNvSpPr>
              <p:nvPr/>
            </p:nvSpPr>
            <p:spPr bwMode="auto">
              <a:xfrm>
                <a:off x="141" y="141"/>
                <a:ext cx="113" cy="113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4623" name="AutoShape 47"/>
            <p:cNvSpPr>
              <a:spLocks/>
            </p:cNvSpPr>
            <p:nvPr/>
          </p:nvSpPr>
          <p:spPr bwMode="auto">
            <a:xfrm>
              <a:off x="56" y="479"/>
              <a:ext cx="367" cy="368"/>
            </a:xfrm>
            <a:prstGeom prst="roundRect">
              <a:avLst>
                <a:gd name="adj" fmla="val 32690"/>
              </a:avLst>
            </a:prstGeom>
            <a:solidFill>
              <a:srgbClr val="C0EDFE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4624" name="Group 48"/>
            <p:cNvGrpSpPr>
              <a:grpSpLocks/>
            </p:cNvGrpSpPr>
            <p:nvPr/>
          </p:nvGrpSpPr>
          <p:grpSpPr bwMode="auto">
            <a:xfrm>
              <a:off x="113" y="536"/>
              <a:ext cx="254" cy="254"/>
              <a:chOff x="0" y="0"/>
              <a:chExt cx="254" cy="254"/>
            </a:xfrm>
          </p:grpSpPr>
          <p:sp>
            <p:nvSpPr>
              <p:cNvPr id="24625" name="Rectangle 49"/>
              <p:cNvSpPr>
                <a:spLocks/>
              </p:cNvSpPr>
              <p:nvPr/>
            </p:nvSpPr>
            <p:spPr bwMode="auto">
              <a:xfrm>
                <a:off x="0" y="141"/>
                <a:ext cx="113" cy="113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26" name="Rectangle 50"/>
              <p:cNvSpPr>
                <a:spLocks/>
              </p:cNvSpPr>
              <p:nvPr/>
            </p:nvSpPr>
            <p:spPr bwMode="auto">
              <a:xfrm>
                <a:off x="0" y="0"/>
                <a:ext cx="113" cy="112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27" name="Rectangle 51"/>
              <p:cNvSpPr>
                <a:spLocks/>
              </p:cNvSpPr>
              <p:nvPr/>
            </p:nvSpPr>
            <p:spPr bwMode="auto">
              <a:xfrm>
                <a:off x="141" y="0"/>
                <a:ext cx="113" cy="112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28" name="Rectangle 52"/>
              <p:cNvSpPr>
                <a:spLocks/>
              </p:cNvSpPr>
              <p:nvPr/>
            </p:nvSpPr>
            <p:spPr bwMode="auto">
              <a:xfrm>
                <a:off x="141" y="141"/>
                <a:ext cx="113" cy="113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4629" name="AutoShape 53"/>
            <p:cNvSpPr>
              <a:spLocks/>
            </p:cNvSpPr>
            <p:nvPr/>
          </p:nvSpPr>
          <p:spPr bwMode="auto">
            <a:xfrm>
              <a:off x="480" y="479"/>
              <a:ext cx="367" cy="368"/>
            </a:xfrm>
            <a:prstGeom prst="roundRect">
              <a:avLst>
                <a:gd name="adj" fmla="val 32690"/>
              </a:avLst>
            </a:prstGeom>
            <a:solidFill>
              <a:srgbClr val="C0EDFE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4630" name="Group 54"/>
            <p:cNvGrpSpPr>
              <a:grpSpLocks/>
            </p:cNvGrpSpPr>
            <p:nvPr/>
          </p:nvGrpSpPr>
          <p:grpSpPr bwMode="auto">
            <a:xfrm>
              <a:off x="536" y="536"/>
              <a:ext cx="255" cy="254"/>
              <a:chOff x="0" y="0"/>
              <a:chExt cx="254" cy="254"/>
            </a:xfrm>
          </p:grpSpPr>
          <p:sp>
            <p:nvSpPr>
              <p:cNvPr id="24631" name="Rectangle 55"/>
              <p:cNvSpPr>
                <a:spLocks/>
              </p:cNvSpPr>
              <p:nvPr/>
            </p:nvSpPr>
            <p:spPr bwMode="auto">
              <a:xfrm>
                <a:off x="0" y="141"/>
                <a:ext cx="113" cy="113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32" name="Rectangle 56"/>
              <p:cNvSpPr>
                <a:spLocks/>
              </p:cNvSpPr>
              <p:nvPr/>
            </p:nvSpPr>
            <p:spPr bwMode="auto">
              <a:xfrm>
                <a:off x="0" y="0"/>
                <a:ext cx="113" cy="112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33" name="Rectangle 57"/>
              <p:cNvSpPr>
                <a:spLocks/>
              </p:cNvSpPr>
              <p:nvPr/>
            </p:nvSpPr>
            <p:spPr bwMode="auto">
              <a:xfrm>
                <a:off x="141" y="0"/>
                <a:ext cx="113" cy="112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34" name="Rectangle 58"/>
              <p:cNvSpPr>
                <a:spLocks/>
              </p:cNvSpPr>
              <p:nvPr/>
            </p:nvSpPr>
            <p:spPr bwMode="auto">
              <a:xfrm>
                <a:off x="141" y="141"/>
                <a:ext cx="113" cy="113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4635" name="Rectangle 59"/>
            <p:cNvSpPr>
              <a:spLocks/>
            </p:cNvSpPr>
            <p:nvPr/>
          </p:nvSpPr>
          <p:spPr bwMode="auto">
            <a:xfrm>
              <a:off x="0" y="0"/>
              <a:ext cx="904" cy="903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636" name="Oval 60"/>
            <p:cNvSpPr>
              <a:spLocks/>
            </p:cNvSpPr>
            <p:nvPr/>
          </p:nvSpPr>
          <p:spPr bwMode="auto">
            <a:xfrm>
              <a:off x="226" y="1609"/>
              <a:ext cx="452" cy="119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637" name="Rectangle 61"/>
            <p:cNvSpPr>
              <a:spLocks/>
            </p:cNvSpPr>
            <p:nvPr/>
          </p:nvSpPr>
          <p:spPr bwMode="auto">
            <a:xfrm>
              <a:off x="226" y="1343"/>
              <a:ext cx="452" cy="317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70000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638" name="Oval 62"/>
            <p:cNvSpPr>
              <a:spLocks/>
            </p:cNvSpPr>
            <p:nvPr/>
          </p:nvSpPr>
          <p:spPr bwMode="auto">
            <a:xfrm>
              <a:off x="226" y="1270"/>
              <a:ext cx="452" cy="119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639" name="Line 63"/>
            <p:cNvSpPr>
              <a:spLocks noChangeShapeType="1"/>
            </p:cNvSpPr>
            <p:nvPr/>
          </p:nvSpPr>
          <p:spPr bwMode="auto">
            <a:xfrm flipH="1">
              <a:off x="226" y="1338"/>
              <a:ext cx="0" cy="3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640" name="Line 64"/>
            <p:cNvSpPr>
              <a:spLocks noChangeShapeType="1"/>
            </p:cNvSpPr>
            <p:nvPr/>
          </p:nvSpPr>
          <p:spPr bwMode="auto">
            <a:xfrm>
              <a:off x="678" y="1338"/>
              <a:ext cx="0" cy="3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641" name="Line 65"/>
            <p:cNvSpPr>
              <a:spLocks noChangeShapeType="1"/>
            </p:cNvSpPr>
            <p:nvPr/>
          </p:nvSpPr>
          <p:spPr bwMode="auto">
            <a:xfrm>
              <a:off x="452" y="971"/>
              <a:ext cx="0" cy="35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4642" name="Group 66"/>
          <p:cNvGrpSpPr>
            <a:grpSpLocks/>
          </p:cNvGrpSpPr>
          <p:nvPr/>
        </p:nvGrpSpPr>
        <p:grpSpPr bwMode="auto">
          <a:xfrm>
            <a:off x="4826000" y="4749800"/>
            <a:ext cx="1435100" cy="2743200"/>
            <a:chOff x="0" y="0"/>
            <a:chExt cx="904" cy="1728"/>
          </a:xfrm>
        </p:grpSpPr>
        <p:sp>
          <p:nvSpPr>
            <p:cNvPr id="24643" name="AutoShape 67"/>
            <p:cNvSpPr>
              <a:spLocks/>
            </p:cNvSpPr>
            <p:nvPr/>
          </p:nvSpPr>
          <p:spPr bwMode="auto">
            <a:xfrm>
              <a:off x="56" y="56"/>
              <a:ext cx="367" cy="367"/>
            </a:xfrm>
            <a:prstGeom prst="roundRect">
              <a:avLst>
                <a:gd name="adj" fmla="val 32690"/>
              </a:avLst>
            </a:prstGeom>
            <a:solidFill>
              <a:srgbClr val="C0EDFE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4644" name="Group 68"/>
            <p:cNvGrpSpPr>
              <a:grpSpLocks/>
            </p:cNvGrpSpPr>
            <p:nvPr/>
          </p:nvGrpSpPr>
          <p:grpSpPr bwMode="auto">
            <a:xfrm>
              <a:off x="113" y="112"/>
              <a:ext cx="254" cy="255"/>
              <a:chOff x="0" y="0"/>
              <a:chExt cx="254" cy="254"/>
            </a:xfrm>
          </p:grpSpPr>
          <p:sp>
            <p:nvSpPr>
              <p:cNvPr id="24645" name="Rectangle 69"/>
              <p:cNvSpPr>
                <a:spLocks/>
              </p:cNvSpPr>
              <p:nvPr/>
            </p:nvSpPr>
            <p:spPr bwMode="auto">
              <a:xfrm>
                <a:off x="0" y="141"/>
                <a:ext cx="113" cy="113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46" name="Rectangle 70"/>
              <p:cNvSpPr>
                <a:spLocks/>
              </p:cNvSpPr>
              <p:nvPr/>
            </p:nvSpPr>
            <p:spPr bwMode="auto">
              <a:xfrm>
                <a:off x="0" y="0"/>
                <a:ext cx="113" cy="112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47" name="Rectangle 71"/>
              <p:cNvSpPr>
                <a:spLocks/>
              </p:cNvSpPr>
              <p:nvPr/>
            </p:nvSpPr>
            <p:spPr bwMode="auto">
              <a:xfrm>
                <a:off x="141" y="0"/>
                <a:ext cx="113" cy="112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48" name="Rectangle 72"/>
              <p:cNvSpPr>
                <a:spLocks/>
              </p:cNvSpPr>
              <p:nvPr/>
            </p:nvSpPr>
            <p:spPr bwMode="auto">
              <a:xfrm>
                <a:off x="141" y="141"/>
                <a:ext cx="113" cy="113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4649" name="AutoShape 73"/>
            <p:cNvSpPr>
              <a:spLocks/>
            </p:cNvSpPr>
            <p:nvPr/>
          </p:nvSpPr>
          <p:spPr bwMode="auto">
            <a:xfrm>
              <a:off x="480" y="56"/>
              <a:ext cx="367" cy="367"/>
            </a:xfrm>
            <a:prstGeom prst="roundRect">
              <a:avLst>
                <a:gd name="adj" fmla="val 32690"/>
              </a:avLst>
            </a:prstGeom>
            <a:solidFill>
              <a:srgbClr val="C0EDFE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4650" name="Group 74"/>
            <p:cNvGrpSpPr>
              <a:grpSpLocks/>
            </p:cNvGrpSpPr>
            <p:nvPr/>
          </p:nvGrpSpPr>
          <p:grpSpPr bwMode="auto">
            <a:xfrm>
              <a:off x="536" y="112"/>
              <a:ext cx="255" cy="255"/>
              <a:chOff x="0" y="0"/>
              <a:chExt cx="254" cy="254"/>
            </a:xfrm>
          </p:grpSpPr>
          <p:sp>
            <p:nvSpPr>
              <p:cNvPr id="24651" name="Rectangle 75"/>
              <p:cNvSpPr>
                <a:spLocks/>
              </p:cNvSpPr>
              <p:nvPr/>
            </p:nvSpPr>
            <p:spPr bwMode="auto">
              <a:xfrm>
                <a:off x="0" y="141"/>
                <a:ext cx="113" cy="113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52" name="Rectangle 76"/>
              <p:cNvSpPr>
                <a:spLocks/>
              </p:cNvSpPr>
              <p:nvPr/>
            </p:nvSpPr>
            <p:spPr bwMode="auto">
              <a:xfrm>
                <a:off x="0" y="0"/>
                <a:ext cx="113" cy="112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53" name="Rectangle 77"/>
              <p:cNvSpPr>
                <a:spLocks/>
              </p:cNvSpPr>
              <p:nvPr/>
            </p:nvSpPr>
            <p:spPr bwMode="auto">
              <a:xfrm>
                <a:off x="141" y="0"/>
                <a:ext cx="113" cy="112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54" name="Rectangle 78"/>
              <p:cNvSpPr>
                <a:spLocks/>
              </p:cNvSpPr>
              <p:nvPr/>
            </p:nvSpPr>
            <p:spPr bwMode="auto">
              <a:xfrm>
                <a:off x="141" y="141"/>
                <a:ext cx="113" cy="113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4655" name="AutoShape 79"/>
            <p:cNvSpPr>
              <a:spLocks/>
            </p:cNvSpPr>
            <p:nvPr/>
          </p:nvSpPr>
          <p:spPr bwMode="auto">
            <a:xfrm>
              <a:off x="56" y="479"/>
              <a:ext cx="367" cy="368"/>
            </a:xfrm>
            <a:prstGeom prst="roundRect">
              <a:avLst>
                <a:gd name="adj" fmla="val 32690"/>
              </a:avLst>
            </a:prstGeom>
            <a:solidFill>
              <a:srgbClr val="C0EDFE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4656" name="Group 80"/>
            <p:cNvGrpSpPr>
              <a:grpSpLocks/>
            </p:cNvGrpSpPr>
            <p:nvPr/>
          </p:nvGrpSpPr>
          <p:grpSpPr bwMode="auto">
            <a:xfrm>
              <a:off x="113" y="536"/>
              <a:ext cx="254" cy="254"/>
              <a:chOff x="0" y="0"/>
              <a:chExt cx="254" cy="254"/>
            </a:xfrm>
          </p:grpSpPr>
          <p:sp>
            <p:nvSpPr>
              <p:cNvPr id="24657" name="Rectangle 81"/>
              <p:cNvSpPr>
                <a:spLocks/>
              </p:cNvSpPr>
              <p:nvPr/>
            </p:nvSpPr>
            <p:spPr bwMode="auto">
              <a:xfrm>
                <a:off x="0" y="141"/>
                <a:ext cx="113" cy="113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58" name="Rectangle 82"/>
              <p:cNvSpPr>
                <a:spLocks/>
              </p:cNvSpPr>
              <p:nvPr/>
            </p:nvSpPr>
            <p:spPr bwMode="auto">
              <a:xfrm>
                <a:off x="0" y="0"/>
                <a:ext cx="113" cy="112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59" name="Rectangle 83"/>
              <p:cNvSpPr>
                <a:spLocks/>
              </p:cNvSpPr>
              <p:nvPr/>
            </p:nvSpPr>
            <p:spPr bwMode="auto">
              <a:xfrm>
                <a:off x="141" y="0"/>
                <a:ext cx="113" cy="112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60" name="Rectangle 84"/>
              <p:cNvSpPr>
                <a:spLocks/>
              </p:cNvSpPr>
              <p:nvPr/>
            </p:nvSpPr>
            <p:spPr bwMode="auto">
              <a:xfrm>
                <a:off x="141" y="141"/>
                <a:ext cx="113" cy="113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4661" name="AutoShape 85"/>
            <p:cNvSpPr>
              <a:spLocks/>
            </p:cNvSpPr>
            <p:nvPr/>
          </p:nvSpPr>
          <p:spPr bwMode="auto">
            <a:xfrm>
              <a:off x="480" y="479"/>
              <a:ext cx="367" cy="368"/>
            </a:xfrm>
            <a:prstGeom prst="roundRect">
              <a:avLst>
                <a:gd name="adj" fmla="val 32690"/>
              </a:avLst>
            </a:prstGeom>
            <a:solidFill>
              <a:srgbClr val="C0EDFE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4662" name="Group 86"/>
            <p:cNvGrpSpPr>
              <a:grpSpLocks/>
            </p:cNvGrpSpPr>
            <p:nvPr/>
          </p:nvGrpSpPr>
          <p:grpSpPr bwMode="auto">
            <a:xfrm>
              <a:off x="536" y="536"/>
              <a:ext cx="255" cy="254"/>
              <a:chOff x="0" y="0"/>
              <a:chExt cx="254" cy="254"/>
            </a:xfrm>
          </p:grpSpPr>
          <p:sp>
            <p:nvSpPr>
              <p:cNvPr id="24663" name="Rectangle 87"/>
              <p:cNvSpPr>
                <a:spLocks/>
              </p:cNvSpPr>
              <p:nvPr/>
            </p:nvSpPr>
            <p:spPr bwMode="auto">
              <a:xfrm>
                <a:off x="0" y="141"/>
                <a:ext cx="113" cy="113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64" name="Rectangle 88"/>
              <p:cNvSpPr>
                <a:spLocks/>
              </p:cNvSpPr>
              <p:nvPr/>
            </p:nvSpPr>
            <p:spPr bwMode="auto">
              <a:xfrm>
                <a:off x="0" y="0"/>
                <a:ext cx="113" cy="112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65" name="Rectangle 89"/>
              <p:cNvSpPr>
                <a:spLocks/>
              </p:cNvSpPr>
              <p:nvPr/>
            </p:nvSpPr>
            <p:spPr bwMode="auto">
              <a:xfrm>
                <a:off x="141" y="0"/>
                <a:ext cx="113" cy="112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66" name="Rectangle 90"/>
              <p:cNvSpPr>
                <a:spLocks/>
              </p:cNvSpPr>
              <p:nvPr/>
            </p:nvSpPr>
            <p:spPr bwMode="auto">
              <a:xfrm>
                <a:off x="141" y="141"/>
                <a:ext cx="113" cy="113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4667" name="Rectangle 91"/>
            <p:cNvSpPr>
              <a:spLocks/>
            </p:cNvSpPr>
            <p:nvPr/>
          </p:nvSpPr>
          <p:spPr bwMode="auto">
            <a:xfrm>
              <a:off x="0" y="0"/>
              <a:ext cx="904" cy="903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668" name="Oval 92"/>
            <p:cNvSpPr>
              <a:spLocks/>
            </p:cNvSpPr>
            <p:nvPr/>
          </p:nvSpPr>
          <p:spPr bwMode="auto">
            <a:xfrm>
              <a:off x="226" y="1609"/>
              <a:ext cx="452" cy="119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669" name="Rectangle 93"/>
            <p:cNvSpPr>
              <a:spLocks/>
            </p:cNvSpPr>
            <p:nvPr/>
          </p:nvSpPr>
          <p:spPr bwMode="auto">
            <a:xfrm>
              <a:off x="226" y="1343"/>
              <a:ext cx="452" cy="317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70000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670" name="Oval 94"/>
            <p:cNvSpPr>
              <a:spLocks/>
            </p:cNvSpPr>
            <p:nvPr/>
          </p:nvSpPr>
          <p:spPr bwMode="auto">
            <a:xfrm>
              <a:off x="226" y="1270"/>
              <a:ext cx="452" cy="119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671" name="Line 95"/>
            <p:cNvSpPr>
              <a:spLocks noChangeShapeType="1"/>
            </p:cNvSpPr>
            <p:nvPr/>
          </p:nvSpPr>
          <p:spPr bwMode="auto">
            <a:xfrm flipH="1">
              <a:off x="226" y="1338"/>
              <a:ext cx="0" cy="3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672" name="Line 96"/>
            <p:cNvSpPr>
              <a:spLocks noChangeShapeType="1"/>
            </p:cNvSpPr>
            <p:nvPr/>
          </p:nvSpPr>
          <p:spPr bwMode="auto">
            <a:xfrm>
              <a:off x="678" y="1338"/>
              <a:ext cx="0" cy="3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673" name="Line 97"/>
            <p:cNvSpPr>
              <a:spLocks noChangeShapeType="1"/>
            </p:cNvSpPr>
            <p:nvPr/>
          </p:nvSpPr>
          <p:spPr bwMode="auto">
            <a:xfrm>
              <a:off x="452" y="971"/>
              <a:ext cx="0" cy="35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4674" name="Group 98"/>
          <p:cNvGrpSpPr>
            <a:grpSpLocks/>
          </p:cNvGrpSpPr>
          <p:nvPr/>
        </p:nvGrpSpPr>
        <p:grpSpPr bwMode="auto">
          <a:xfrm>
            <a:off x="6743700" y="4749800"/>
            <a:ext cx="1435100" cy="2743200"/>
            <a:chOff x="0" y="0"/>
            <a:chExt cx="904" cy="1728"/>
          </a:xfrm>
        </p:grpSpPr>
        <p:sp>
          <p:nvSpPr>
            <p:cNvPr id="24675" name="AutoShape 99"/>
            <p:cNvSpPr>
              <a:spLocks/>
            </p:cNvSpPr>
            <p:nvPr/>
          </p:nvSpPr>
          <p:spPr bwMode="auto">
            <a:xfrm>
              <a:off x="56" y="56"/>
              <a:ext cx="367" cy="367"/>
            </a:xfrm>
            <a:prstGeom prst="roundRect">
              <a:avLst>
                <a:gd name="adj" fmla="val 32690"/>
              </a:avLst>
            </a:prstGeom>
            <a:solidFill>
              <a:srgbClr val="C0EDFE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4676" name="Group 100"/>
            <p:cNvGrpSpPr>
              <a:grpSpLocks/>
            </p:cNvGrpSpPr>
            <p:nvPr/>
          </p:nvGrpSpPr>
          <p:grpSpPr bwMode="auto">
            <a:xfrm>
              <a:off x="113" y="112"/>
              <a:ext cx="254" cy="255"/>
              <a:chOff x="0" y="0"/>
              <a:chExt cx="254" cy="254"/>
            </a:xfrm>
          </p:grpSpPr>
          <p:sp>
            <p:nvSpPr>
              <p:cNvPr id="24677" name="Rectangle 101"/>
              <p:cNvSpPr>
                <a:spLocks/>
              </p:cNvSpPr>
              <p:nvPr/>
            </p:nvSpPr>
            <p:spPr bwMode="auto">
              <a:xfrm>
                <a:off x="0" y="141"/>
                <a:ext cx="113" cy="113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78" name="Rectangle 102"/>
              <p:cNvSpPr>
                <a:spLocks/>
              </p:cNvSpPr>
              <p:nvPr/>
            </p:nvSpPr>
            <p:spPr bwMode="auto">
              <a:xfrm>
                <a:off x="0" y="0"/>
                <a:ext cx="113" cy="112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79" name="Rectangle 103"/>
              <p:cNvSpPr>
                <a:spLocks/>
              </p:cNvSpPr>
              <p:nvPr/>
            </p:nvSpPr>
            <p:spPr bwMode="auto">
              <a:xfrm>
                <a:off x="141" y="0"/>
                <a:ext cx="113" cy="112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80" name="Rectangle 104"/>
              <p:cNvSpPr>
                <a:spLocks/>
              </p:cNvSpPr>
              <p:nvPr/>
            </p:nvSpPr>
            <p:spPr bwMode="auto">
              <a:xfrm>
                <a:off x="141" y="141"/>
                <a:ext cx="113" cy="113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4681" name="AutoShape 105"/>
            <p:cNvSpPr>
              <a:spLocks/>
            </p:cNvSpPr>
            <p:nvPr/>
          </p:nvSpPr>
          <p:spPr bwMode="auto">
            <a:xfrm>
              <a:off x="480" y="56"/>
              <a:ext cx="367" cy="367"/>
            </a:xfrm>
            <a:prstGeom prst="roundRect">
              <a:avLst>
                <a:gd name="adj" fmla="val 32690"/>
              </a:avLst>
            </a:prstGeom>
            <a:solidFill>
              <a:srgbClr val="C0EDFE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4682" name="Group 106"/>
            <p:cNvGrpSpPr>
              <a:grpSpLocks/>
            </p:cNvGrpSpPr>
            <p:nvPr/>
          </p:nvGrpSpPr>
          <p:grpSpPr bwMode="auto">
            <a:xfrm>
              <a:off x="536" y="112"/>
              <a:ext cx="255" cy="255"/>
              <a:chOff x="0" y="0"/>
              <a:chExt cx="254" cy="254"/>
            </a:xfrm>
          </p:grpSpPr>
          <p:sp>
            <p:nvSpPr>
              <p:cNvPr id="24683" name="Rectangle 107"/>
              <p:cNvSpPr>
                <a:spLocks/>
              </p:cNvSpPr>
              <p:nvPr/>
            </p:nvSpPr>
            <p:spPr bwMode="auto">
              <a:xfrm>
                <a:off x="0" y="141"/>
                <a:ext cx="113" cy="113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84" name="Rectangle 108"/>
              <p:cNvSpPr>
                <a:spLocks/>
              </p:cNvSpPr>
              <p:nvPr/>
            </p:nvSpPr>
            <p:spPr bwMode="auto">
              <a:xfrm>
                <a:off x="0" y="0"/>
                <a:ext cx="113" cy="112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85" name="Rectangle 109"/>
              <p:cNvSpPr>
                <a:spLocks/>
              </p:cNvSpPr>
              <p:nvPr/>
            </p:nvSpPr>
            <p:spPr bwMode="auto">
              <a:xfrm>
                <a:off x="141" y="0"/>
                <a:ext cx="113" cy="112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86" name="Rectangle 110"/>
              <p:cNvSpPr>
                <a:spLocks/>
              </p:cNvSpPr>
              <p:nvPr/>
            </p:nvSpPr>
            <p:spPr bwMode="auto">
              <a:xfrm>
                <a:off x="141" y="141"/>
                <a:ext cx="113" cy="113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4687" name="AutoShape 111"/>
            <p:cNvSpPr>
              <a:spLocks/>
            </p:cNvSpPr>
            <p:nvPr/>
          </p:nvSpPr>
          <p:spPr bwMode="auto">
            <a:xfrm>
              <a:off x="56" y="479"/>
              <a:ext cx="367" cy="368"/>
            </a:xfrm>
            <a:prstGeom prst="roundRect">
              <a:avLst>
                <a:gd name="adj" fmla="val 32690"/>
              </a:avLst>
            </a:prstGeom>
            <a:solidFill>
              <a:srgbClr val="C0EDFE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4688" name="Group 112"/>
            <p:cNvGrpSpPr>
              <a:grpSpLocks/>
            </p:cNvGrpSpPr>
            <p:nvPr/>
          </p:nvGrpSpPr>
          <p:grpSpPr bwMode="auto">
            <a:xfrm>
              <a:off x="113" y="536"/>
              <a:ext cx="254" cy="254"/>
              <a:chOff x="0" y="0"/>
              <a:chExt cx="254" cy="254"/>
            </a:xfrm>
          </p:grpSpPr>
          <p:sp>
            <p:nvSpPr>
              <p:cNvPr id="24689" name="Rectangle 113"/>
              <p:cNvSpPr>
                <a:spLocks/>
              </p:cNvSpPr>
              <p:nvPr/>
            </p:nvSpPr>
            <p:spPr bwMode="auto">
              <a:xfrm>
                <a:off x="0" y="141"/>
                <a:ext cx="113" cy="113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90" name="Rectangle 114"/>
              <p:cNvSpPr>
                <a:spLocks/>
              </p:cNvSpPr>
              <p:nvPr/>
            </p:nvSpPr>
            <p:spPr bwMode="auto">
              <a:xfrm>
                <a:off x="0" y="0"/>
                <a:ext cx="113" cy="112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91" name="Rectangle 115"/>
              <p:cNvSpPr>
                <a:spLocks/>
              </p:cNvSpPr>
              <p:nvPr/>
            </p:nvSpPr>
            <p:spPr bwMode="auto">
              <a:xfrm>
                <a:off x="141" y="0"/>
                <a:ext cx="113" cy="112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92" name="Rectangle 116"/>
              <p:cNvSpPr>
                <a:spLocks/>
              </p:cNvSpPr>
              <p:nvPr/>
            </p:nvSpPr>
            <p:spPr bwMode="auto">
              <a:xfrm>
                <a:off x="141" y="141"/>
                <a:ext cx="113" cy="113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4693" name="AutoShape 117"/>
            <p:cNvSpPr>
              <a:spLocks/>
            </p:cNvSpPr>
            <p:nvPr/>
          </p:nvSpPr>
          <p:spPr bwMode="auto">
            <a:xfrm>
              <a:off x="480" y="479"/>
              <a:ext cx="367" cy="368"/>
            </a:xfrm>
            <a:prstGeom prst="roundRect">
              <a:avLst>
                <a:gd name="adj" fmla="val 32690"/>
              </a:avLst>
            </a:prstGeom>
            <a:solidFill>
              <a:srgbClr val="C0EDFE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4694" name="Group 118"/>
            <p:cNvGrpSpPr>
              <a:grpSpLocks/>
            </p:cNvGrpSpPr>
            <p:nvPr/>
          </p:nvGrpSpPr>
          <p:grpSpPr bwMode="auto">
            <a:xfrm>
              <a:off x="536" y="536"/>
              <a:ext cx="255" cy="254"/>
              <a:chOff x="0" y="0"/>
              <a:chExt cx="254" cy="254"/>
            </a:xfrm>
          </p:grpSpPr>
          <p:sp>
            <p:nvSpPr>
              <p:cNvPr id="24695" name="Rectangle 119"/>
              <p:cNvSpPr>
                <a:spLocks/>
              </p:cNvSpPr>
              <p:nvPr/>
            </p:nvSpPr>
            <p:spPr bwMode="auto">
              <a:xfrm>
                <a:off x="0" y="141"/>
                <a:ext cx="113" cy="113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96" name="Rectangle 120"/>
              <p:cNvSpPr>
                <a:spLocks/>
              </p:cNvSpPr>
              <p:nvPr/>
            </p:nvSpPr>
            <p:spPr bwMode="auto">
              <a:xfrm>
                <a:off x="0" y="0"/>
                <a:ext cx="113" cy="112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97" name="Rectangle 121"/>
              <p:cNvSpPr>
                <a:spLocks/>
              </p:cNvSpPr>
              <p:nvPr/>
            </p:nvSpPr>
            <p:spPr bwMode="auto">
              <a:xfrm>
                <a:off x="141" y="0"/>
                <a:ext cx="113" cy="112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98" name="Rectangle 122"/>
              <p:cNvSpPr>
                <a:spLocks/>
              </p:cNvSpPr>
              <p:nvPr/>
            </p:nvSpPr>
            <p:spPr bwMode="auto">
              <a:xfrm>
                <a:off x="141" y="141"/>
                <a:ext cx="113" cy="113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4699" name="Rectangle 123"/>
            <p:cNvSpPr>
              <a:spLocks/>
            </p:cNvSpPr>
            <p:nvPr/>
          </p:nvSpPr>
          <p:spPr bwMode="auto">
            <a:xfrm>
              <a:off x="0" y="0"/>
              <a:ext cx="904" cy="903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700" name="Oval 124"/>
            <p:cNvSpPr>
              <a:spLocks/>
            </p:cNvSpPr>
            <p:nvPr/>
          </p:nvSpPr>
          <p:spPr bwMode="auto">
            <a:xfrm>
              <a:off x="226" y="1609"/>
              <a:ext cx="452" cy="119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701" name="Rectangle 125"/>
            <p:cNvSpPr>
              <a:spLocks/>
            </p:cNvSpPr>
            <p:nvPr/>
          </p:nvSpPr>
          <p:spPr bwMode="auto">
            <a:xfrm>
              <a:off x="226" y="1343"/>
              <a:ext cx="452" cy="317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70000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702" name="Oval 126"/>
            <p:cNvSpPr>
              <a:spLocks/>
            </p:cNvSpPr>
            <p:nvPr/>
          </p:nvSpPr>
          <p:spPr bwMode="auto">
            <a:xfrm>
              <a:off x="226" y="1270"/>
              <a:ext cx="452" cy="119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703" name="Line 127"/>
            <p:cNvSpPr>
              <a:spLocks noChangeShapeType="1"/>
            </p:cNvSpPr>
            <p:nvPr/>
          </p:nvSpPr>
          <p:spPr bwMode="auto">
            <a:xfrm flipH="1">
              <a:off x="226" y="1338"/>
              <a:ext cx="0" cy="3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704" name="Line 128"/>
            <p:cNvSpPr>
              <a:spLocks noChangeShapeType="1"/>
            </p:cNvSpPr>
            <p:nvPr/>
          </p:nvSpPr>
          <p:spPr bwMode="auto">
            <a:xfrm>
              <a:off x="678" y="1338"/>
              <a:ext cx="0" cy="3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705" name="Line 129"/>
            <p:cNvSpPr>
              <a:spLocks noChangeShapeType="1"/>
            </p:cNvSpPr>
            <p:nvPr/>
          </p:nvSpPr>
          <p:spPr bwMode="auto">
            <a:xfrm>
              <a:off x="452" y="971"/>
              <a:ext cx="0" cy="35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4706" name="Group 130"/>
          <p:cNvGrpSpPr>
            <a:grpSpLocks/>
          </p:cNvGrpSpPr>
          <p:nvPr/>
        </p:nvGrpSpPr>
        <p:grpSpPr bwMode="auto">
          <a:xfrm>
            <a:off x="8661400" y="4749800"/>
            <a:ext cx="1435100" cy="2743200"/>
            <a:chOff x="0" y="0"/>
            <a:chExt cx="904" cy="1728"/>
          </a:xfrm>
        </p:grpSpPr>
        <p:sp>
          <p:nvSpPr>
            <p:cNvPr id="24707" name="AutoShape 131"/>
            <p:cNvSpPr>
              <a:spLocks/>
            </p:cNvSpPr>
            <p:nvPr/>
          </p:nvSpPr>
          <p:spPr bwMode="auto">
            <a:xfrm>
              <a:off x="56" y="56"/>
              <a:ext cx="367" cy="367"/>
            </a:xfrm>
            <a:prstGeom prst="roundRect">
              <a:avLst>
                <a:gd name="adj" fmla="val 32690"/>
              </a:avLst>
            </a:prstGeom>
            <a:solidFill>
              <a:srgbClr val="C0EDFE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4708" name="Group 132"/>
            <p:cNvGrpSpPr>
              <a:grpSpLocks/>
            </p:cNvGrpSpPr>
            <p:nvPr/>
          </p:nvGrpSpPr>
          <p:grpSpPr bwMode="auto">
            <a:xfrm>
              <a:off x="113" y="112"/>
              <a:ext cx="254" cy="255"/>
              <a:chOff x="0" y="0"/>
              <a:chExt cx="254" cy="254"/>
            </a:xfrm>
          </p:grpSpPr>
          <p:sp>
            <p:nvSpPr>
              <p:cNvPr id="24709" name="Rectangle 133"/>
              <p:cNvSpPr>
                <a:spLocks/>
              </p:cNvSpPr>
              <p:nvPr/>
            </p:nvSpPr>
            <p:spPr bwMode="auto">
              <a:xfrm>
                <a:off x="0" y="141"/>
                <a:ext cx="113" cy="113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710" name="Rectangle 134"/>
              <p:cNvSpPr>
                <a:spLocks/>
              </p:cNvSpPr>
              <p:nvPr/>
            </p:nvSpPr>
            <p:spPr bwMode="auto">
              <a:xfrm>
                <a:off x="0" y="0"/>
                <a:ext cx="113" cy="112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711" name="Rectangle 135"/>
              <p:cNvSpPr>
                <a:spLocks/>
              </p:cNvSpPr>
              <p:nvPr/>
            </p:nvSpPr>
            <p:spPr bwMode="auto">
              <a:xfrm>
                <a:off x="141" y="0"/>
                <a:ext cx="113" cy="112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712" name="Rectangle 136"/>
              <p:cNvSpPr>
                <a:spLocks/>
              </p:cNvSpPr>
              <p:nvPr/>
            </p:nvSpPr>
            <p:spPr bwMode="auto">
              <a:xfrm>
                <a:off x="141" y="141"/>
                <a:ext cx="113" cy="113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4713" name="AutoShape 137"/>
            <p:cNvSpPr>
              <a:spLocks/>
            </p:cNvSpPr>
            <p:nvPr/>
          </p:nvSpPr>
          <p:spPr bwMode="auto">
            <a:xfrm>
              <a:off x="480" y="56"/>
              <a:ext cx="367" cy="367"/>
            </a:xfrm>
            <a:prstGeom prst="roundRect">
              <a:avLst>
                <a:gd name="adj" fmla="val 32690"/>
              </a:avLst>
            </a:prstGeom>
            <a:solidFill>
              <a:srgbClr val="C0EDFE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4714" name="Group 138"/>
            <p:cNvGrpSpPr>
              <a:grpSpLocks/>
            </p:cNvGrpSpPr>
            <p:nvPr/>
          </p:nvGrpSpPr>
          <p:grpSpPr bwMode="auto">
            <a:xfrm>
              <a:off x="536" y="112"/>
              <a:ext cx="255" cy="255"/>
              <a:chOff x="0" y="0"/>
              <a:chExt cx="254" cy="254"/>
            </a:xfrm>
          </p:grpSpPr>
          <p:sp>
            <p:nvSpPr>
              <p:cNvPr id="24715" name="Rectangle 139"/>
              <p:cNvSpPr>
                <a:spLocks/>
              </p:cNvSpPr>
              <p:nvPr/>
            </p:nvSpPr>
            <p:spPr bwMode="auto">
              <a:xfrm>
                <a:off x="0" y="141"/>
                <a:ext cx="113" cy="113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716" name="Rectangle 140"/>
              <p:cNvSpPr>
                <a:spLocks/>
              </p:cNvSpPr>
              <p:nvPr/>
            </p:nvSpPr>
            <p:spPr bwMode="auto">
              <a:xfrm>
                <a:off x="0" y="0"/>
                <a:ext cx="113" cy="112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717" name="Rectangle 141"/>
              <p:cNvSpPr>
                <a:spLocks/>
              </p:cNvSpPr>
              <p:nvPr/>
            </p:nvSpPr>
            <p:spPr bwMode="auto">
              <a:xfrm>
                <a:off x="141" y="0"/>
                <a:ext cx="113" cy="112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718" name="Rectangle 142"/>
              <p:cNvSpPr>
                <a:spLocks/>
              </p:cNvSpPr>
              <p:nvPr/>
            </p:nvSpPr>
            <p:spPr bwMode="auto">
              <a:xfrm>
                <a:off x="141" y="141"/>
                <a:ext cx="113" cy="113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4719" name="AutoShape 143"/>
            <p:cNvSpPr>
              <a:spLocks/>
            </p:cNvSpPr>
            <p:nvPr/>
          </p:nvSpPr>
          <p:spPr bwMode="auto">
            <a:xfrm>
              <a:off x="56" y="479"/>
              <a:ext cx="367" cy="368"/>
            </a:xfrm>
            <a:prstGeom prst="roundRect">
              <a:avLst>
                <a:gd name="adj" fmla="val 32690"/>
              </a:avLst>
            </a:prstGeom>
            <a:solidFill>
              <a:srgbClr val="C0EDFE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4720" name="Group 144"/>
            <p:cNvGrpSpPr>
              <a:grpSpLocks/>
            </p:cNvGrpSpPr>
            <p:nvPr/>
          </p:nvGrpSpPr>
          <p:grpSpPr bwMode="auto">
            <a:xfrm>
              <a:off x="113" y="536"/>
              <a:ext cx="254" cy="254"/>
              <a:chOff x="0" y="0"/>
              <a:chExt cx="254" cy="254"/>
            </a:xfrm>
          </p:grpSpPr>
          <p:sp>
            <p:nvSpPr>
              <p:cNvPr id="24721" name="Rectangle 145"/>
              <p:cNvSpPr>
                <a:spLocks/>
              </p:cNvSpPr>
              <p:nvPr/>
            </p:nvSpPr>
            <p:spPr bwMode="auto">
              <a:xfrm>
                <a:off x="0" y="141"/>
                <a:ext cx="113" cy="113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722" name="Rectangle 146"/>
              <p:cNvSpPr>
                <a:spLocks/>
              </p:cNvSpPr>
              <p:nvPr/>
            </p:nvSpPr>
            <p:spPr bwMode="auto">
              <a:xfrm>
                <a:off x="0" y="0"/>
                <a:ext cx="113" cy="112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723" name="Rectangle 147"/>
              <p:cNvSpPr>
                <a:spLocks/>
              </p:cNvSpPr>
              <p:nvPr/>
            </p:nvSpPr>
            <p:spPr bwMode="auto">
              <a:xfrm>
                <a:off x="141" y="0"/>
                <a:ext cx="113" cy="112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724" name="Rectangle 148"/>
              <p:cNvSpPr>
                <a:spLocks/>
              </p:cNvSpPr>
              <p:nvPr/>
            </p:nvSpPr>
            <p:spPr bwMode="auto">
              <a:xfrm>
                <a:off x="141" y="141"/>
                <a:ext cx="113" cy="113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4725" name="AutoShape 149"/>
            <p:cNvSpPr>
              <a:spLocks/>
            </p:cNvSpPr>
            <p:nvPr/>
          </p:nvSpPr>
          <p:spPr bwMode="auto">
            <a:xfrm>
              <a:off x="480" y="479"/>
              <a:ext cx="367" cy="368"/>
            </a:xfrm>
            <a:prstGeom prst="roundRect">
              <a:avLst>
                <a:gd name="adj" fmla="val 32690"/>
              </a:avLst>
            </a:prstGeom>
            <a:solidFill>
              <a:srgbClr val="C0EDFE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4726" name="Group 150"/>
            <p:cNvGrpSpPr>
              <a:grpSpLocks/>
            </p:cNvGrpSpPr>
            <p:nvPr/>
          </p:nvGrpSpPr>
          <p:grpSpPr bwMode="auto">
            <a:xfrm>
              <a:off x="536" y="536"/>
              <a:ext cx="255" cy="254"/>
              <a:chOff x="0" y="0"/>
              <a:chExt cx="254" cy="254"/>
            </a:xfrm>
          </p:grpSpPr>
          <p:sp>
            <p:nvSpPr>
              <p:cNvPr id="24727" name="Rectangle 151"/>
              <p:cNvSpPr>
                <a:spLocks/>
              </p:cNvSpPr>
              <p:nvPr/>
            </p:nvSpPr>
            <p:spPr bwMode="auto">
              <a:xfrm>
                <a:off x="0" y="141"/>
                <a:ext cx="113" cy="113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728" name="Rectangle 152"/>
              <p:cNvSpPr>
                <a:spLocks/>
              </p:cNvSpPr>
              <p:nvPr/>
            </p:nvSpPr>
            <p:spPr bwMode="auto">
              <a:xfrm>
                <a:off x="0" y="0"/>
                <a:ext cx="113" cy="112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729" name="Rectangle 153"/>
              <p:cNvSpPr>
                <a:spLocks/>
              </p:cNvSpPr>
              <p:nvPr/>
            </p:nvSpPr>
            <p:spPr bwMode="auto">
              <a:xfrm>
                <a:off x="141" y="0"/>
                <a:ext cx="113" cy="112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730" name="Rectangle 154"/>
              <p:cNvSpPr>
                <a:spLocks/>
              </p:cNvSpPr>
              <p:nvPr/>
            </p:nvSpPr>
            <p:spPr bwMode="auto">
              <a:xfrm>
                <a:off x="141" y="141"/>
                <a:ext cx="113" cy="113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4731" name="Rectangle 155"/>
            <p:cNvSpPr>
              <a:spLocks/>
            </p:cNvSpPr>
            <p:nvPr/>
          </p:nvSpPr>
          <p:spPr bwMode="auto">
            <a:xfrm>
              <a:off x="0" y="0"/>
              <a:ext cx="904" cy="903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732" name="Oval 156"/>
            <p:cNvSpPr>
              <a:spLocks/>
            </p:cNvSpPr>
            <p:nvPr/>
          </p:nvSpPr>
          <p:spPr bwMode="auto">
            <a:xfrm>
              <a:off x="226" y="1609"/>
              <a:ext cx="452" cy="119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733" name="Rectangle 157"/>
            <p:cNvSpPr>
              <a:spLocks/>
            </p:cNvSpPr>
            <p:nvPr/>
          </p:nvSpPr>
          <p:spPr bwMode="auto">
            <a:xfrm>
              <a:off x="226" y="1343"/>
              <a:ext cx="452" cy="317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70000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734" name="Oval 158"/>
            <p:cNvSpPr>
              <a:spLocks/>
            </p:cNvSpPr>
            <p:nvPr/>
          </p:nvSpPr>
          <p:spPr bwMode="auto">
            <a:xfrm>
              <a:off x="226" y="1270"/>
              <a:ext cx="452" cy="119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735" name="Line 159"/>
            <p:cNvSpPr>
              <a:spLocks noChangeShapeType="1"/>
            </p:cNvSpPr>
            <p:nvPr/>
          </p:nvSpPr>
          <p:spPr bwMode="auto">
            <a:xfrm flipH="1">
              <a:off x="226" y="1338"/>
              <a:ext cx="0" cy="3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736" name="Line 160"/>
            <p:cNvSpPr>
              <a:spLocks noChangeShapeType="1"/>
            </p:cNvSpPr>
            <p:nvPr/>
          </p:nvSpPr>
          <p:spPr bwMode="auto">
            <a:xfrm>
              <a:off x="678" y="1338"/>
              <a:ext cx="0" cy="3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737" name="Line 161"/>
            <p:cNvSpPr>
              <a:spLocks noChangeShapeType="1"/>
            </p:cNvSpPr>
            <p:nvPr/>
          </p:nvSpPr>
          <p:spPr bwMode="auto">
            <a:xfrm>
              <a:off x="452" y="971"/>
              <a:ext cx="0" cy="35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4738" name="Group 162"/>
          <p:cNvGrpSpPr>
            <a:grpSpLocks/>
          </p:cNvGrpSpPr>
          <p:nvPr/>
        </p:nvGrpSpPr>
        <p:grpSpPr bwMode="auto">
          <a:xfrm>
            <a:off x="10579100" y="4749800"/>
            <a:ext cx="1435100" cy="2743200"/>
            <a:chOff x="0" y="0"/>
            <a:chExt cx="904" cy="1728"/>
          </a:xfrm>
        </p:grpSpPr>
        <p:sp>
          <p:nvSpPr>
            <p:cNvPr id="24739" name="AutoShape 163"/>
            <p:cNvSpPr>
              <a:spLocks/>
            </p:cNvSpPr>
            <p:nvPr/>
          </p:nvSpPr>
          <p:spPr bwMode="auto">
            <a:xfrm>
              <a:off x="56" y="56"/>
              <a:ext cx="367" cy="367"/>
            </a:xfrm>
            <a:prstGeom prst="roundRect">
              <a:avLst>
                <a:gd name="adj" fmla="val 32690"/>
              </a:avLst>
            </a:prstGeom>
            <a:solidFill>
              <a:srgbClr val="C0EDFE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4740" name="Group 164"/>
            <p:cNvGrpSpPr>
              <a:grpSpLocks/>
            </p:cNvGrpSpPr>
            <p:nvPr/>
          </p:nvGrpSpPr>
          <p:grpSpPr bwMode="auto">
            <a:xfrm>
              <a:off x="113" y="112"/>
              <a:ext cx="254" cy="255"/>
              <a:chOff x="0" y="0"/>
              <a:chExt cx="254" cy="254"/>
            </a:xfrm>
          </p:grpSpPr>
          <p:sp>
            <p:nvSpPr>
              <p:cNvPr id="24741" name="Rectangle 165"/>
              <p:cNvSpPr>
                <a:spLocks/>
              </p:cNvSpPr>
              <p:nvPr/>
            </p:nvSpPr>
            <p:spPr bwMode="auto">
              <a:xfrm>
                <a:off x="0" y="141"/>
                <a:ext cx="113" cy="113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742" name="Rectangle 166"/>
              <p:cNvSpPr>
                <a:spLocks/>
              </p:cNvSpPr>
              <p:nvPr/>
            </p:nvSpPr>
            <p:spPr bwMode="auto">
              <a:xfrm>
                <a:off x="0" y="0"/>
                <a:ext cx="113" cy="112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743" name="Rectangle 167"/>
              <p:cNvSpPr>
                <a:spLocks/>
              </p:cNvSpPr>
              <p:nvPr/>
            </p:nvSpPr>
            <p:spPr bwMode="auto">
              <a:xfrm>
                <a:off x="141" y="0"/>
                <a:ext cx="113" cy="112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744" name="Rectangle 168"/>
              <p:cNvSpPr>
                <a:spLocks/>
              </p:cNvSpPr>
              <p:nvPr/>
            </p:nvSpPr>
            <p:spPr bwMode="auto">
              <a:xfrm>
                <a:off x="141" y="141"/>
                <a:ext cx="113" cy="113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4745" name="AutoShape 169"/>
            <p:cNvSpPr>
              <a:spLocks/>
            </p:cNvSpPr>
            <p:nvPr/>
          </p:nvSpPr>
          <p:spPr bwMode="auto">
            <a:xfrm>
              <a:off x="480" y="56"/>
              <a:ext cx="367" cy="367"/>
            </a:xfrm>
            <a:prstGeom prst="roundRect">
              <a:avLst>
                <a:gd name="adj" fmla="val 32690"/>
              </a:avLst>
            </a:prstGeom>
            <a:solidFill>
              <a:srgbClr val="C0EDFE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4746" name="Group 170"/>
            <p:cNvGrpSpPr>
              <a:grpSpLocks/>
            </p:cNvGrpSpPr>
            <p:nvPr/>
          </p:nvGrpSpPr>
          <p:grpSpPr bwMode="auto">
            <a:xfrm>
              <a:off x="536" y="112"/>
              <a:ext cx="255" cy="255"/>
              <a:chOff x="0" y="0"/>
              <a:chExt cx="254" cy="254"/>
            </a:xfrm>
          </p:grpSpPr>
          <p:sp>
            <p:nvSpPr>
              <p:cNvPr id="24747" name="Rectangle 171"/>
              <p:cNvSpPr>
                <a:spLocks/>
              </p:cNvSpPr>
              <p:nvPr/>
            </p:nvSpPr>
            <p:spPr bwMode="auto">
              <a:xfrm>
                <a:off x="0" y="141"/>
                <a:ext cx="113" cy="113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748" name="Rectangle 172"/>
              <p:cNvSpPr>
                <a:spLocks/>
              </p:cNvSpPr>
              <p:nvPr/>
            </p:nvSpPr>
            <p:spPr bwMode="auto">
              <a:xfrm>
                <a:off x="0" y="0"/>
                <a:ext cx="113" cy="112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749" name="Rectangle 173"/>
              <p:cNvSpPr>
                <a:spLocks/>
              </p:cNvSpPr>
              <p:nvPr/>
            </p:nvSpPr>
            <p:spPr bwMode="auto">
              <a:xfrm>
                <a:off x="141" y="0"/>
                <a:ext cx="113" cy="112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750" name="Rectangle 174"/>
              <p:cNvSpPr>
                <a:spLocks/>
              </p:cNvSpPr>
              <p:nvPr/>
            </p:nvSpPr>
            <p:spPr bwMode="auto">
              <a:xfrm>
                <a:off x="141" y="141"/>
                <a:ext cx="113" cy="113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4751" name="AutoShape 175"/>
            <p:cNvSpPr>
              <a:spLocks/>
            </p:cNvSpPr>
            <p:nvPr/>
          </p:nvSpPr>
          <p:spPr bwMode="auto">
            <a:xfrm>
              <a:off x="56" y="479"/>
              <a:ext cx="367" cy="368"/>
            </a:xfrm>
            <a:prstGeom prst="roundRect">
              <a:avLst>
                <a:gd name="adj" fmla="val 32690"/>
              </a:avLst>
            </a:prstGeom>
            <a:solidFill>
              <a:srgbClr val="C0EDFE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4752" name="Group 176"/>
            <p:cNvGrpSpPr>
              <a:grpSpLocks/>
            </p:cNvGrpSpPr>
            <p:nvPr/>
          </p:nvGrpSpPr>
          <p:grpSpPr bwMode="auto">
            <a:xfrm>
              <a:off x="113" y="536"/>
              <a:ext cx="254" cy="254"/>
              <a:chOff x="0" y="0"/>
              <a:chExt cx="254" cy="254"/>
            </a:xfrm>
          </p:grpSpPr>
          <p:sp>
            <p:nvSpPr>
              <p:cNvPr id="24753" name="Rectangle 177"/>
              <p:cNvSpPr>
                <a:spLocks/>
              </p:cNvSpPr>
              <p:nvPr/>
            </p:nvSpPr>
            <p:spPr bwMode="auto">
              <a:xfrm>
                <a:off x="0" y="141"/>
                <a:ext cx="113" cy="113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754" name="Rectangle 178"/>
              <p:cNvSpPr>
                <a:spLocks/>
              </p:cNvSpPr>
              <p:nvPr/>
            </p:nvSpPr>
            <p:spPr bwMode="auto">
              <a:xfrm>
                <a:off x="0" y="0"/>
                <a:ext cx="113" cy="112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755" name="Rectangle 179"/>
              <p:cNvSpPr>
                <a:spLocks/>
              </p:cNvSpPr>
              <p:nvPr/>
            </p:nvSpPr>
            <p:spPr bwMode="auto">
              <a:xfrm>
                <a:off x="141" y="0"/>
                <a:ext cx="113" cy="112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756" name="Rectangle 180"/>
              <p:cNvSpPr>
                <a:spLocks/>
              </p:cNvSpPr>
              <p:nvPr/>
            </p:nvSpPr>
            <p:spPr bwMode="auto">
              <a:xfrm>
                <a:off x="141" y="141"/>
                <a:ext cx="113" cy="113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4757" name="AutoShape 181"/>
            <p:cNvSpPr>
              <a:spLocks/>
            </p:cNvSpPr>
            <p:nvPr/>
          </p:nvSpPr>
          <p:spPr bwMode="auto">
            <a:xfrm>
              <a:off x="480" y="479"/>
              <a:ext cx="367" cy="368"/>
            </a:xfrm>
            <a:prstGeom prst="roundRect">
              <a:avLst>
                <a:gd name="adj" fmla="val 32690"/>
              </a:avLst>
            </a:prstGeom>
            <a:solidFill>
              <a:srgbClr val="C0EDFE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4758" name="Group 182"/>
            <p:cNvGrpSpPr>
              <a:grpSpLocks/>
            </p:cNvGrpSpPr>
            <p:nvPr/>
          </p:nvGrpSpPr>
          <p:grpSpPr bwMode="auto">
            <a:xfrm>
              <a:off x="536" y="536"/>
              <a:ext cx="255" cy="254"/>
              <a:chOff x="0" y="0"/>
              <a:chExt cx="254" cy="254"/>
            </a:xfrm>
          </p:grpSpPr>
          <p:sp>
            <p:nvSpPr>
              <p:cNvPr id="24759" name="Rectangle 183"/>
              <p:cNvSpPr>
                <a:spLocks/>
              </p:cNvSpPr>
              <p:nvPr/>
            </p:nvSpPr>
            <p:spPr bwMode="auto">
              <a:xfrm>
                <a:off x="0" y="141"/>
                <a:ext cx="113" cy="113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760" name="Rectangle 184"/>
              <p:cNvSpPr>
                <a:spLocks/>
              </p:cNvSpPr>
              <p:nvPr/>
            </p:nvSpPr>
            <p:spPr bwMode="auto">
              <a:xfrm>
                <a:off x="0" y="0"/>
                <a:ext cx="113" cy="112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761" name="Rectangle 185"/>
              <p:cNvSpPr>
                <a:spLocks/>
              </p:cNvSpPr>
              <p:nvPr/>
            </p:nvSpPr>
            <p:spPr bwMode="auto">
              <a:xfrm>
                <a:off x="141" y="0"/>
                <a:ext cx="113" cy="112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762" name="Rectangle 186"/>
              <p:cNvSpPr>
                <a:spLocks/>
              </p:cNvSpPr>
              <p:nvPr/>
            </p:nvSpPr>
            <p:spPr bwMode="auto">
              <a:xfrm>
                <a:off x="141" y="141"/>
                <a:ext cx="113" cy="113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4763" name="Rectangle 187"/>
            <p:cNvSpPr>
              <a:spLocks/>
            </p:cNvSpPr>
            <p:nvPr/>
          </p:nvSpPr>
          <p:spPr bwMode="auto">
            <a:xfrm>
              <a:off x="0" y="0"/>
              <a:ext cx="904" cy="903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764" name="Oval 188"/>
            <p:cNvSpPr>
              <a:spLocks/>
            </p:cNvSpPr>
            <p:nvPr/>
          </p:nvSpPr>
          <p:spPr bwMode="auto">
            <a:xfrm>
              <a:off x="226" y="1609"/>
              <a:ext cx="452" cy="119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765" name="Rectangle 189"/>
            <p:cNvSpPr>
              <a:spLocks/>
            </p:cNvSpPr>
            <p:nvPr/>
          </p:nvSpPr>
          <p:spPr bwMode="auto">
            <a:xfrm>
              <a:off x="226" y="1343"/>
              <a:ext cx="452" cy="317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70000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766" name="Oval 190"/>
            <p:cNvSpPr>
              <a:spLocks/>
            </p:cNvSpPr>
            <p:nvPr/>
          </p:nvSpPr>
          <p:spPr bwMode="auto">
            <a:xfrm>
              <a:off x="226" y="1270"/>
              <a:ext cx="452" cy="119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767" name="Line 191"/>
            <p:cNvSpPr>
              <a:spLocks noChangeShapeType="1"/>
            </p:cNvSpPr>
            <p:nvPr/>
          </p:nvSpPr>
          <p:spPr bwMode="auto">
            <a:xfrm flipH="1">
              <a:off x="226" y="1338"/>
              <a:ext cx="0" cy="3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768" name="Line 192"/>
            <p:cNvSpPr>
              <a:spLocks noChangeShapeType="1"/>
            </p:cNvSpPr>
            <p:nvPr/>
          </p:nvSpPr>
          <p:spPr bwMode="auto">
            <a:xfrm>
              <a:off x="678" y="1338"/>
              <a:ext cx="0" cy="3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769" name="Line 193"/>
            <p:cNvSpPr>
              <a:spLocks noChangeShapeType="1"/>
            </p:cNvSpPr>
            <p:nvPr/>
          </p:nvSpPr>
          <p:spPr bwMode="auto">
            <a:xfrm>
              <a:off x="452" y="971"/>
              <a:ext cx="0" cy="35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4770" name="Rectangle 194"/>
          <p:cNvSpPr>
            <a:spLocks/>
          </p:cNvSpPr>
          <p:nvPr/>
        </p:nvSpPr>
        <p:spPr bwMode="auto">
          <a:xfrm>
            <a:off x="1743075" y="2006600"/>
            <a:ext cx="95250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(1)  Downpour: Asynchronous Distributed SGD</a:t>
            </a:r>
          </a:p>
          <a:p>
            <a:pPr algn="l"/>
            <a:endParaRPr lang="en-US" sz="360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/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(2)  Sandblaster: Distributed L-BFGS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7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1"/>
          <p:cNvGrpSpPr>
            <a:grpSpLocks/>
          </p:cNvGrpSpPr>
          <p:nvPr/>
        </p:nvGrpSpPr>
        <p:grpSpPr bwMode="auto">
          <a:xfrm>
            <a:off x="3670300" y="3340100"/>
            <a:ext cx="1333500" cy="1473200"/>
            <a:chOff x="0" y="0"/>
            <a:chExt cx="840" cy="928"/>
          </a:xfrm>
        </p:grpSpPr>
        <p:sp>
          <p:nvSpPr>
            <p:cNvPr id="25602" name="Line 2"/>
            <p:cNvSpPr>
              <a:spLocks noChangeShapeType="1"/>
            </p:cNvSpPr>
            <p:nvPr/>
          </p:nvSpPr>
          <p:spPr bwMode="auto">
            <a:xfrm flipH="1">
              <a:off x="0" y="0"/>
              <a:ext cx="400" cy="928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03" name="Rectangle 3"/>
            <p:cNvSpPr>
              <a:spLocks/>
            </p:cNvSpPr>
            <p:nvPr/>
          </p:nvSpPr>
          <p:spPr bwMode="auto">
            <a:xfrm>
              <a:off x="176" y="252"/>
              <a:ext cx="66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500" i="1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p</a:t>
              </a:r>
            </a:p>
          </p:txBody>
        </p:sp>
      </p:grp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2476500" y="4902200"/>
            <a:ext cx="2032000" cy="3606800"/>
            <a:chOff x="0" y="0"/>
            <a:chExt cx="1280" cy="2272"/>
          </a:xfrm>
        </p:grpSpPr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80" y="80"/>
              <a:ext cx="520" cy="520"/>
              <a:chOff x="0" y="0"/>
              <a:chExt cx="520" cy="520"/>
            </a:xfrm>
          </p:grpSpPr>
          <p:sp>
            <p:nvSpPr>
              <p:cNvPr id="25606" name="AutoShape 6"/>
              <p:cNvSpPr>
                <a:spLocks/>
              </p:cNvSpPr>
              <p:nvPr/>
            </p:nvSpPr>
            <p:spPr bwMode="auto">
              <a:xfrm>
                <a:off x="0" y="0"/>
                <a:ext cx="520" cy="520"/>
              </a:xfrm>
              <a:prstGeom prst="roundRect">
                <a:avLst>
                  <a:gd name="adj" fmla="val 23074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5607" name="Group 7"/>
              <p:cNvGrpSpPr>
                <a:grpSpLocks/>
              </p:cNvGrpSpPr>
              <p:nvPr/>
            </p:nvGrpSpPr>
            <p:grpSpPr bwMode="auto">
              <a:xfrm>
                <a:off x="80" y="80"/>
                <a:ext cx="360" cy="360"/>
                <a:chOff x="0" y="0"/>
                <a:chExt cx="360" cy="360"/>
              </a:xfrm>
            </p:grpSpPr>
            <p:sp>
              <p:nvSpPr>
                <p:cNvPr id="25608" name="Rectangle 8"/>
                <p:cNvSpPr>
                  <a:spLocks/>
                </p:cNvSpPr>
                <p:nvPr/>
              </p:nvSpPr>
              <p:spPr bwMode="auto">
                <a:xfrm>
                  <a:off x="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5609" name="Rectangle 9"/>
                <p:cNvSpPr>
                  <a:spLocks/>
                </p:cNvSpPr>
                <p:nvPr/>
              </p:nvSpPr>
              <p:spPr bwMode="auto">
                <a:xfrm>
                  <a:off x="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5610" name="Rectangle 10"/>
                <p:cNvSpPr>
                  <a:spLocks/>
                </p:cNvSpPr>
                <p:nvPr/>
              </p:nvSpPr>
              <p:spPr bwMode="auto">
                <a:xfrm>
                  <a:off x="20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5611" name="Rectangle 11"/>
                <p:cNvSpPr>
                  <a:spLocks/>
                </p:cNvSpPr>
                <p:nvPr/>
              </p:nvSpPr>
              <p:spPr bwMode="auto">
                <a:xfrm>
                  <a:off x="20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612" name="Group 12"/>
            <p:cNvGrpSpPr>
              <a:grpSpLocks/>
            </p:cNvGrpSpPr>
            <p:nvPr/>
          </p:nvGrpSpPr>
          <p:grpSpPr bwMode="auto">
            <a:xfrm>
              <a:off x="680" y="80"/>
              <a:ext cx="520" cy="520"/>
              <a:chOff x="0" y="0"/>
              <a:chExt cx="520" cy="520"/>
            </a:xfrm>
          </p:grpSpPr>
          <p:sp>
            <p:nvSpPr>
              <p:cNvPr id="25613" name="AutoShape 13"/>
              <p:cNvSpPr>
                <a:spLocks/>
              </p:cNvSpPr>
              <p:nvPr/>
            </p:nvSpPr>
            <p:spPr bwMode="auto">
              <a:xfrm>
                <a:off x="0" y="0"/>
                <a:ext cx="520" cy="520"/>
              </a:xfrm>
              <a:prstGeom prst="roundRect">
                <a:avLst>
                  <a:gd name="adj" fmla="val 23074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5614" name="Group 14"/>
              <p:cNvGrpSpPr>
                <a:grpSpLocks/>
              </p:cNvGrpSpPr>
              <p:nvPr/>
            </p:nvGrpSpPr>
            <p:grpSpPr bwMode="auto">
              <a:xfrm>
                <a:off x="80" y="80"/>
                <a:ext cx="360" cy="360"/>
                <a:chOff x="0" y="0"/>
                <a:chExt cx="360" cy="360"/>
              </a:xfrm>
            </p:grpSpPr>
            <p:sp>
              <p:nvSpPr>
                <p:cNvPr id="25615" name="Rectangle 15"/>
                <p:cNvSpPr>
                  <a:spLocks/>
                </p:cNvSpPr>
                <p:nvPr/>
              </p:nvSpPr>
              <p:spPr bwMode="auto">
                <a:xfrm>
                  <a:off x="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5616" name="Rectangle 16"/>
                <p:cNvSpPr>
                  <a:spLocks/>
                </p:cNvSpPr>
                <p:nvPr/>
              </p:nvSpPr>
              <p:spPr bwMode="auto">
                <a:xfrm>
                  <a:off x="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5617" name="Rectangle 17"/>
                <p:cNvSpPr>
                  <a:spLocks/>
                </p:cNvSpPr>
                <p:nvPr/>
              </p:nvSpPr>
              <p:spPr bwMode="auto">
                <a:xfrm>
                  <a:off x="20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5618" name="Rectangle 18"/>
                <p:cNvSpPr>
                  <a:spLocks/>
                </p:cNvSpPr>
                <p:nvPr/>
              </p:nvSpPr>
              <p:spPr bwMode="auto">
                <a:xfrm>
                  <a:off x="20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619" name="Group 19"/>
            <p:cNvGrpSpPr>
              <a:grpSpLocks/>
            </p:cNvGrpSpPr>
            <p:nvPr/>
          </p:nvGrpSpPr>
          <p:grpSpPr bwMode="auto">
            <a:xfrm>
              <a:off x="80" y="680"/>
              <a:ext cx="520" cy="520"/>
              <a:chOff x="0" y="0"/>
              <a:chExt cx="520" cy="520"/>
            </a:xfrm>
          </p:grpSpPr>
          <p:sp>
            <p:nvSpPr>
              <p:cNvPr id="25620" name="AutoShape 20"/>
              <p:cNvSpPr>
                <a:spLocks/>
              </p:cNvSpPr>
              <p:nvPr/>
            </p:nvSpPr>
            <p:spPr bwMode="auto">
              <a:xfrm>
                <a:off x="0" y="0"/>
                <a:ext cx="520" cy="520"/>
              </a:xfrm>
              <a:prstGeom prst="roundRect">
                <a:avLst>
                  <a:gd name="adj" fmla="val 23074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5621" name="Group 21"/>
              <p:cNvGrpSpPr>
                <a:grpSpLocks/>
              </p:cNvGrpSpPr>
              <p:nvPr/>
            </p:nvGrpSpPr>
            <p:grpSpPr bwMode="auto">
              <a:xfrm>
                <a:off x="80" y="80"/>
                <a:ext cx="360" cy="360"/>
                <a:chOff x="0" y="0"/>
                <a:chExt cx="360" cy="360"/>
              </a:xfrm>
            </p:grpSpPr>
            <p:sp>
              <p:nvSpPr>
                <p:cNvPr id="25622" name="Rectangle 22"/>
                <p:cNvSpPr>
                  <a:spLocks/>
                </p:cNvSpPr>
                <p:nvPr/>
              </p:nvSpPr>
              <p:spPr bwMode="auto">
                <a:xfrm>
                  <a:off x="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5623" name="Rectangle 23"/>
                <p:cNvSpPr>
                  <a:spLocks/>
                </p:cNvSpPr>
                <p:nvPr/>
              </p:nvSpPr>
              <p:spPr bwMode="auto">
                <a:xfrm>
                  <a:off x="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5624" name="Rectangle 24"/>
                <p:cNvSpPr>
                  <a:spLocks/>
                </p:cNvSpPr>
                <p:nvPr/>
              </p:nvSpPr>
              <p:spPr bwMode="auto">
                <a:xfrm>
                  <a:off x="20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5625" name="Rectangle 25"/>
                <p:cNvSpPr>
                  <a:spLocks/>
                </p:cNvSpPr>
                <p:nvPr/>
              </p:nvSpPr>
              <p:spPr bwMode="auto">
                <a:xfrm>
                  <a:off x="20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626" name="Group 26"/>
            <p:cNvGrpSpPr>
              <a:grpSpLocks/>
            </p:cNvGrpSpPr>
            <p:nvPr/>
          </p:nvGrpSpPr>
          <p:grpSpPr bwMode="auto">
            <a:xfrm>
              <a:off x="680" y="680"/>
              <a:ext cx="520" cy="520"/>
              <a:chOff x="0" y="0"/>
              <a:chExt cx="520" cy="520"/>
            </a:xfrm>
          </p:grpSpPr>
          <p:sp>
            <p:nvSpPr>
              <p:cNvPr id="25627" name="AutoShape 27"/>
              <p:cNvSpPr>
                <a:spLocks/>
              </p:cNvSpPr>
              <p:nvPr/>
            </p:nvSpPr>
            <p:spPr bwMode="auto">
              <a:xfrm>
                <a:off x="0" y="0"/>
                <a:ext cx="520" cy="520"/>
              </a:xfrm>
              <a:prstGeom prst="roundRect">
                <a:avLst>
                  <a:gd name="adj" fmla="val 23074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5628" name="Group 28"/>
              <p:cNvGrpSpPr>
                <a:grpSpLocks/>
              </p:cNvGrpSpPr>
              <p:nvPr/>
            </p:nvGrpSpPr>
            <p:grpSpPr bwMode="auto">
              <a:xfrm>
                <a:off x="80" y="80"/>
                <a:ext cx="360" cy="360"/>
                <a:chOff x="0" y="0"/>
                <a:chExt cx="360" cy="360"/>
              </a:xfrm>
            </p:grpSpPr>
            <p:sp>
              <p:nvSpPr>
                <p:cNvPr id="25629" name="Rectangle 29"/>
                <p:cNvSpPr>
                  <a:spLocks/>
                </p:cNvSpPr>
                <p:nvPr/>
              </p:nvSpPr>
              <p:spPr bwMode="auto">
                <a:xfrm>
                  <a:off x="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5630" name="Rectangle 30"/>
                <p:cNvSpPr>
                  <a:spLocks/>
                </p:cNvSpPr>
                <p:nvPr/>
              </p:nvSpPr>
              <p:spPr bwMode="auto">
                <a:xfrm>
                  <a:off x="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5631" name="Rectangle 31"/>
                <p:cNvSpPr>
                  <a:spLocks/>
                </p:cNvSpPr>
                <p:nvPr/>
              </p:nvSpPr>
              <p:spPr bwMode="auto">
                <a:xfrm>
                  <a:off x="20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5632" name="Rectangle 32"/>
                <p:cNvSpPr>
                  <a:spLocks/>
                </p:cNvSpPr>
                <p:nvPr/>
              </p:nvSpPr>
              <p:spPr bwMode="auto">
                <a:xfrm>
                  <a:off x="20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sp>
          <p:nvSpPr>
            <p:cNvPr id="25633" name="Rectangle 33"/>
            <p:cNvSpPr>
              <a:spLocks/>
            </p:cNvSpPr>
            <p:nvPr/>
          </p:nvSpPr>
          <p:spPr bwMode="auto">
            <a:xfrm>
              <a:off x="0" y="0"/>
              <a:ext cx="1280" cy="128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5634" name="Group 34"/>
            <p:cNvGrpSpPr>
              <a:grpSpLocks/>
            </p:cNvGrpSpPr>
            <p:nvPr/>
          </p:nvGrpSpPr>
          <p:grpSpPr bwMode="auto">
            <a:xfrm>
              <a:off x="319" y="1376"/>
              <a:ext cx="641" cy="896"/>
              <a:chOff x="0" y="0"/>
              <a:chExt cx="640" cy="896"/>
            </a:xfrm>
          </p:grpSpPr>
          <p:grpSp>
            <p:nvGrpSpPr>
              <p:cNvPr id="25635" name="Group 35"/>
              <p:cNvGrpSpPr>
                <a:grpSpLocks/>
              </p:cNvGrpSpPr>
              <p:nvPr/>
            </p:nvGrpSpPr>
            <p:grpSpPr bwMode="auto">
              <a:xfrm>
                <a:off x="0" y="248"/>
                <a:ext cx="640" cy="648"/>
                <a:chOff x="0" y="0"/>
                <a:chExt cx="640" cy="648"/>
              </a:xfrm>
            </p:grpSpPr>
            <p:sp>
              <p:nvSpPr>
                <p:cNvPr id="25636" name="Oval 36"/>
                <p:cNvSpPr>
                  <a:spLocks/>
                </p:cNvSpPr>
                <p:nvPr/>
              </p:nvSpPr>
              <p:spPr bwMode="auto">
                <a:xfrm>
                  <a:off x="0" y="480"/>
                  <a:ext cx="640" cy="168"/>
                </a:xfrm>
                <a:prstGeom prst="ellips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5637" name="Rectangle 37"/>
                <p:cNvSpPr>
                  <a:spLocks/>
                </p:cNvSpPr>
                <p:nvPr/>
              </p:nvSpPr>
              <p:spPr bwMode="auto">
                <a:xfrm>
                  <a:off x="0" y="104"/>
                  <a:ext cx="640" cy="448"/>
                </a:xfrm>
                <a:prstGeom prst="rect">
                  <a:avLst/>
                </a:prstGeom>
                <a:solidFill>
                  <a:schemeClr val="accent1">
                    <a:alpha val="7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>
                          <a:alpha val="70000"/>
                        </a:schemeClr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5638" name="Oval 38"/>
                <p:cNvSpPr>
                  <a:spLocks/>
                </p:cNvSpPr>
                <p:nvPr/>
              </p:nvSpPr>
              <p:spPr bwMode="auto">
                <a:xfrm>
                  <a:off x="0" y="0"/>
                  <a:ext cx="640" cy="168"/>
                </a:xfrm>
                <a:prstGeom prst="ellips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5639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0" y="96"/>
                  <a:ext cx="0" cy="480"/>
                </a:xfrm>
                <a:prstGeom prst="lin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5640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640" y="96"/>
                  <a:ext cx="0" cy="480"/>
                </a:xfrm>
                <a:prstGeom prst="lin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25641" name="Line 41"/>
              <p:cNvSpPr>
                <a:spLocks noChangeShapeType="1"/>
              </p:cNvSpPr>
              <p:nvPr/>
            </p:nvSpPr>
            <p:spPr bwMode="auto">
              <a:xfrm flipH="1">
                <a:off x="320" y="0"/>
                <a:ext cx="0" cy="32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25642" name="Rectangle 42"/>
          <p:cNvSpPr>
            <a:spLocks/>
          </p:cNvSpPr>
          <p:nvPr/>
        </p:nvSpPr>
        <p:spPr bwMode="auto">
          <a:xfrm>
            <a:off x="187325" y="5302250"/>
            <a:ext cx="2057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Model</a:t>
            </a:r>
          </a:p>
          <a:p>
            <a:endParaRPr lang="en-US" sz="360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25643" name="Rectangle 43"/>
          <p:cNvSpPr>
            <a:spLocks/>
          </p:cNvSpPr>
          <p:nvPr/>
        </p:nvSpPr>
        <p:spPr bwMode="auto">
          <a:xfrm>
            <a:off x="1158875" y="7410450"/>
            <a:ext cx="1000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Data</a:t>
            </a:r>
          </a:p>
          <a:p>
            <a:endParaRPr lang="en-US" sz="360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grpSp>
        <p:nvGrpSpPr>
          <p:cNvPr id="25644" name="Group 44"/>
          <p:cNvGrpSpPr>
            <a:grpSpLocks/>
          </p:cNvGrpSpPr>
          <p:nvPr/>
        </p:nvGrpSpPr>
        <p:grpSpPr bwMode="auto">
          <a:xfrm>
            <a:off x="2527300" y="3340100"/>
            <a:ext cx="1397000" cy="1473200"/>
            <a:chOff x="0" y="0"/>
            <a:chExt cx="880" cy="928"/>
          </a:xfrm>
        </p:grpSpPr>
        <p:sp>
          <p:nvSpPr>
            <p:cNvPr id="25645" name="Line 45"/>
            <p:cNvSpPr>
              <a:spLocks noChangeShapeType="1"/>
            </p:cNvSpPr>
            <p:nvPr/>
          </p:nvSpPr>
          <p:spPr bwMode="auto">
            <a:xfrm flipH="1">
              <a:off x="480" y="0"/>
              <a:ext cx="400" cy="928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46" name="Rectangle 46"/>
            <p:cNvSpPr>
              <a:spLocks/>
            </p:cNvSpPr>
            <p:nvPr/>
          </p:nvSpPr>
          <p:spPr bwMode="auto">
            <a:xfrm>
              <a:off x="0" y="248"/>
              <a:ext cx="664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500">
                  <a:solidFill>
                    <a:schemeClr val="tx1"/>
                  </a:solidFill>
                  <a:ea typeface="ＭＳ Ｐゴシック" charset="0"/>
                  <a:cs typeface="Lucida Grande" charset="0"/>
                </a:rPr>
                <a:t>∆</a:t>
              </a:r>
              <a:r>
                <a:rPr lang="en-US" sz="3500" i="1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p</a:t>
              </a:r>
            </a:p>
          </p:txBody>
        </p:sp>
      </p:grpSp>
      <p:grpSp>
        <p:nvGrpSpPr>
          <p:cNvPr id="25647" name="Group 47"/>
          <p:cNvGrpSpPr>
            <a:grpSpLocks/>
          </p:cNvGrpSpPr>
          <p:nvPr/>
        </p:nvGrpSpPr>
        <p:grpSpPr bwMode="auto">
          <a:xfrm>
            <a:off x="3670300" y="3340100"/>
            <a:ext cx="1333500" cy="1473200"/>
            <a:chOff x="0" y="0"/>
            <a:chExt cx="840" cy="928"/>
          </a:xfrm>
        </p:grpSpPr>
        <p:sp>
          <p:nvSpPr>
            <p:cNvPr id="25648" name="Line 48"/>
            <p:cNvSpPr>
              <a:spLocks noChangeShapeType="1"/>
            </p:cNvSpPr>
            <p:nvPr/>
          </p:nvSpPr>
          <p:spPr bwMode="auto">
            <a:xfrm flipH="1">
              <a:off x="0" y="0"/>
              <a:ext cx="400" cy="928"/>
            </a:xfrm>
            <a:prstGeom prst="line">
              <a:avLst/>
            </a:prstGeom>
            <a:noFill/>
            <a:ln w="38100" cap="flat">
              <a:solidFill>
                <a:srgbClr val="002D99"/>
              </a:solidFill>
              <a:prstDash val="solid"/>
              <a:miter lim="800000"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49" name="Rectangle 49"/>
            <p:cNvSpPr>
              <a:spLocks/>
            </p:cNvSpPr>
            <p:nvPr/>
          </p:nvSpPr>
          <p:spPr bwMode="auto">
            <a:xfrm>
              <a:off x="176" y="248"/>
              <a:ext cx="664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500" i="1">
                  <a:solidFill>
                    <a:srgbClr val="001F67"/>
                  </a:solidFill>
                  <a:ea typeface="ＭＳ Ｐゴシック" charset="0"/>
                  <a:cs typeface="Gill Sans" charset="0"/>
                </a:rPr>
                <a:t>p</a:t>
              </a:r>
              <a:r>
                <a:rPr lang="ja-JP" altLang="en-US" sz="3500">
                  <a:solidFill>
                    <a:srgbClr val="001F67"/>
                  </a:solidFill>
                  <a:latin typeface="Arial"/>
                  <a:ea typeface="ＭＳ Ｐゴシック" charset="0"/>
                  <a:cs typeface="Gill Sans" charset="0"/>
                </a:rPr>
                <a:t>’</a:t>
              </a:r>
              <a:endParaRPr lang="en-US" sz="3500">
                <a:solidFill>
                  <a:srgbClr val="001F67"/>
                </a:solidFill>
                <a:ea typeface="ＭＳ Ｐゴシック" charset="0"/>
                <a:cs typeface="Gill Sans" charset="0"/>
              </a:endParaRPr>
            </a:p>
          </p:txBody>
        </p:sp>
      </p:grpSp>
      <p:sp>
        <p:nvSpPr>
          <p:cNvPr id="25650" name="Rectangle 50"/>
          <p:cNvSpPr>
            <a:spLocks/>
          </p:cNvSpPr>
          <p:nvPr/>
        </p:nvSpPr>
        <p:spPr bwMode="auto">
          <a:xfrm>
            <a:off x="6642100" y="1390650"/>
            <a:ext cx="29083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500" i="1">
                <a:solidFill>
                  <a:srgbClr val="001F67"/>
                </a:solidFill>
                <a:ea typeface="ＭＳ Ｐゴシック" charset="0"/>
                <a:cs typeface="Gill Sans" charset="0"/>
              </a:rPr>
              <a:t>p</a:t>
            </a:r>
            <a:r>
              <a:rPr lang="ja-JP" altLang="en-US" sz="3500">
                <a:solidFill>
                  <a:srgbClr val="001F67"/>
                </a:solidFill>
                <a:latin typeface="Arial"/>
                <a:ea typeface="ＭＳ Ｐゴシック" charset="0"/>
                <a:cs typeface="Gill Sans" charset="0"/>
              </a:rPr>
              <a:t>’</a:t>
            </a:r>
            <a:r>
              <a:rPr lang="en-US" sz="3500">
                <a:solidFill>
                  <a:schemeClr val="tx1"/>
                </a:solidFill>
                <a:ea typeface="ＭＳ Ｐゴシック" charset="0"/>
                <a:cs typeface="Gill Sans" charset="0"/>
              </a:rPr>
              <a:t> = </a:t>
            </a:r>
            <a:r>
              <a:rPr lang="en-US" sz="3500" i="1">
                <a:solidFill>
                  <a:schemeClr val="tx1"/>
                </a:solidFill>
                <a:ea typeface="ＭＳ Ｐゴシック" charset="0"/>
                <a:cs typeface="Gill Sans" charset="0"/>
              </a:rPr>
              <a:t>p</a:t>
            </a:r>
            <a:r>
              <a:rPr lang="en-US" sz="3500">
                <a:solidFill>
                  <a:schemeClr val="tx1"/>
                </a:solidFill>
                <a:ea typeface="ＭＳ Ｐゴシック" charset="0"/>
                <a:cs typeface="Lucida Grande" charset="0"/>
              </a:rPr>
              <a:t> + ∆</a:t>
            </a:r>
            <a:r>
              <a:rPr lang="en-US" sz="3500" i="1">
                <a:solidFill>
                  <a:schemeClr val="tx1"/>
                </a:solidFill>
                <a:ea typeface="ＭＳ Ｐゴシック" charset="0"/>
                <a:cs typeface="Gill Sans" charset="0"/>
              </a:rPr>
              <a:t>p</a:t>
            </a:r>
          </a:p>
        </p:txBody>
      </p:sp>
      <p:sp>
        <p:nvSpPr>
          <p:cNvPr id="25651" name="Rectangle 51"/>
          <p:cNvSpPr>
            <a:spLocks/>
          </p:cNvSpPr>
          <p:nvPr/>
        </p:nvSpPr>
        <p:spPr bwMode="auto">
          <a:xfrm>
            <a:off x="92075" y="304800"/>
            <a:ext cx="12814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u="sng">
                <a:solidFill>
                  <a:schemeClr val="tx1"/>
                </a:solidFill>
                <a:ea typeface="ＭＳ Ｐゴシック" charset="0"/>
                <a:cs typeface="Gill Sans" charset="0"/>
              </a:rPr>
              <a:t>Asynchronous Distributed Stochastic Gradient Descent</a:t>
            </a:r>
          </a:p>
        </p:txBody>
      </p:sp>
      <p:grpSp>
        <p:nvGrpSpPr>
          <p:cNvPr id="25652" name="Group 52"/>
          <p:cNvGrpSpPr>
            <a:grpSpLocks/>
          </p:cNvGrpSpPr>
          <p:nvPr/>
        </p:nvGrpSpPr>
        <p:grpSpPr bwMode="auto">
          <a:xfrm>
            <a:off x="3098800" y="2159000"/>
            <a:ext cx="6794500" cy="1079500"/>
            <a:chOff x="0" y="0"/>
            <a:chExt cx="4280" cy="680"/>
          </a:xfrm>
        </p:grpSpPr>
        <p:sp>
          <p:nvSpPr>
            <p:cNvPr id="25653" name="AutoShape 53"/>
            <p:cNvSpPr>
              <a:spLocks/>
            </p:cNvSpPr>
            <p:nvPr/>
          </p:nvSpPr>
          <p:spPr bwMode="auto">
            <a:xfrm>
              <a:off x="80" y="80"/>
              <a:ext cx="520" cy="520"/>
            </a:xfrm>
            <a:prstGeom prst="roundRect">
              <a:avLst>
                <a:gd name="adj" fmla="val 23074"/>
              </a:avLst>
            </a:prstGeom>
            <a:solidFill>
              <a:srgbClr val="A3D979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54" name="Rectangle 54"/>
            <p:cNvSpPr>
              <a:spLocks/>
            </p:cNvSpPr>
            <p:nvPr/>
          </p:nvSpPr>
          <p:spPr bwMode="auto">
            <a:xfrm>
              <a:off x="0" y="0"/>
              <a:ext cx="4280" cy="68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55" name="AutoShape 55"/>
            <p:cNvSpPr>
              <a:spLocks/>
            </p:cNvSpPr>
            <p:nvPr/>
          </p:nvSpPr>
          <p:spPr bwMode="auto">
            <a:xfrm>
              <a:off x="680" y="80"/>
              <a:ext cx="520" cy="520"/>
            </a:xfrm>
            <a:prstGeom prst="roundRect">
              <a:avLst>
                <a:gd name="adj" fmla="val 23074"/>
              </a:avLst>
            </a:prstGeom>
            <a:solidFill>
              <a:srgbClr val="A3D979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56" name="AutoShape 56"/>
            <p:cNvSpPr>
              <a:spLocks/>
            </p:cNvSpPr>
            <p:nvPr/>
          </p:nvSpPr>
          <p:spPr bwMode="auto">
            <a:xfrm>
              <a:off x="1280" y="80"/>
              <a:ext cx="520" cy="520"/>
            </a:xfrm>
            <a:prstGeom prst="roundRect">
              <a:avLst>
                <a:gd name="adj" fmla="val 23074"/>
              </a:avLst>
            </a:prstGeom>
            <a:solidFill>
              <a:srgbClr val="A3D979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57" name="AutoShape 57"/>
            <p:cNvSpPr>
              <a:spLocks/>
            </p:cNvSpPr>
            <p:nvPr/>
          </p:nvSpPr>
          <p:spPr bwMode="auto">
            <a:xfrm>
              <a:off x="1880" y="80"/>
              <a:ext cx="520" cy="520"/>
            </a:xfrm>
            <a:prstGeom prst="roundRect">
              <a:avLst>
                <a:gd name="adj" fmla="val 23074"/>
              </a:avLst>
            </a:prstGeom>
            <a:solidFill>
              <a:srgbClr val="A3D979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58" name="AutoShape 58"/>
            <p:cNvSpPr>
              <a:spLocks/>
            </p:cNvSpPr>
            <p:nvPr/>
          </p:nvSpPr>
          <p:spPr bwMode="auto">
            <a:xfrm>
              <a:off x="2480" y="80"/>
              <a:ext cx="520" cy="520"/>
            </a:xfrm>
            <a:prstGeom prst="roundRect">
              <a:avLst>
                <a:gd name="adj" fmla="val 23074"/>
              </a:avLst>
            </a:prstGeom>
            <a:solidFill>
              <a:srgbClr val="A3D979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59" name="AutoShape 59"/>
            <p:cNvSpPr>
              <a:spLocks/>
            </p:cNvSpPr>
            <p:nvPr/>
          </p:nvSpPr>
          <p:spPr bwMode="auto">
            <a:xfrm>
              <a:off x="3080" y="80"/>
              <a:ext cx="520" cy="520"/>
            </a:xfrm>
            <a:prstGeom prst="roundRect">
              <a:avLst>
                <a:gd name="adj" fmla="val 23074"/>
              </a:avLst>
            </a:prstGeom>
            <a:solidFill>
              <a:srgbClr val="A3D979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60" name="AutoShape 60"/>
            <p:cNvSpPr>
              <a:spLocks/>
            </p:cNvSpPr>
            <p:nvPr/>
          </p:nvSpPr>
          <p:spPr bwMode="auto">
            <a:xfrm>
              <a:off x="3680" y="80"/>
              <a:ext cx="520" cy="520"/>
            </a:xfrm>
            <a:prstGeom prst="roundRect">
              <a:avLst>
                <a:gd name="adj" fmla="val 23074"/>
              </a:avLst>
            </a:prstGeom>
            <a:solidFill>
              <a:srgbClr val="A3D979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5661" name="Rectangle 61"/>
          <p:cNvSpPr>
            <a:spLocks/>
          </p:cNvSpPr>
          <p:nvPr/>
        </p:nvSpPr>
        <p:spPr bwMode="auto">
          <a:xfrm>
            <a:off x="3114675" y="1511300"/>
            <a:ext cx="33845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Parameter Server</a:t>
            </a:r>
          </a:p>
        </p:txBody>
      </p:sp>
      <p:grpSp>
        <p:nvGrpSpPr>
          <p:cNvPr id="25662" name="Group 62"/>
          <p:cNvGrpSpPr>
            <a:grpSpLocks/>
          </p:cNvGrpSpPr>
          <p:nvPr/>
        </p:nvGrpSpPr>
        <p:grpSpPr bwMode="auto">
          <a:xfrm>
            <a:off x="2527300" y="3340100"/>
            <a:ext cx="1397000" cy="1473200"/>
            <a:chOff x="0" y="0"/>
            <a:chExt cx="880" cy="928"/>
          </a:xfrm>
        </p:grpSpPr>
        <p:sp>
          <p:nvSpPr>
            <p:cNvPr id="25663" name="Line 63"/>
            <p:cNvSpPr>
              <a:spLocks noChangeShapeType="1"/>
            </p:cNvSpPr>
            <p:nvPr/>
          </p:nvSpPr>
          <p:spPr bwMode="auto">
            <a:xfrm flipH="1">
              <a:off x="480" y="0"/>
              <a:ext cx="400" cy="928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64" name="Rectangle 64"/>
            <p:cNvSpPr>
              <a:spLocks/>
            </p:cNvSpPr>
            <p:nvPr/>
          </p:nvSpPr>
          <p:spPr bwMode="auto">
            <a:xfrm>
              <a:off x="0" y="248"/>
              <a:ext cx="664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500">
                  <a:solidFill>
                    <a:schemeClr val="tx1"/>
                  </a:solidFill>
                  <a:ea typeface="ＭＳ Ｐゴシック" charset="0"/>
                  <a:cs typeface="Lucida Grande" charset="0"/>
                </a:rPr>
                <a:t>∆</a:t>
              </a:r>
              <a:r>
                <a:rPr lang="en-US" sz="3500" i="1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p</a:t>
              </a:r>
              <a:r>
                <a:rPr lang="ja-JP" altLang="en-US" sz="3500" i="1">
                  <a:solidFill>
                    <a:schemeClr val="tx1"/>
                  </a:solidFill>
                  <a:latin typeface="Arial"/>
                  <a:ea typeface="ＭＳ Ｐゴシック" charset="0"/>
                  <a:cs typeface="Gill Sans" charset="0"/>
                </a:rPr>
                <a:t>’</a:t>
              </a:r>
              <a:endParaRPr lang="en-US" sz="3500" i="1">
                <a:solidFill>
                  <a:schemeClr val="tx1"/>
                </a:solidFill>
                <a:ea typeface="ＭＳ Ｐゴシック" charset="0"/>
                <a:cs typeface="Gill Sans" charset="0"/>
              </a:endParaRPr>
            </a:p>
          </p:txBody>
        </p:sp>
      </p:grpSp>
      <p:sp>
        <p:nvSpPr>
          <p:cNvPr id="25665" name="Rectangle 65"/>
          <p:cNvSpPr>
            <a:spLocks/>
          </p:cNvSpPr>
          <p:nvPr/>
        </p:nvSpPr>
        <p:spPr bwMode="auto">
          <a:xfrm>
            <a:off x="6642100" y="1397000"/>
            <a:ext cx="29083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500" i="1">
                <a:solidFill>
                  <a:srgbClr val="001F67"/>
                </a:solidFill>
                <a:ea typeface="ＭＳ Ｐゴシック" charset="0"/>
                <a:cs typeface="Gill Sans" charset="0"/>
              </a:rPr>
              <a:t>p</a:t>
            </a:r>
            <a:r>
              <a:rPr lang="ja-JP" altLang="en-US" sz="3500">
                <a:solidFill>
                  <a:srgbClr val="001F67"/>
                </a:solidFill>
                <a:latin typeface="Arial"/>
                <a:ea typeface="ＭＳ Ｐゴシック" charset="0"/>
                <a:cs typeface="Gill Sans" charset="0"/>
              </a:rPr>
              <a:t>’’</a:t>
            </a:r>
            <a:r>
              <a:rPr lang="en-US" sz="3500">
                <a:solidFill>
                  <a:schemeClr val="tx1"/>
                </a:solidFill>
                <a:ea typeface="ＭＳ Ｐゴシック" charset="0"/>
                <a:cs typeface="Gill Sans" charset="0"/>
              </a:rPr>
              <a:t> = </a:t>
            </a:r>
            <a:r>
              <a:rPr lang="en-US" sz="3500" i="1">
                <a:solidFill>
                  <a:schemeClr val="tx1"/>
                </a:solidFill>
                <a:ea typeface="ＭＳ Ｐゴシック" charset="0"/>
                <a:cs typeface="Gill Sans" charset="0"/>
              </a:rPr>
              <a:t>p</a:t>
            </a:r>
            <a:r>
              <a:rPr lang="ja-JP" altLang="en-US" sz="3500" i="1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’</a:t>
            </a:r>
            <a:r>
              <a:rPr lang="en-US" sz="3500">
                <a:solidFill>
                  <a:schemeClr val="tx1"/>
                </a:solidFill>
                <a:ea typeface="ＭＳ Ｐゴシック" charset="0"/>
                <a:cs typeface="Lucida Grande" charset="0"/>
              </a:rPr>
              <a:t> + ∆</a:t>
            </a:r>
            <a:r>
              <a:rPr lang="en-US" sz="3500" i="1">
                <a:solidFill>
                  <a:schemeClr val="tx1"/>
                </a:solidFill>
                <a:ea typeface="ＭＳ Ｐゴシック" charset="0"/>
                <a:cs typeface="Gill Sans" charset="0"/>
              </a:rPr>
              <a:t>p</a:t>
            </a:r>
            <a:r>
              <a:rPr lang="ja-JP" altLang="en-US" sz="3500" i="1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’</a:t>
            </a:r>
            <a:endParaRPr lang="en-US" sz="3500" i="1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964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50" grpId="0" autoUpdateAnimBg="0"/>
      <p:bldP spid="25650" grpId="1" autoUpdateAnimBg="0"/>
      <p:bldP spid="2566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1"/>
          <p:cNvGrpSpPr>
            <a:grpSpLocks/>
          </p:cNvGrpSpPr>
          <p:nvPr/>
        </p:nvGrpSpPr>
        <p:grpSpPr bwMode="auto">
          <a:xfrm>
            <a:off x="2476500" y="4902200"/>
            <a:ext cx="2032000" cy="3606800"/>
            <a:chOff x="0" y="0"/>
            <a:chExt cx="1280" cy="2272"/>
          </a:xfrm>
        </p:grpSpPr>
        <p:grpSp>
          <p:nvGrpSpPr>
            <p:cNvPr id="26626" name="Group 2"/>
            <p:cNvGrpSpPr>
              <a:grpSpLocks/>
            </p:cNvGrpSpPr>
            <p:nvPr/>
          </p:nvGrpSpPr>
          <p:grpSpPr bwMode="auto">
            <a:xfrm>
              <a:off x="80" y="80"/>
              <a:ext cx="520" cy="520"/>
              <a:chOff x="0" y="0"/>
              <a:chExt cx="520" cy="520"/>
            </a:xfrm>
          </p:grpSpPr>
          <p:sp>
            <p:nvSpPr>
              <p:cNvPr id="26627" name="AutoShape 3"/>
              <p:cNvSpPr>
                <a:spLocks/>
              </p:cNvSpPr>
              <p:nvPr/>
            </p:nvSpPr>
            <p:spPr bwMode="auto">
              <a:xfrm>
                <a:off x="0" y="0"/>
                <a:ext cx="520" cy="520"/>
              </a:xfrm>
              <a:prstGeom prst="roundRect">
                <a:avLst>
                  <a:gd name="adj" fmla="val 23074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6628" name="Group 4"/>
              <p:cNvGrpSpPr>
                <a:grpSpLocks/>
              </p:cNvGrpSpPr>
              <p:nvPr/>
            </p:nvGrpSpPr>
            <p:grpSpPr bwMode="auto">
              <a:xfrm>
                <a:off x="80" y="80"/>
                <a:ext cx="360" cy="360"/>
                <a:chOff x="0" y="0"/>
                <a:chExt cx="360" cy="360"/>
              </a:xfrm>
            </p:grpSpPr>
            <p:sp>
              <p:nvSpPr>
                <p:cNvPr id="26629" name="Rectangle 5"/>
                <p:cNvSpPr>
                  <a:spLocks/>
                </p:cNvSpPr>
                <p:nvPr/>
              </p:nvSpPr>
              <p:spPr bwMode="auto">
                <a:xfrm>
                  <a:off x="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630" name="Rectangle 6"/>
                <p:cNvSpPr>
                  <a:spLocks/>
                </p:cNvSpPr>
                <p:nvPr/>
              </p:nvSpPr>
              <p:spPr bwMode="auto">
                <a:xfrm>
                  <a:off x="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631" name="Rectangle 7"/>
                <p:cNvSpPr>
                  <a:spLocks/>
                </p:cNvSpPr>
                <p:nvPr/>
              </p:nvSpPr>
              <p:spPr bwMode="auto">
                <a:xfrm>
                  <a:off x="20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632" name="Rectangle 8"/>
                <p:cNvSpPr>
                  <a:spLocks/>
                </p:cNvSpPr>
                <p:nvPr/>
              </p:nvSpPr>
              <p:spPr bwMode="auto">
                <a:xfrm>
                  <a:off x="20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6633" name="Group 9"/>
            <p:cNvGrpSpPr>
              <a:grpSpLocks/>
            </p:cNvGrpSpPr>
            <p:nvPr/>
          </p:nvGrpSpPr>
          <p:grpSpPr bwMode="auto">
            <a:xfrm>
              <a:off x="680" y="80"/>
              <a:ext cx="520" cy="520"/>
              <a:chOff x="0" y="0"/>
              <a:chExt cx="520" cy="520"/>
            </a:xfrm>
          </p:grpSpPr>
          <p:sp>
            <p:nvSpPr>
              <p:cNvPr id="26634" name="AutoShape 10"/>
              <p:cNvSpPr>
                <a:spLocks/>
              </p:cNvSpPr>
              <p:nvPr/>
            </p:nvSpPr>
            <p:spPr bwMode="auto">
              <a:xfrm>
                <a:off x="0" y="0"/>
                <a:ext cx="520" cy="520"/>
              </a:xfrm>
              <a:prstGeom prst="roundRect">
                <a:avLst>
                  <a:gd name="adj" fmla="val 23074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6635" name="Group 11"/>
              <p:cNvGrpSpPr>
                <a:grpSpLocks/>
              </p:cNvGrpSpPr>
              <p:nvPr/>
            </p:nvGrpSpPr>
            <p:grpSpPr bwMode="auto">
              <a:xfrm>
                <a:off x="80" y="80"/>
                <a:ext cx="360" cy="360"/>
                <a:chOff x="0" y="0"/>
                <a:chExt cx="360" cy="360"/>
              </a:xfrm>
            </p:grpSpPr>
            <p:sp>
              <p:nvSpPr>
                <p:cNvPr id="26636" name="Rectangle 12"/>
                <p:cNvSpPr>
                  <a:spLocks/>
                </p:cNvSpPr>
                <p:nvPr/>
              </p:nvSpPr>
              <p:spPr bwMode="auto">
                <a:xfrm>
                  <a:off x="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637" name="Rectangle 13"/>
                <p:cNvSpPr>
                  <a:spLocks/>
                </p:cNvSpPr>
                <p:nvPr/>
              </p:nvSpPr>
              <p:spPr bwMode="auto">
                <a:xfrm>
                  <a:off x="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638" name="Rectangle 14"/>
                <p:cNvSpPr>
                  <a:spLocks/>
                </p:cNvSpPr>
                <p:nvPr/>
              </p:nvSpPr>
              <p:spPr bwMode="auto">
                <a:xfrm>
                  <a:off x="20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639" name="Rectangle 15"/>
                <p:cNvSpPr>
                  <a:spLocks/>
                </p:cNvSpPr>
                <p:nvPr/>
              </p:nvSpPr>
              <p:spPr bwMode="auto">
                <a:xfrm>
                  <a:off x="20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6640" name="Group 16"/>
            <p:cNvGrpSpPr>
              <a:grpSpLocks/>
            </p:cNvGrpSpPr>
            <p:nvPr/>
          </p:nvGrpSpPr>
          <p:grpSpPr bwMode="auto">
            <a:xfrm>
              <a:off x="80" y="680"/>
              <a:ext cx="520" cy="520"/>
              <a:chOff x="0" y="0"/>
              <a:chExt cx="520" cy="520"/>
            </a:xfrm>
          </p:grpSpPr>
          <p:sp>
            <p:nvSpPr>
              <p:cNvPr id="26641" name="AutoShape 17"/>
              <p:cNvSpPr>
                <a:spLocks/>
              </p:cNvSpPr>
              <p:nvPr/>
            </p:nvSpPr>
            <p:spPr bwMode="auto">
              <a:xfrm>
                <a:off x="0" y="0"/>
                <a:ext cx="520" cy="520"/>
              </a:xfrm>
              <a:prstGeom prst="roundRect">
                <a:avLst>
                  <a:gd name="adj" fmla="val 23074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6642" name="Group 18"/>
              <p:cNvGrpSpPr>
                <a:grpSpLocks/>
              </p:cNvGrpSpPr>
              <p:nvPr/>
            </p:nvGrpSpPr>
            <p:grpSpPr bwMode="auto">
              <a:xfrm>
                <a:off x="80" y="80"/>
                <a:ext cx="360" cy="360"/>
                <a:chOff x="0" y="0"/>
                <a:chExt cx="360" cy="360"/>
              </a:xfrm>
            </p:grpSpPr>
            <p:sp>
              <p:nvSpPr>
                <p:cNvPr id="26643" name="Rectangle 19"/>
                <p:cNvSpPr>
                  <a:spLocks/>
                </p:cNvSpPr>
                <p:nvPr/>
              </p:nvSpPr>
              <p:spPr bwMode="auto">
                <a:xfrm>
                  <a:off x="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644" name="Rectangle 20"/>
                <p:cNvSpPr>
                  <a:spLocks/>
                </p:cNvSpPr>
                <p:nvPr/>
              </p:nvSpPr>
              <p:spPr bwMode="auto">
                <a:xfrm>
                  <a:off x="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645" name="Rectangle 21"/>
                <p:cNvSpPr>
                  <a:spLocks/>
                </p:cNvSpPr>
                <p:nvPr/>
              </p:nvSpPr>
              <p:spPr bwMode="auto">
                <a:xfrm>
                  <a:off x="20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646" name="Rectangle 22"/>
                <p:cNvSpPr>
                  <a:spLocks/>
                </p:cNvSpPr>
                <p:nvPr/>
              </p:nvSpPr>
              <p:spPr bwMode="auto">
                <a:xfrm>
                  <a:off x="20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6647" name="Group 23"/>
            <p:cNvGrpSpPr>
              <a:grpSpLocks/>
            </p:cNvGrpSpPr>
            <p:nvPr/>
          </p:nvGrpSpPr>
          <p:grpSpPr bwMode="auto">
            <a:xfrm>
              <a:off x="680" y="680"/>
              <a:ext cx="520" cy="520"/>
              <a:chOff x="0" y="0"/>
              <a:chExt cx="520" cy="520"/>
            </a:xfrm>
          </p:grpSpPr>
          <p:sp>
            <p:nvSpPr>
              <p:cNvPr id="26648" name="AutoShape 24"/>
              <p:cNvSpPr>
                <a:spLocks/>
              </p:cNvSpPr>
              <p:nvPr/>
            </p:nvSpPr>
            <p:spPr bwMode="auto">
              <a:xfrm>
                <a:off x="0" y="0"/>
                <a:ext cx="520" cy="520"/>
              </a:xfrm>
              <a:prstGeom prst="roundRect">
                <a:avLst>
                  <a:gd name="adj" fmla="val 23074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6649" name="Group 25"/>
              <p:cNvGrpSpPr>
                <a:grpSpLocks/>
              </p:cNvGrpSpPr>
              <p:nvPr/>
            </p:nvGrpSpPr>
            <p:grpSpPr bwMode="auto">
              <a:xfrm>
                <a:off x="80" y="80"/>
                <a:ext cx="360" cy="360"/>
                <a:chOff x="0" y="0"/>
                <a:chExt cx="360" cy="360"/>
              </a:xfrm>
            </p:grpSpPr>
            <p:sp>
              <p:nvSpPr>
                <p:cNvPr id="26650" name="Rectangle 26"/>
                <p:cNvSpPr>
                  <a:spLocks/>
                </p:cNvSpPr>
                <p:nvPr/>
              </p:nvSpPr>
              <p:spPr bwMode="auto">
                <a:xfrm>
                  <a:off x="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651" name="Rectangle 27"/>
                <p:cNvSpPr>
                  <a:spLocks/>
                </p:cNvSpPr>
                <p:nvPr/>
              </p:nvSpPr>
              <p:spPr bwMode="auto">
                <a:xfrm>
                  <a:off x="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652" name="Rectangle 28"/>
                <p:cNvSpPr>
                  <a:spLocks/>
                </p:cNvSpPr>
                <p:nvPr/>
              </p:nvSpPr>
              <p:spPr bwMode="auto">
                <a:xfrm>
                  <a:off x="20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653" name="Rectangle 29"/>
                <p:cNvSpPr>
                  <a:spLocks/>
                </p:cNvSpPr>
                <p:nvPr/>
              </p:nvSpPr>
              <p:spPr bwMode="auto">
                <a:xfrm>
                  <a:off x="20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sp>
          <p:nvSpPr>
            <p:cNvPr id="26654" name="Rectangle 30"/>
            <p:cNvSpPr>
              <a:spLocks/>
            </p:cNvSpPr>
            <p:nvPr/>
          </p:nvSpPr>
          <p:spPr bwMode="auto">
            <a:xfrm>
              <a:off x="0" y="0"/>
              <a:ext cx="1280" cy="128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6655" name="Group 31"/>
            <p:cNvGrpSpPr>
              <a:grpSpLocks/>
            </p:cNvGrpSpPr>
            <p:nvPr/>
          </p:nvGrpSpPr>
          <p:grpSpPr bwMode="auto">
            <a:xfrm>
              <a:off x="319" y="1376"/>
              <a:ext cx="641" cy="896"/>
              <a:chOff x="0" y="0"/>
              <a:chExt cx="640" cy="896"/>
            </a:xfrm>
          </p:grpSpPr>
          <p:grpSp>
            <p:nvGrpSpPr>
              <p:cNvPr id="26656" name="Group 32"/>
              <p:cNvGrpSpPr>
                <a:grpSpLocks/>
              </p:cNvGrpSpPr>
              <p:nvPr/>
            </p:nvGrpSpPr>
            <p:grpSpPr bwMode="auto">
              <a:xfrm>
                <a:off x="0" y="248"/>
                <a:ext cx="640" cy="648"/>
                <a:chOff x="0" y="0"/>
                <a:chExt cx="640" cy="648"/>
              </a:xfrm>
            </p:grpSpPr>
            <p:sp>
              <p:nvSpPr>
                <p:cNvPr id="26657" name="Oval 33"/>
                <p:cNvSpPr>
                  <a:spLocks/>
                </p:cNvSpPr>
                <p:nvPr/>
              </p:nvSpPr>
              <p:spPr bwMode="auto">
                <a:xfrm>
                  <a:off x="0" y="480"/>
                  <a:ext cx="640" cy="168"/>
                </a:xfrm>
                <a:prstGeom prst="ellips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658" name="Rectangle 34"/>
                <p:cNvSpPr>
                  <a:spLocks/>
                </p:cNvSpPr>
                <p:nvPr/>
              </p:nvSpPr>
              <p:spPr bwMode="auto">
                <a:xfrm>
                  <a:off x="0" y="104"/>
                  <a:ext cx="640" cy="448"/>
                </a:xfrm>
                <a:prstGeom prst="rect">
                  <a:avLst/>
                </a:prstGeom>
                <a:solidFill>
                  <a:schemeClr val="accent1">
                    <a:alpha val="7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>
                          <a:alpha val="70000"/>
                        </a:schemeClr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659" name="Oval 35"/>
                <p:cNvSpPr>
                  <a:spLocks/>
                </p:cNvSpPr>
                <p:nvPr/>
              </p:nvSpPr>
              <p:spPr bwMode="auto">
                <a:xfrm>
                  <a:off x="0" y="0"/>
                  <a:ext cx="640" cy="168"/>
                </a:xfrm>
                <a:prstGeom prst="ellips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660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0" y="96"/>
                  <a:ext cx="0" cy="480"/>
                </a:xfrm>
                <a:prstGeom prst="lin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661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640" y="96"/>
                  <a:ext cx="0" cy="480"/>
                </a:xfrm>
                <a:prstGeom prst="lin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26662" name="Line 38"/>
              <p:cNvSpPr>
                <a:spLocks noChangeShapeType="1"/>
              </p:cNvSpPr>
              <p:nvPr/>
            </p:nvSpPr>
            <p:spPr bwMode="auto">
              <a:xfrm flipH="1">
                <a:off x="320" y="0"/>
                <a:ext cx="0" cy="32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26663" name="Group 39"/>
          <p:cNvGrpSpPr>
            <a:grpSpLocks/>
          </p:cNvGrpSpPr>
          <p:nvPr/>
        </p:nvGrpSpPr>
        <p:grpSpPr bwMode="auto">
          <a:xfrm>
            <a:off x="5486400" y="4902200"/>
            <a:ext cx="2032000" cy="3606800"/>
            <a:chOff x="0" y="0"/>
            <a:chExt cx="1280" cy="2272"/>
          </a:xfrm>
        </p:grpSpPr>
        <p:grpSp>
          <p:nvGrpSpPr>
            <p:cNvPr id="26664" name="Group 40"/>
            <p:cNvGrpSpPr>
              <a:grpSpLocks/>
            </p:cNvGrpSpPr>
            <p:nvPr/>
          </p:nvGrpSpPr>
          <p:grpSpPr bwMode="auto">
            <a:xfrm>
              <a:off x="80" y="80"/>
              <a:ext cx="520" cy="520"/>
              <a:chOff x="0" y="0"/>
              <a:chExt cx="520" cy="520"/>
            </a:xfrm>
          </p:grpSpPr>
          <p:sp>
            <p:nvSpPr>
              <p:cNvPr id="26665" name="AutoShape 41"/>
              <p:cNvSpPr>
                <a:spLocks/>
              </p:cNvSpPr>
              <p:nvPr/>
            </p:nvSpPr>
            <p:spPr bwMode="auto">
              <a:xfrm>
                <a:off x="0" y="0"/>
                <a:ext cx="520" cy="520"/>
              </a:xfrm>
              <a:prstGeom prst="roundRect">
                <a:avLst>
                  <a:gd name="adj" fmla="val 23074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6666" name="Group 42"/>
              <p:cNvGrpSpPr>
                <a:grpSpLocks/>
              </p:cNvGrpSpPr>
              <p:nvPr/>
            </p:nvGrpSpPr>
            <p:grpSpPr bwMode="auto">
              <a:xfrm>
                <a:off x="80" y="80"/>
                <a:ext cx="360" cy="360"/>
                <a:chOff x="0" y="0"/>
                <a:chExt cx="360" cy="360"/>
              </a:xfrm>
            </p:grpSpPr>
            <p:sp>
              <p:nvSpPr>
                <p:cNvPr id="26667" name="Rectangle 43"/>
                <p:cNvSpPr>
                  <a:spLocks/>
                </p:cNvSpPr>
                <p:nvPr/>
              </p:nvSpPr>
              <p:spPr bwMode="auto">
                <a:xfrm>
                  <a:off x="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668" name="Rectangle 44"/>
                <p:cNvSpPr>
                  <a:spLocks/>
                </p:cNvSpPr>
                <p:nvPr/>
              </p:nvSpPr>
              <p:spPr bwMode="auto">
                <a:xfrm>
                  <a:off x="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669" name="Rectangle 45"/>
                <p:cNvSpPr>
                  <a:spLocks/>
                </p:cNvSpPr>
                <p:nvPr/>
              </p:nvSpPr>
              <p:spPr bwMode="auto">
                <a:xfrm>
                  <a:off x="20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670" name="Rectangle 46"/>
                <p:cNvSpPr>
                  <a:spLocks/>
                </p:cNvSpPr>
                <p:nvPr/>
              </p:nvSpPr>
              <p:spPr bwMode="auto">
                <a:xfrm>
                  <a:off x="20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6671" name="Group 47"/>
            <p:cNvGrpSpPr>
              <a:grpSpLocks/>
            </p:cNvGrpSpPr>
            <p:nvPr/>
          </p:nvGrpSpPr>
          <p:grpSpPr bwMode="auto">
            <a:xfrm>
              <a:off x="680" y="80"/>
              <a:ext cx="520" cy="520"/>
              <a:chOff x="0" y="0"/>
              <a:chExt cx="520" cy="520"/>
            </a:xfrm>
          </p:grpSpPr>
          <p:sp>
            <p:nvSpPr>
              <p:cNvPr id="26672" name="AutoShape 48"/>
              <p:cNvSpPr>
                <a:spLocks/>
              </p:cNvSpPr>
              <p:nvPr/>
            </p:nvSpPr>
            <p:spPr bwMode="auto">
              <a:xfrm>
                <a:off x="0" y="0"/>
                <a:ext cx="520" cy="520"/>
              </a:xfrm>
              <a:prstGeom prst="roundRect">
                <a:avLst>
                  <a:gd name="adj" fmla="val 23074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6673" name="Group 49"/>
              <p:cNvGrpSpPr>
                <a:grpSpLocks/>
              </p:cNvGrpSpPr>
              <p:nvPr/>
            </p:nvGrpSpPr>
            <p:grpSpPr bwMode="auto">
              <a:xfrm>
                <a:off x="80" y="80"/>
                <a:ext cx="360" cy="360"/>
                <a:chOff x="0" y="0"/>
                <a:chExt cx="360" cy="360"/>
              </a:xfrm>
            </p:grpSpPr>
            <p:sp>
              <p:nvSpPr>
                <p:cNvPr id="26674" name="Rectangle 50"/>
                <p:cNvSpPr>
                  <a:spLocks/>
                </p:cNvSpPr>
                <p:nvPr/>
              </p:nvSpPr>
              <p:spPr bwMode="auto">
                <a:xfrm>
                  <a:off x="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675" name="Rectangle 51"/>
                <p:cNvSpPr>
                  <a:spLocks/>
                </p:cNvSpPr>
                <p:nvPr/>
              </p:nvSpPr>
              <p:spPr bwMode="auto">
                <a:xfrm>
                  <a:off x="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676" name="Rectangle 52"/>
                <p:cNvSpPr>
                  <a:spLocks/>
                </p:cNvSpPr>
                <p:nvPr/>
              </p:nvSpPr>
              <p:spPr bwMode="auto">
                <a:xfrm>
                  <a:off x="20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677" name="Rectangle 53"/>
                <p:cNvSpPr>
                  <a:spLocks/>
                </p:cNvSpPr>
                <p:nvPr/>
              </p:nvSpPr>
              <p:spPr bwMode="auto">
                <a:xfrm>
                  <a:off x="20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6678" name="Group 54"/>
            <p:cNvGrpSpPr>
              <a:grpSpLocks/>
            </p:cNvGrpSpPr>
            <p:nvPr/>
          </p:nvGrpSpPr>
          <p:grpSpPr bwMode="auto">
            <a:xfrm>
              <a:off x="80" y="680"/>
              <a:ext cx="520" cy="520"/>
              <a:chOff x="0" y="0"/>
              <a:chExt cx="520" cy="520"/>
            </a:xfrm>
          </p:grpSpPr>
          <p:sp>
            <p:nvSpPr>
              <p:cNvPr id="26679" name="AutoShape 55"/>
              <p:cNvSpPr>
                <a:spLocks/>
              </p:cNvSpPr>
              <p:nvPr/>
            </p:nvSpPr>
            <p:spPr bwMode="auto">
              <a:xfrm>
                <a:off x="0" y="0"/>
                <a:ext cx="520" cy="520"/>
              </a:xfrm>
              <a:prstGeom prst="roundRect">
                <a:avLst>
                  <a:gd name="adj" fmla="val 23074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6680" name="Group 56"/>
              <p:cNvGrpSpPr>
                <a:grpSpLocks/>
              </p:cNvGrpSpPr>
              <p:nvPr/>
            </p:nvGrpSpPr>
            <p:grpSpPr bwMode="auto">
              <a:xfrm>
                <a:off x="80" y="80"/>
                <a:ext cx="360" cy="360"/>
                <a:chOff x="0" y="0"/>
                <a:chExt cx="360" cy="360"/>
              </a:xfrm>
            </p:grpSpPr>
            <p:sp>
              <p:nvSpPr>
                <p:cNvPr id="26681" name="Rectangle 57"/>
                <p:cNvSpPr>
                  <a:spLocks/>
                </p:cNvSpPr>
                <p:nvPr/>
              </p:nvSpPr>
              <p:spPr bwMode="auto">
                <a:xfrm>
                  <a:off x="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682" name="Rectangle 58"/>
                <p:cNvSpPr>
                  <a:spLocks/>
                </p:cNvSpPr>
                <p:nvPr/>
              </p:nvSpPr>
              <p:spPr bwMode="auto">
                <a:xfrm>
                  <a:off x="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683" name="Rectangle 59"/>
                <p:cNvSpPr>
                  <a:spLocks/>
                </p:cNvSpPr>
                <p:nvPr/>
              </p:nvSpPr>
              <p:spPr bwMode="auto">
                <a:xfrm>
                  <a:off x="20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684" name="Rectangle 60"/>
                <p:cNvSpPr>
                  <a:spLocks/>
                </p:cNvSpPr>
                <p:nvPr/>
              </p:nvSpPr>
              <p:spPr bwMode="auto">
                <a:xfrm>
                  <a:off x="20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6685" name="Group 61"/>
            <p:cNvGrpSpPr>
              <a:grpSpLocks/>
            </p:cNvGrpSpPr>
            <p:nvPr/>
          </p:nvGrpSpPr>
          <p:grpSpPr bwMode="auto">
            <a:xfrm>
              <a:off x="680" y="680"/>
              <a:ext cx="520" cy="520"/>
              <a:chOff x="0" y="0"/>
              <a:chExt cx="520" cy="520"/>
            </a:xfrm>
          </p:grpSpPr>
          <p:sp>
            <p:nvSpPr>
              <p:cNvPr id="26686" name="AutoShape 62"/>
              <p:cNvSpPr>
                <a:spLocks/>
              </p:cNvSpPr>
              <p:nvPr/>
            </p:nvSpPr>
            <p:spPr bwMode="auto">
              <a:xfrm>
                <a:off x="0" y="0"/>
                <a:ext cx="520" cy="520"/>
              </a:xfrm>
              <a:prstGeom prst="roundRect">
                <a:avLst>
                  <a:gd name="adj" fmla="val 23074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6687" name="Group 63"/>
              <p:cNvGrpSpPr>
                <a:grpSpLocks/>
              </p:cNvGrpSpPr>
              <p:nvPr/>
            </p:nvGrpSpPr>
            <p:grpSpPr bwMode="auto">
              <a:xfrm>
                <a:off x="80" y="80"/>
                <a:ext cx="360" cy="360"/>
                <a:chOff x="0" y="0"/>
                <a:chExt cx="360" cy="360"/>
              </a:xfrm>
            </p:grpSpPr>
            <p:sp>
              <p:nvSpPr>
                <p:cNvPr id="26688" name="Rectangle 64"/>
                <p:cNvSpPr>
                  <a:spLocks/>
                </p:cNvSpPr>
                <p:nvPr/>
              </p:nvSpPr>
              <p:spPr bwMode="auto">
                <a:xfrm>
                  <a:off x="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689" name="Rectangle 65"/>
                <p:cNvSpPr>
                  <a:spLocks/>
                </p:cNvSpPr>
                <p:nvPr/>
              </p:nvSpPr>
              <p:spPr bwMode="auto">
                <a:xfrm>
                  <a:off x="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690" name="Rectangle 66"/>
                <p:cNvSpPr>
                  <a:spLocks/>
                </p:cNvSpPr>
                <p:nvPr/>
              </p:nvSpPr>
              <p:spPr bwMode="auto">
                <a:xfrm>
                  <a:off x="20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691" name="Rectangle 67"/>
                <p:cNvSpPr>
                  <a:spLocks/>
                </p:cNvSpPr>
                <p:nvPr/>
              </p:nvSpPr>
              <p:spPr bwMode="auto">
                <a:xfrm>
                  <a:off x="20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sp>
          <p:nvSpPr>
            <p:cNvPr id="26692" name="Rectangle 68"/>
            <p:cNvSpPr>
              <a:spLocks/>
            </p:cNvSpPr>
            <p:nvPr/>
          </p:nvSpPr>
          <p:spPr bwMode="auto">
            <a:xfrm>
              <a:off x="0" y="0"/>
              <a:ext cx="1280" cy="128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6693" name="Group 69"/>
            <p:cNvGrpSpPr>
              <a:grpSpLocks/>
            </p:cNvGrpSpPr>
            <p:nvPr/>
          </p:nvGrpSpPr>
          <p:grpSpPr bwMode="auto">
            <a:xfrm>
              <a:off x="319" y="1376"/>
              <a:ext cx="641" cy="896"/>
              <a:chOff x="0" y="0"/>
              <a:chExt cx="640" cy="896"/>
            </a:xfrm>
          </p:grpSpPr>
          <p:grpSp>
            <p:nvGrpSpPr>
              <p:cNvPr id="26694" name="Group 70"/>
              <p:cNvGrpSpPr>
                <a:grpSpLocks/>
              </p:cNvGrpSpPr>
              <p:nvPr/>
            </p:nvGrpSpPr>
            <p:grpSpPr bwMode="auto">
              <a:xfrm>
                <a:off x="0" y="248"/>
                <a:ext cx="640" cy="648"/>
                <a:chOff x="0" y="0"/>
                <a:chExt cx="640" cy="648"/>
              </a:xfrm>
            </p:grpSpPr>
            <p:sp>
              <p:nvSpPr>
                <p:cNvPr id="26695" name="Oval 71"/>
                <p:cNvSpPr>
                  <a:spLocks/>
                </p:cNvSpPr>
                <p:nvPr/>
              </p:nvSpPr>
              <p:spPr bwMode="auto">
                <a:xfrm>
                  <a:off x="0" y="480"/>
                  <a:ext cx="640" cy="168"/>
                </a:xfrm>
                <a:prstGeom prst="ellips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696" name="Rectangle 72"/>
                <p:cNvSpPr>
                  <a:spLocks/>
                </p:cNvSpPr>
                <p:nvPr/>
              </p:nvSpPr>
              <p:spPr bwMode="auto">
                <a:xfrm>
                  <a:off x="0" y="104"/>
                  <a:ext cx="640" cy="448"/>
                </a:xfrm>
                <a:prstGeom prst="rect">
                  <a:avLst/>
                </a:prstGeom>
                <a:solidFill>
                  <a:schemeClr val="accent1">
                    <a:alpha val="7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>
                          <a:alpha val="70000"/>
                        </a:schemeClr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697" name="Oval 73"/>
                <p:cNvSpPr>
                  <a:spLocks/>
                </p:cNvSpPr>
                <p:nvPr/>
              </p:nvSpPr>
              <p:spPr bwMode="auto">
                <a:xfrm>
                  <a:off x="0" y="0"/>
                  <a:ext cx="640" cy="168"/>
                </a:xfrm>
                <a:prstGeom prst="ellips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698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0" y="96"/>
                  <a:ext cx="0" cy="480"/>
                </a:xfrm>
                <a:prstGeom prst="lin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699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640" y="96"/>
                  <a:ext cx="0" cy="480"/>
                </a:xfrm>
                <a:prstGeom prst="lin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26700" name="Line 76"/>
              <p:cNvSpPr>
                <a:spLocks noChangeShapeType="1"/>
              </p:cNvSpPr>
              <p:nvPr/>
            </p:nvSpPr>
            <p:spPr bwMode="auto">
              <a:xfrm flipH="1">
                <a:off x="320" y="0"/>
                <a:ext cx="0" cy="32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26701" name="Group 77"/>
          <p:cNvGrpSpPr>
            <a:grpSpLocks/>
          </p:cNvGrpSpPr>
          <p:nvPr/>
        </p:nvGrpSpPr>
        <p:grpSpPr bwMode="auto">
          <a:xfrm>
            <a:off x="8496300" y="4902200"/>
            <a:ext cx="2032000" cy="3606800"/>
            <a:chOff x="0" y="0"/>
            <a:chExt cx="1280" cy="2272"/>
          </a:xfrm>
        </p:grpSpPr>
        <p:grpSp>
          <p:nvGrpSpPr>
            <p:cNvPr id="26702" name="Group 78"/>
            <p:cNvGrpSpPr>
              <a:grpSpLocks/>
            </p:cNvGrpSpPr>
            <p:nvPr/>
          </p:nvGrpSpPr>
          <p:grpSpPr bwMode="auto">
            <a:xfrm>
              <a:off x="80" y="80"/>
              <a:ext cx="520" cy="520"/>
              <a:chOff x="0" y="0"/>
              <a:chExt cx="520" cy="520"/>
            </a:xfrm>
          </p:grpSpPr>
          <p:sp>
            <p:nvSpPr>
              <p:cNvPr id="26703" name="AutoShape 79"/>
              <p:cNvSpPr>
                <a:spLocks/>
              </p:cNvSpPr>
              <p:nvPr/>
            </p:nvSpPr>
            <p:spPr bwMode="auto">
              <a:xfrm>
                <a:off x="0" y="0"/>
                <a:ext cx="520" cy="520"/>
              </a:xfrm>
              <a:prstGeom prst="roundRect">
                <a:avLst>
                  <a:gd name="adj" fmla="val 23074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6704" name="Group 80"/>
              <p:cNvGrpSpPr>
                <a:grpSpLocks/>
              </p:cNvGrpSpPr>
              <p:nvPr/>
            </p:nvGrpSpPr>
            <p:grpSpPr bwMode="auto">
              <a:xfrm>
                <a:off x="80" y="80"/>
                <a:ext cx="360" cy="360"/>
                <a:chOff x="0" y="0"/>
                <a:chExt cx="360" cy="360"/>
              </a:xfrm>
            </p:grpSpPr>
            <p:sp>
              <p:nvSpPr>
                <p:cNvPr id="26705" name="Rectangle 81"/>
                <p:cNvSpPr>
                  <a:spLocks/>
                </p:cNvSpPr>
                <p:nvPr/>
              </p:nvSpPr>
              <p:spPr bwMode="auto">
                <a:xfrm>
                  <a:off x="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706" name="Rectangle 82"/>
                <p:cNvSpPr>
                  <a:spLocks/>
                </p:cNvSpPr>
                <p:nvPr/>
              </p:nvSpPr>
              <p:spPr bwMode="auto">
                <a:xfrm>
                  <a:off x="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707" name="Rectangle 83"/>
                <p:cNvSpPr>
                  <a:spLocks/>
                </p:cNvSpPr>
                <p:nvPr/>
              </p:nvSpPr>
              <p:spPr bwMode="auto">
                <a:xfrm>
                  <a:off x="20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708" name="Rectangle 84"/>
                <p:cNvSpPr>
                  <a:spLocks/>
                </p:cNvSpPr>
                <p:nvPr/>
              </p:nvSpPr>
              <p:spPr bwMode="auto">
                <a:xfrm>
                  <a:off x="20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6709" name="Group 85"/>
            <p:cNvGrpSpPr>
              <a:grpSpLocks/>
            </p:cNvGrpSpPr>
            <p:nvPr/>
          </p:nvGrpSpPr>
          <p:grpSpPr bwMode="auto">
            <a:xfrm>
              <a:off x="680" y="80"/>
              <a:ext cx="520" cy="520"/>
              <a:chOff x="0" y="0"/>
              <a:chExt cx="520" cy="520"/>
            </a:xfrm>
          </p:grpSpPr>
          <p:sp>
            <p:nvSpPr>
              <p:cNvPr id="26710" name="AutoShape 86"/>
              <p:cNvSpPr>
                <a:spLocks/>
              </p:cNvSpPr>
              <p:nvPr/>
            </p:nvSpPr>
            <p:spPr bwMode="auto">
              <a:xfrm>
                <a:off x="0" y="0"/>
                <a:ext cx="520" cy="520"/>
              </a:xfrm>
              <a:prstGeom prst="roundRect">
                <a:avLst>
                  <a:gd name="adj" fmla="val 23074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6711" name="Group 87"/>
              <p:cNvGrpSpPr>
                <a:grpSpLocks/>
              </p:cNvGrpSpPr>
              <p:nvPr/>
            </p:nvGrpSpPr>
            <p:grpSpPr bwMode="auto">
              <a:xfrm>
                <a:off x="80" y="80"/>
                <a:ext cx="360" cy="360"/>
                <a:chOff x="0" y="0"/>
                <a:chExt cx="360" cy="360"/>
              </a:xfrm>
            </p:grpSpPr>
            <p:sp>
              <p:nvSpPr>
                <p:cNvPr id="26712" name="Rectangle 88"/>
                <p:cNvSpPr>
                  <a:spLocks/>
                </p:cNvSpPr>
                <p:nvPr/>
              </p:nvSpPr>
              <p:spPr bwMode="auto">
                <a:xfrm>
                  <a:off x="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713" name="Rectangle 89"/>
                <p:cNvSpPr>
                  <a:spLocks/>
                </p:cNvSpPr>
                <p:nvPr/>
              </p:nvSpPr>
              <p:spPr bwMode="auto">
                <a:xfrm>
                  <a:off x="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714" name="Rectangle 90"/>
                <p:cNvSpPr>
                  <a:spLocks/>
                </p:cNvSpPr>
                <p:nvPr/>
              </p:nvSpPr>
              <p:spPr bwMode="auto">
                <a:xfrm>
                  <a:off x="20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715" name="Rectangle 91"/>
                <p:cNvSpPr>
                  <a:spLocks/>
                </p:cNvSpPr>
                <p:nvPr/>
              </p:nvSpPr>
              <p:spPr bwMode="auto">
                <a:xfrm>
                  <a:off x="20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6716" name="Group 92"/>
            <p:cNvGrpSpPr>
              <a:grpSpLocks/>
            </p:cNvGrpSpPr>
            <p:nvPr/>
          </p:nvGrpSpPr>
          <p:grpSpPr bwMode="auto">
            <a:xfrm>
              <a:off x="80" y="680"/>
              <a:ext cx="520" cy="520"/>
              <a:chOff x="0" y="0"/>
              <a:chExt cx="520" cy="520"/>
            </a:xfrm>
          </p:grpSpPr>
          <p:sp>
            <p:nvSpPr>
              <p:cNvPr id="26717" name="AutoShape 93"/>
              <p:cNvSpPr>
                <a:spLocks/>
              </p:cNvSpPr>
              <p:nvPr/>
            </p:nvSpPr>
            <p:spPr bwMode="auto">
              <a:xfrm>
                <a:off x="0" y="0"/>
                <a:ext cx="520" cy="520"/>
              </a:xfrm>
              <a:prstGeom prst="roundRect">
                <a:avLst>
                  <a:gd name="adj" fmla="val 23074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6718" name="Group 94"/>
              <p:cNvGrpSpPr>
                <a:grpSpLocks/>
              </p:cNvGrpSpPr>
              <p:nvPr/>
            </p:nvGrpSpPr>
            <p:grpSpPr bwMode="auto">
              <a:xfrm>
                <a:off x="80" y="80"/>
                <a:ext cx="360" cy="360"/>
                <a:chOff x="0" y="0"/>
                <a:chExt cx="360" cy="360"/>
              </a:xfrm>
            </p:grpSpPr>
            <p:sp>
              <p:nvSpPr>
                <p:cNvPr id="26719" name="Rectangle 95"/>
                <p:cNvSpPr>
                  <a:spLocks/>
                </p:cNvSpPr>
                <p:nvPr/>
              </p:nvSpPr>
              <p:spPr bwMode="auto">
                <a:xfrm>
                  <a:off x="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720" name="Rectangle 96"/>
                <p:cNvSpPr>
                  <a:spLocks/>
                </p:cNvSpPr>
                <p:nvPr/>
              </p:nvSpPr>
              <p:spPr bwMode="auto">
                <a:xfrm>
                  <a:off x="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721" name="Rectangle 97"/>
                <p:cNvSpPr>
                  <a:spLocks/>
                </p:cNvSpPr>
                <p:nvPr/>
              </p:nvSpPr>
              <p:spPr bwMode="auto">
                <a:xfrm>
                  <a:off x="20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722" name="Rectangle 98"/>
                <p:cNvSpPr>
                  <a:spLocks/>
                </p:cNvSpPr>
                <p:nvPr/>
              </p:nvSpPr>
              <p:spPr bwMode="auto">
                <a:xfrm>
                  <a:off x="20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6723" name="Group 99"/>
            <p:cNvGrpSpPr>
              <a:grpSpLocks/>
            </p:cNvGrpSpPr>
            <p:nvPr/>
          </p:nvGrpSpPr>
          <p:grpSpPr bwMode="auto">
            <a:xfrm>
              <a:off x="680" y="680"/>
              <a:ext cx="520" cy="520"/>
              <a:chOff x="0" y="0"/>
              <a:chExt cx="520" cy="520"/>
            </a:xfrm>
          </p:grpSpPr>
          <p:sp>
            <p:nvSpPr>
              <p:cNvPr id="26724" name="AutoShape 100"/>
              <p:cNvSpPr>
                <a:spLocks/>
              </p:cNvSpPr>
              <p:nvPr/>
            </p:nvSpPr>
            <p:spPr bwMode="auto">
              <a:xfrm>
                <a:off x="0" y="0"/>
                <a:ext cx="520" cy="520"/>
              </a:xfrm>
              <a:prstGeom prst="roundRect">
                <a:avLst>
                  <a:gd name="adj" fmla="val 23074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6725" name="Group 101"/>
              <p:cNvGrpSpPr>
                <a:grpSpLocks/>
              </p:cNvGrpSpPr>
              <p:nvPr/>
            </p:nvGrpSpPr>
            <p:grpSpPr bwMode="auto">
              <a:xfrm>
                <a:off x="80" y="80"/>
                <a:ext cx="360" cy="360"/>
                <a:chOff x="0" y="0"/>
                <a:chExt cx="360" cy="360"/>
              </a:xfrm>
            </p:grpSpPr>
            <p:sp>
              <p:nvSpPr>
                <p:cNvPr id="26726" name="Rectangle 102"/>
                <p:cNvSpPr>
                  <a:spLocks/>
                </p:cNvSpPr>
                <p:nvPr/>
              </p:nvSpPr>
              <p:spPr bwMode="auto">
                <a:xfrm>
                  <a:off x="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727" name="Rectangle 103"/>
                <p:cNvSpPr>
                  <a:spLocks/>
                </p:cNvSpPr>
                <p:nvPr/>
              </p:nvSpPr>
              <p:spPr bwMode="auto">
                <a:xfrm>
                  <a:off x="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728" name="Rectangle 104"/>
                <p:cNvSpPr>
                  <a:spLocks/>
                </p:cNvSpPr>
                <p:nvPr/>
              </p:nvSpPr>
              <p:spPr bwMode="auto">
                <a:xfrm>
                  <a:off x="20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729" name="Rectangle 105"/>
                <p:cNvSpPr>
                  <a:spLocks/>
                </p:cNvSpPr>
                <p:nvPr/>
              </p:nvSpPr>
              <p:spPr bwMode="auto">
                <a:xfrm>
                  <a:off x="20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sp>
          <p:nvSpPr>
            <p:cNvPr id="26730" name="Rectangle 106"/>
            <p:cNvSpPr>
              <a:spLocks/>
            </p:cNvSpPr>
            <p:nvPr/>
          </p:nvSpPr>
          <p:spPr bwMode="auto">
            <a:xfrm>
              <a:off x="0" y="0"/>
              <a:ext cx="1280" cy="128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6731" name="Group 107"/>
            <p:cNvGrpSpPr>
              <a:grpSpLocks/>
            </p:cNvGrpSpPr>
            <p:nvPr/>
          </p:nvGrpSpPr>
          <p:grpSpPr bwMode="auto">
            <a:xfrm>
              <a:off x="319" y="1376"/>
              <a:ext cx="641" cy="896"/>
              <a:chOff x="0" y="0"/>
              <a:chExt cx="640" cy="896"/>
            </a:xfrm>
          </p:grpSpPr>
          <p:grpSp>
            <p:nvGrpSpPr>
              <p:cNvPr id="26732" name="Group 108"/>
              <p:cNvGrpSpPr>
                <a:grpSpLocks/>
              </p:cNvGrpSpPr>
              <p:nvPr/>
            </p:nvGrpSpPr>
            <p:grpSpPr bwMode="auto">
              <a:xfrm>
                <a:off x="0" y="248"/>
                <a:ext cx="640" cy="648"/>
                <a:chOff x="0" y="0"/>
                <a:chExt cx="640" cy="648"/>
              </a:xfrm>
            </p:grpSpPr>
            <p:sp>
              <p:nvSpPr>
                <p:cNvPr id="26733" name="Oval 109"/>
                <p:cNvSpPr>
                  <a:spLocks/>
                </p:cNvSpPr>
                <p:nvPr/>
              </p:nvSpPr>
              <p:spPr bwMode="auto">
                <a:xfrm>
                  <a:off x="0" y="480"/>
                  <a:ext cx="640" cy="168"/>
                </a:xfrm>
                <a:prstGeom prst="ellips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734" name="Rectangle 110"/>
                <p:cNvSpPr>
                  <a:spLocks/>
                </p:cNvSpPr>
                <p:nvPr/>
              </p:nvSpPr>
              <p:spPr bwMode="auto">
                <a:xfrm>
                  <a:off x="0" y="104"/>
                  <a:ext cx="640" cy="448"/>
                </a:xfrm>
                <a:prstGeom prst="rect">
                  <a:avLst/>
                </a:prstGeom>
                <a:solidFill>
                  <a:schemeClr val="accent1">
                    <a:alpha val="7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>
                          <a:alpha val="70000"/>
                        </a:schemeClr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735" name="Oval 111"/>
                <p:cNvSpPr>
                  <a:spLocks/>
                </p:cNvSpPr>
                <p:nvPr/>
              </p:nvSpPr>
              <p:spPr bwMode="auto">
                <a:xfrm>
                  <a:off x="0" y="0"/>
                  <a:ext cx="640" cy="168"/>
                </a:xfrm>
                <a:prstGeom prst="ellips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736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0" y="96"/>
                  <a:ext cx="0" cy="480"/>
                </a:xfrm>
                <a:prstGeom prst="lin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737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640" y="96"/>
                  <a:ext cx="0" cy="480"/>
                </a:xfrm>
                <a:prstGeom prst="lin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26738" name="Line 114"/>
              <p:cNvSpPr>
                <a:spLocks noChangeShapeType="1"/>
              </p:cNvSpPr>
              <p:nvPr/>
            </p:nvSpPr>
            <p:spPr bwMode="auto">
              <a:xfrm flipH="1">
                <a:off x="320" y="0"/>
                <a:ext cx="0" cy="32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26739" name="Group 115"/>
          <p:cNvGrpSpPr>
            <a:grpSpLocks/>
          </p:cNvGrpSpPr>
          <p:nvPr/>
        </p:nvGrpSpPr>
        <p:grpSpPr bwMode="auto">
          <a:xfrm>
            <a:off x="3098800" y="2159000"/>
            <a:ext cx="6794500" cy="1079500"/>
            <a:chOff x="0" y="0"/>
            <a:chExt cx="4280" cy="680"/>
          </a:xfrm>
        </p:grpSpPr>
        <p:sp>
          <p:nvSpPr>
            <p:cNvPr id="26740" name="AutoShape 116"/>
            <p:cNvSpPr>
              <a:spLocks/>
            </p:cNvSpPr>
            <p:nvPr/>
          </p:nvSpPr>
          <p:spPr bwMode="auto">
            <a:xfrm>
              <a:off x="80" y="80"/>
              <a:ext cx="520" cy="520"/>
            </a:xfrm>
            <a:prstGeom prst="roundRect">
              <a:avLst>
                <a:gd name="adj" fmla="val 23074"/>
              </a:avLst>
            </a:prstGeom>
            <a:solidFill>
              <a:srgbClr val="A3D979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741" name="Rectangle 117"/>
            <p:cNvSpPr>
              <a:spLocks/>
            </p:cNvSpPr>
            <p:nvPr/>
          </p:nvSpPr>
          <p:spPr bwMode="auto">
            <a:xfrm>
              <a:off x="0" y="0"/>
              <a:ext cx="4280" cy="68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742" name="AutoShape 118"/>
            <p:cNvSpPr>
              <a:spLocks/>
            </p:cNvSpPr>
            <p:nvPr/>
          </p:nvSpPr>
          <p:spPr bwMode="auto">
            <a:xfrm>
              <a:off x="680" y="80"/>
              <a:ext cx="520" cy="520"/>
            </a:xfrm>
            <a:prstGeom prst="roundRect">
              <a:avLst>
                <a:gd name="adj" fmla="val 23074"/>
              </a:avLst>
            </a:prstGeom>
            <a:solidFill>
              <a:srgbClr val="A3D979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743" name="AutoShape 119"/>
            <p:cNvSpPr>
              <a:spLocks/>
            </p:cNvSpPr>
            <p:nvPr/>
          </p:nvSpPr>
          <p:spPr bwMode="auto">
            <a:xfrm>
              <a:off x="1280" y="80"/>
              <a:ext cx="520" cy="520"/>
            </a:xfrm>
            <a:prstGeom prst="roundRect">
              <a:avLst>
                <a:gd name="adj" fmla="val 23074"/>
              </a:avLst>
            </a:prstGeom>
            <a:solidFill>
              <a:srgbClr val="A3D979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744" name="AutoShape 120"/>
            <p:cNvSpPr>
              <a:spLocks/>
            </p:cNvSpPr>
            <p:nvPr/>
          </p:nvSpPr>
          <p:spPr bwMode="auto">
            <a:xfrm>
              <a:off x="1880" y="80"/>
              <a:ext cx="520" cy="520"/>
            </a:xfrm>
            <a:prstGeom prst="roundRect">
              <a:avLst>
                <a:gd name="adj" fmla="val 23074"/>
              </a:avLst>
            </a:prstGeom>
            <a:solidFill>
              <a:srgbClr val="A3D979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745" name="AutoShape 121"/>
            <p:cNvSpPr>
              <a:spLocks/>
            </p:cNvSpPr>
            <p:nvPr/>
          </p:nvSpPr>
          <p:spPr bwMode="auto">
            <a:xfrm>
              <a:off x="2480" y="80"/>
              <a:ext cx="520" cy="520"/>
            </a:xfrm>
            <a:prstGeom prst="roundRect">
              <a:avLst>
                <a:gd name="adj" fmla="val 23074"/>
              </a:avLst>
            </a:prstGeom>
            <a:solidFill>
              <a:srgbClr val="A3D979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746" name="AutoShape 122"/>
            <p:cNvSpPr>
              <a:spLocks/>
            </p:cNvSpPr>
            <p:nvPr/>
          </p:nvSpPr>
          <p:spPr bwMode="auto">
            <a:xfrm>
              <a:off x="3080" y="80"/>
              <a:ext cx="520" cy="520"/>
            </a:xfrm>
            <a:prstGeom prst="roundRect">
              <a:avLst>
                <a:gd name="adj" fmla="val 23074"/>
              </a:avLst>
            </a:prstGeom>
            <a:solidFill>
              <a:srgbClr val="A3D979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747" name="AutoShape 123"/>
            <p:cNvSpPr>
              <a:spLocks/>
            </p:cNvSpPr>
            <p:nvPr/>
          </p:nvSpPr>
          <p:spPr bwMode="auto">
            <a:xfrm>
              <a:off x="3680" y="80"/>
              <a:ext cx="520" cy="520"/>
            </a:xfrm>
            <a:prstGeom prst="roundRect">
              <a:avLst>
                <a:gd name="adj" fmla="val 23074"/>
              </a:avLst>
            </a:prstGeom>
            <a:solidFill>
              <a:srgbClr val="A3D979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6748" name="Rectangle 124"/>
          <p:cNvSpPr>
            <a:spLocks/>
          </p:cNvSpPr>
          <p:nvPr/>
        </p:nvSpPr>
        <p:spPr bwMode="auto">
          <a:xfrm>
            <a:off x="3114675" y="1511300"/>
            <a:ext cx="33845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Parameter Server</a:t>
            </a:r>
          </a:p>
        </p:txBody>
      </p:sp>
      <p:sp>
        <p:nvSpPr>
          <p:cNvPr id="26749" name="Rectangle 125"/>
          <p:cNvSpPr>
            <a:spLocks/>
          </p:cNvSpPr>
          <p:nvPr/>
        </p:nvSpPr>
        <p:spPr bwMode="auto">
          <a:xfrm>
            <a:off x="187325" y="5302250"/>
            <a:ext cx="2057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Model</a:t>
            </a:r>
          </a:p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Workers</a:t>
            </a:r>
          </a:p>
        </p:txBody>
      </p:sp>
      <p:sp>
        <p:nvSpPr>
          <p:cNvPr id="26750" name="Rectangle 126"/>
          <p:cNvSpPr>
            <a:spLocks/>
          </p:cNvSpPr>
          <p:nvPr/>
        </p:nvSpPr>
        <p:spPr bwMode="auto">
          <a:xfrm>
            <a:off x="993775" y="7410450"/>
            <a:ext cx="1330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Data</a:t>
            </a:r>
          </a:p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Shards</a:t>
            </a:r>
          </a:p>
        </p:txBody>
      </p:sp>
      <p:sp>
        <p:nvSpPr>
          <p:cNvPr id="26751" name="Line 127"/>
          <p:cNvSpPr>
            <a:spLocks noChangeShapeType="1"/>
          </p:cNvSpPr>
          <p:nvPr/>
        </p:nvSpPr>
        <p:spPr bwMode="auto">
          <a:xfrm flipH="1">
            <a:off x="3289300" y="3340100"/>
            <a:ext cx="635000" cy="14732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752" name="Line 128"/>
          <p:cNvSpPr>
            <a:spLocks noChangeShapeType="1"/>
          </p:cNvSpPr>
          <p:nvPr/>
        </p:nvSpPr>
        <p:spPr bwMode="auto">
          <a:xfrm flipH="1">
            <a:off x="3670300" y="3340100"/>
            <a:ext cx="635000" cy="1473200"/>
          </a:xfrm>
          <a:prstGeom prst="line">
            <a:avLst/>
          </a:prstGeom>
          <a:noFill/>
          <a:ln w="38100" cap="flat">
            <a:solidFill>
              <a:srgbClr val="002D99"/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753" name="Line 129"/>
          <p:cNvSpPr>
            <a:spLocks noChangeShapeType="1"/>
          </p:cNvSpPr>
          <p:nvPr/>
        </p:nvSpPr>
        <p:spPr bwMode="auto">
          <a:xfrm>
            <a:off x="8724900" y="3352800"/>
            <a:ext cx="635000" cy="14732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754" name="Line 130"/>
          <p:cNvSpPr>
            <a:spLocks noChangeShapeType="1"/>
          </p:cNvSpPr>
          <p:nvPr/>
        </p:nvSpPr>
        <p:spPr bwMode="auto">
          <a:xfrm>
            <a:off x="9105900" y="3352800"/>
            <a:ext cx="635000" cy="1473200"/>
          </a:xfrm>
          <a:prstGeom prst="line">
            <a:avLst/>
          </a:prstGeom>
          <a:noFill/>
          <a:ln w="38100" cap="flat">
            <a:solidFill>
              <a:srgbClr val="002D99"/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755" name="Line 131"/>
          <p:cNvSpPr>
            <a:spLocks noChangeShapeType="1"/>
          </p:cNvSpPr>
          <p:nvPr/>
        </p:nvSpPr>
        <p:spPr bwMode="auto">
          <a:xfrm>
            <a:off x="6337300" y="3325813"/>
            <a:ext cx="0" cy="14732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756" name="Line 132"/>
          <p:cNvSpPr>
            <a:spLocks noChangeShapeType="1"/>
          </p:cNvSpPr>
          <p:nvPr/>
        </p:nvSpPr>
        <p:spPr bwMode="auto">
          <a:xfrm>
            <a:off x="6654800" y="3327400"/>
            <a:ext cx="0" cy="1473200"/>
          </a:xfrm>
          <a:prstGeom prst="line">
            <a:avLst/>
          </a:prstGeom>
          <a:noFill/>
          <a:ln w="38100" cap="flat">
            <a:solidFill>
              <a:srgbClr val="002D99"/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757" name="Rectangle 133"/>
          <p:cNvSpPr>
            <a:spLocks/>
          </p:cNvSpPr>
          <p:nvPr/>
        </p:nvSpPr>
        <p:spPr bwMode="auto">
          <a:xfrm>
            <a:off x="6642100" y="1390650"/>
            <a:ext cx="29083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500" i="1">
                <a:solidFill>
                  <a:srgbClr val="001F67"/>
                </a:solidFill>
                <a:ea typeface="ＭＳ Ｐゴシック" charset="0"/>
                <a:cs typeface="Gill Sans" charset="0"/>
              </a:rPr>
              <a:t>p</a:t>
            </a:r>
            <a:r>
              <a:rPr lang="ja-JP" altLang="en-US" sz="3500">
                <a:solidFill>
                  <a:srgbClr val="001F67"/>
                </a:solidFill>
                <a:latin typeface="Arial"/>
                <a:ea typeface="ＭＳ Ｐゴシック" charset="0"/>
                <a:cs typeface="Gill Sans" charset="0"/>
              </a:rPr>
              <a:t>’</a:t>
            </a:r>
            <a:r>
              <a:rPr lang="en-US" sz="3500">
                <a:solidFill>
                  <a:schemeClr val="tx1"/>
                </a:solidFill>
                <a:ea typeface="ＭＳ Ｐゴシック" charset="0"/>
                <a:cs typeface="Gill Sans" charset="0"/>
              </a:rPr>
              <a:t> = </a:t>
            </a:r>
            <a:r>
              <a:rPr lang="en-US" sz="3500" i="1">
                <a:solidFill>
                  <a:schemeClr val="tx1"/>
                </a:solidFill>
                <a:ea typeface="ＭＳ Ｐゴシック" charset="0"/>
                <a:cs typeface="Gill Sans" charset="0"/>
              </a:rPr>
              <a:t>p</a:t>
            </a:r>
            <a:r>
              <a:rPr lang="en-US" sz="3500">
                <a:solidFill>
                  <a:schemeClr val="tx1"/>
                </a:solidFill>
                <a:ea typeface="ＭＳ Ｐゴシック" charset="0"/>
                <a:cs typeface="Lucida Grande" charset="0"/>
              </a:rPr>
              <a:t> + ∆</a:t>
            </a:r>
            <a:r>
              <a:rPr lang="en-US" sz="3500" i="1">
                <a:solidFill>
                  <a:schemeClr val="tx1"/>
                </a:solidFill>
                <a:ea typeface="ＭＳ Ｐゴシック" charset="0"/>
                <a:cs typeface="Gill Sans" charset="0"/>
              </a:rPr>
              <a:t>p</a:t>
            </a:r>
          </a:p>
        </p:txBody>
      </p:sp>
      <p:sp>
        <p:nvSpPr>
          <p:cNvPr id="26758" name="Rectangle 134"/>
          <p:cNvSpPr>
            <a:spLocks/>
          </p:cNvSpPr>
          <p:nvPr/>
        </p:nvSpPr>
        <p:spPr bwMode="auto">
          <a:xfrm>
            <a:off x="2527300" y="3733800"/>
            <a:ext cx="10541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500">
                <a:solidFill>
                  <a:schemeClr val="tx1"/>
                </a:solidFill>
                <a:ea typeface="ＭＳ Ｐゴシック" charset="0"/>
                <a:cs typeface="Lucida Grande" charset="0"/>
              </a:rPr>
              <a:t>∆</a:t>
            </a:r>
            <a:r>
              <a:rPr lang="en-US" sz="3500" i="1">
                <a:solidFill>
                  <a:schemeClr val="tx1"/>
                </a:solidFill>
                <a:ea typeface="ＭＳ Ｐゴシック" charset="0"/>
                <a:cs typeface="Gill Sans" charset="0"/>
              </a:rPr>
              <a:t>p</a:t>
            </a:r>
          </a:p>
        </p:txBody>
      </p:sp>
      <p:sp>
        <p:nvSpPr>
          <p:cNvPr id="26759" name="Rectangle 135"/>
          <p:cNvSpPr>
            <a:spLocks/>
          </p:cNvSpPr>
          <p:nvPr/>
        </p:nvSpPr>
        <p:spPr bwMode="auto">
          <a:xfrm>
            <a:off x="3949700" y="3733800"/>
            <a:ext cx="10541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500" i="1">
                <a:solidFill>
                  <a:srgbClr val="001F67"/>
                </a:solidFill>
                <a:ea typeface="ＭＳ Ｐゴシック" charset="0"/>
                <a:cs typeface="Gill Sans" charset="0"/>
              </a:rPr>
              <a:t>p</a:t>
            </a:r>
            <a:r>
              <a:rPr lang="ja-JP" altLang="en-US" sz="3500">
                <a:solidFill>
                  <a:srgbClr val="001F67"/>
                </a:solidFill>
                <a:latin typeface="Arial"/>
                <a:ea typeface="ＭＳ Ｐゴシック" charset="0"/>
                <a:cs typeface="Gill Sans" charset="0"/>
              </a:rPr>
              <a:t>’</a:t>
            </a:r>
            <a:endParaRPr lang="en-US" sz="3500">
              <a:solidFill>
                <a:srgbClr val="001F67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26760" name="Rectangle 136"/>
          <p:cNvSpPr>
            <a:spLocks/>
          </p:cNvSpPr>
          <p:nvPr/>
        </p:nvSpPr>
        <p:spPr bwMode="auto">
          <a:xfrm>
            <a:off x="92075" y="304800"/>
            <a:ext cx="12814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u="sng">
                <a:solidFill>
                  <a:schemeClr val="tx1"/>
                </a:solidFill>
                <a:ea typeface="ＭＳ Ｐゴシック" charset="0"/>
                <a:cs typeface="Gill Sans" charset="0"/>
              </a:rPr>
              <a:t>Asynchronous Distributed Stochastic Gradient Descent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92075" y="304800"/>
            <a:ext cx="12814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u="sng">
                <a:solidFill>
                  <a:schemeClr val="tx1"/>
                </a:solidFill>
                <a:ea typeface="ＭＳ Ｐゴシック" charset="0"/>
                <a:cs typeface="Gill Sans" charset="0"/>
              </a:rPr>
              <a:t>Asynchronous Distributed Stochastic Gradient Descent</a:t>
            </a:r>
          </a:p>
        </p:txBody>
      </p:sp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304800" y="1098550"/>
            <a:ext cx="6118225" cy="4864100"/>
            <a:chOff x="0" y="0"/>
            <a:chExt cx="3854" cy="3064"/>
          </a:xfrm>
        </p:grpSpPr>
        <p:grpSp>
          <p:nvGrpSpPr>
            <p:cNvPr id="27651" name="Group 3"/>
            <p:cNvGrpSpPr>
              <a:grpSpLocks/>
            </p:cNvGrpSpPr>
            <p:nvPr/>
          </p:nvGrpSpPr>
          <p:grpSpPr bwMode="auto">
            <a:xfrm>
              <a:off x="136" y="2051"/>
              <a:ext cx="471" cy="713"/>
              <a:chOff x="0" y="0"/>
              <a:chExt cx="471" cy="712"/>
            </a:xfrm>
          </p:grpSpPr>
          <p:grpSp>
            <p:nvGrpSpPr>
              <p:cNvPr id="27652" name="Group 4"/>
              <p:cNvGrpSpPr>
                <a:grpSpLocks/>
              </p:cNvGrpSpPr>
              <p:nvPr/>
            </p:nvGrpSpPr>
            <p:grpSpPr bwMode="auto">
              <a:xfrm>
                <a:off x="0" y="231"/>
                <a:ext cx="471" cy="481"/>
                <a:chOff x="0" y="0"/>
                <a:chExt cx="471" cy="480"/>
              </a:xfrm>
            </p:grpSpPr>
            <p:sp>
              <p:nvSpPr>
                <p:cNvPr id="27653" name="Oval 5"/>
                <p:cNvSpPr>
                  <a:spLocks/>
                </p:cNvSpPr>
                <p:nvPr/>
              </p:nvSpPr>
              <p:spPr bwMode="auto">
                <a:xfrm>
                  <a:off x="0" y="355"/>
                  <a:ext cx="471" cy="125"/>
                </a:xfrm>
                <a:prstGeom prst="ellips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654" name="Rectangle 6"/>
                <p:cNvSpPr>
                  <a:spLocks/>
                </p:cNvSpPr>
                <p:nvPr/>
              </p:nvSpPr>
              <p:spPr bwMode="auto">
                <a:xfrm>
                  <a:off x="0" y="77"/>
                  <a:ext cx="471" cy="332"/>
                </a:xfrm>
                <a:prstGeom prst="rect">
                  <a:avLst/>
                </a:prstGeom>
                <a:solidFill>
                  <a:schemeClr val="accent1">
                    <a:alpha val="7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>
                          <a:alpha val="70000"/>
                        </a:schemeClr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655" name="Oval 7"/>
                <p:cNvSpPr>
                  <a:spLocks/>
                </p:cNvSpPr>
                <p:nvPr/>
              </p:nvSpPr>
              <p:spPr bwMode="auto">
                <a:xfrm>
                  <a:off x="0" y="0"/>
                  <a:ext cx="471" cy="124"/>
                </a:xfrm>
                <a:prstGeom prst="ellips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656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0" y="71"/>
                  <a:ext cx="0" cy="355"/>
                </a:xfrm>
                <a:prstGeom prst="lin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657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471" y="71"/>
                  <a:ext cx="0" cy="355"/>
                </a:xfrm>
                <a:prstGeom prst="lin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27658" name="Line 10"/>
              <p:cNvSpPr>
                <a:spLocks noChangeShapeType="1"/>
              </p:cNvSpPr>
              <p:nvPr/>
            </p:nvSpPr>
            <p:spPr bwMode="auto">
              <a:xfrm flipH="1">
                <a:off x="235" y="0"/>
                <a:ext cx="0" cy="285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7659" name="Rectangle 11"/>
            <p:cNvSpPr>
              <a:spLocks/>
            </p:cNvSpPr>
            <p:nvPr/>
          </p:nvSpPr>
          <p:spPr bwMode="auto">
            <a:xfrm>
              <a:off x="770" y="0"/>
              <a:ext cx="14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240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Parameter Server</a:t>
              </a:r>
            </a:p>
          </p:txBody>
        </p:sp>
        <p:sp>
          <p:nvSpPr>
            <p:cNvPr id="27660" name="Rectangle 12"/>
            <p:cNvSpPr>
              <a:spLocks/>
            </p:cNvSpPr>
            <p:nvPr/>
          </p:nvSpPr>
          <p:spPr bwMode="auto">
            <a:xfrm>
              <a:off x="3022" y="1352"/>
              <a:ext cx="83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40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Model</a:t>
              </a:r>
            </a:p>
            <a:p>
              <a:r>
                <a:rPr lang="en-US" sz="240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Workers</a:t>
              </a:r>
            </a:p>
          </p:txBody>
        </p:sp>
        <p:sp>
          <p:nvSpPr>
            <p:cNvPr id="27661" name="Rectangle 13"/>
            <p:cNvSpPr>
              <a:spLocks/>
            </p:cNvSpPr>
            <p:nvPr/>
          </p:nvSpPr>
          <p:spPr bwMode="auto">
            <a:xfrm>
              <a:off x="850" y="2776"/>
              <a:ext cx="12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40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Data Shards</a:t>
              </a:r>
            </a:p>
          </p:txBody>
        </p:sp>
        <p:grpSp>
          <p:nvGrpSpPr>
            <p:cNvPr id="27662" name="Group 14"/>
            <p:cNvGrpSpPr>
              <a:grpSpLocks/>
            </p:cNvGrpSpPr>
            <p:nvPr/>
          </p:nvGrpSpPr>
          <p:grpSpPr bwMode="auto">
            <a:xfrm>
              <a:off x="0" y="1235"/>
              <a:ext cx="753" cy="753"/>
              <a:chOff x="0" y="0"/>
              <a:chExt cx="753" cy="752"/>
            </a:xfrm>
          </p:grpSpPr>
          <p:sp>
            <p:nvSpPr>
              <p:cNvPr id="27663" name="AutoShape 15"/>
              <p:cNvSpPr>
                <a:spLocks/>
              </p:cNvSpPr>
              <p:nvPr/>
            </p:nvSpPr>
            <p:spPr bwMode="auto">
              <a:xfrm>
                <a:off x="47" y="47"/>
                <a:ext cx="305" cy="305"/>
              </a:xfrm>
              <a:prstGeom prst="roundRect">
                <a:avLst>
                  <a:gd name="adj" fmla="val 39259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7664" name="AutoShape 16"/>
              <p:cNvSpPr>
                <a:spLocks/>
              </p:cNvSpPr>
              <p:nvPr/>
            </p:nvSpPr>
            <p:spPr bwMode="auto">
              <a:xfrm>
                <a:off x="400" y="47"/>
                <a:ext cx="305" cy="305"/>
              </a:xfrm>
              <a:prstGeom prst="roundRect">
                <a:avLst>
                  <a:gd name="adj" fmla="val 39259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7665" name="AutoShape 17"/>
              <p:cNvSpPr>
                <a:spLocks/>
              </p:cNvSpPr>
              <p:nvPr/>
            </p:nvSpPr>
            <p:spPr bwMode="auto">
              <a:xfrm>
                <a:off x="47" y="399"/>
                <a:ext cx="305" cy="306"/>
              </a:xfrm>
              <a:prstGeom prst="roundRect">
                <a:avLst>
                  <a:gd name="adj" fmla="val 39259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7666" name="AutoShape 18"/>
              <p:cNvSpPr>
                <a:spLocks/>
              </p:cNvSpPr>
              <p:nvPr/>
            </p:nvSpPr>
            <p:spPr bwMode="auto">
              <a:xfrm>
                <a:off x="400" y="399"/>
                <a:ext cx="305" cy="306"/>
              </a:xfrm>
              <a:prstGeom prst="roundRect">
                <a:avLst>
                  <a:gd name="adj" fmla="val 39259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7667" name="Rectangle 19"/>
              <p:cNvSpPr>
                <a:spLocks/>
              </p:cNvSpPr>
              <p:nvPr/>
            </p:nvSpPr>
            <p:spPr bwMode="auto">
              <a:xfrm>
                <a:off x="0" y="0"/>
                <a:ext cx="753" cy="752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27668" name="Group 20"/>
            <p:cNvGrpSpPr>
              <a:grpSpLocks/>
            </p:cNvGrpSpPr>
            <p:nvPr/>
          </p:nvGrpSpPr>
          <p:grpSpPr bwMode="auto">
            <a:xfrm>
              <a:off x="1115" y="1235"/>
              <a:ext cx="753" cy="753"/>
              <a:chOff x="0" y="0"/>
              <a:chExt cx="753" cy="752"/>
            </a:xfrm>
          </p:grpSpPr>
          <p:sp>
            <p:nvSpPr>
              <p:cNvPr id="27669" name="AutoShape 21"/>
              <p:cNvSpPr>
                <a:spLocks/>
              </p:cNvSpPr>
              <p:nvPr/>
            </p:nvSpPr>
            <p:spPr bwMode="auto">
              <a:xfrm>
                <a:off x="47" y="47"/>
                <a:ext cx="305" cy="305"/>
              </a:xfrm>
              <a:prstGeom prst="roundRect">
                <a:avLst>
                  <a:gd name="adj" fmla="val 39259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7670" name="AutoShape 22"/>
              <p:cNvSpPr>
                <a:spLocks/>
              </p:cNvSpPr>
              <p:nvPr/>
            </p:nvSpPr>
            <p:spPr bwMode="auto">
              <a:xfrm>
                <a:off x="400" y="47"/>
                <a:ext cx="305" cy="305"/>
              </a:xfrm>
              <a:prstGeom prst="roundRect">
                <a:avLst>
                  <a:gd name="adj" fmla="val 39259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7671" name="AutoShape 23"/>
              <p:cNvSpPr>
                <a:spLocks/>
              </p:cNvSpPr>
              <p:nvPr/>
            </p:nvSpPr>
            <p:spPr bwMode="auto">
              <a:xfrm>
                <a:off x="47" y="399"/>
                <a:ext cx="305" cy="306"/>
              </a:xfrm>
              <a:prstGeom prst="roundRect">
                <a:avLst>
                  <a:gd name="adj" fmla="val 39259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7672" name="AutoShape 24"/>
              <p:cNvSpPr>
                <a:spLocks/>
              </p:cNvSpPr>
              <p:nvPr/>
            </p:nvSpPr>
            <p:spPr bwMode="auto">
              <a:xfrm>
                <a:off x="400" y="399"/>
                <a:ext cx="305" cy="306"/>
              </a:xfrm>
              <a:prstGeom prst="roundRect">
                <a:avLst>
                  <a:gd name="adj" fmla="val 39259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7673" name="Rectangle 25"/>
              <p:cNvSpPr>
                <a:spLocks/>
              </p:cNvSpPr>
              <p:nvPr/>
            </p:nvSpPr>
            <p:spPr bwMode="auto">
              <a:xfrm>
                <a:off x="0" y="0"/>
                <a:ext cx="753" cy="752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27674" name="Group 26"/>
            <p:cNvGrpSpPr>
              <a:grpSpLocks/>
            </p:cNvGrpSpPr>
            <p:nvPr/>
          </p:nvGrpSpPr>
          <p:grpSpPr bwMode="auto">
            <a:xfrm>
              <a:off x="2230" y="1235"/>
              <a:ext cx="753" cy="753"/>
              <a:chOff x="0" y="0"/>
              <a:chExt cx="753" cy="752"/>
            </a:xfrm>
          </p:grpSpPr>
          <p:sp>
            <p:nvSpPr>
              <p:cNvPr id="27675" name="AutoShape 27"/>
              <p:cNvSpPr>
                <a:spLocks/>
              </p:cNvSpPr>
              <p:nvPr/>
            </p:nvSpPr>
            <p:spPr bwMode="auto">
              <a:xfrm>
                <a:off x="47" y="47"/>
                <a:ext cx="305" cy="305"/>
              </a:xfrm>
              <a:prstGeom prst="roundRect">
                <a:avLst>
                  <a:gd name="adj" fmla="val 39259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7676" name="AutoShape 28"/>
              <p:cNvSpPr>
                <a:spLocks/>
              </p:cNvSpPr>
              <p:nvPr/>
            </p:nvSpPr>
            <p:spPr bwMode="auto">
              <a:xfrm>
                <a:off x="400" y="47"/>
                <a:ext cx="305" cy="305"/>
              </a:xfrm>
              <a:prstGeom prst="roundRect">
                <a:avLst>
                  <a:gd name="adj" fmla="val 39259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7677" name="AutoShape 29"/>
              <p:cNvSpPr>
                <a:spLocks/>
              </p:cNvSpPr>
              <p:nvPr/>
            </p:nvSpPr>
            <p:spPr bwMode="auto">
              <a:xfrm>
                <a:off x="47" y="399"/>
                <a:ext cx="305" cy="306"/>
              </a:xfrm>
              <a:prstGeom prst="roundRect">
                <a:avLst>
                  <a:gd name="adj" fmla="val 39259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7678" name="AutoShape 30"/>
              <p:cNvSpPr>
                <a:spLocks/>
              </p:cNvSpPr>
              <p:nvPr/>
            </p:nvSpPr>
            <p:spPr bwMode="auto">
              <a:xfrm>
                <a:off x="400" y="399"/>
                <a:ext cx="305" cy="306"/>
              </a:xfrm>
              <a:prstGeom prst="roundRect">
                <a:avLst>
                  <a:gd name="adj" fmla="val 39259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7679" name="Rectangle 31"/>
              <p:cNvSpPr>
                <a:spLocks/>
              </p:cNvSpPr>
              <p:nvPr/>
            </p:nvSpPr>
            <p:spPr bwMode="auto">
              <a:xfrm>
                <a:off x="0" y="0"/>
                <a:ext cx="753" cy="752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27680" name="Group 32"/>
            <p:cNvGrpSpPr>
              <a:grpSpLocks/>
            </p:cNvGrpSpPr>
            <p:nvPr/>
          </p:nvGrpSpPr>
          <p:grpSpPr bwMode="auto">
            <a:xfrm>
              <a:off x="230" y="308"/>
              <a:ext cx="2518" cy="399"/>
              <a:chOff x="0" y="0"/>
              <a:chExt cx="2518" cy="399"/>
            </a:xfrm>
          </p:grpSpPr>
          <p:sp>
            <p:nvSpPr>
              <p:cNvPr id="27681" name="AutoShape 33"/>
              <p:cNvSpPr>
                <a:spLocks/>
              </p:cNvSpPr>
              <p:nvPr/>
            </p:nvSpPr>
            <p:spPr bwMode="auto">
              <a:xfrm>
                <a:off x="47" y="47"/>
                <a:ext cx="305" cy="305"/>
              </a:xfrm>
              <a:prstGeom prst="roundRect">
                <a:avLst>
                  <a:gd name="adj" fmla="val 39259"/>
                </a:avLst>
              </a:prstGeom>
              <a:solidFill>
                <a:srgbClr val="A3D979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7682" name="Rectangle 34"/>
              <p:cNvSpPr>
                <a:spLocks/>
              </p:cNvSpPr>
              <p:nvPr/>
            </p:nvSpPr>
            <p:spPr bwMode="auto">
              <a:xfrm>
                <a:off x="0" y="0"/>
                <a:ext cx="2518" cy="399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7683" name="AutoShape 35"/>
              <p:cNvSpPr>
                <a:spLocks/>
              </p:cNvSpPr>
              <p:nvPr/>
            </p:nvSpPr>
            <p:spPr bwMode="auto">
              <a:xfrm>
                <a:off x="400" y="47"/>
                <a:ext cx="305" cy="305"/>
              </a:xfrm>
              <a:prstGeom prst="roundRect">
                <a:avLst>
                  <a:gd name="adj" fmla="val 39259"/>
                </a:avLst>
              </a:prstGeom>
              <a:solidFill>
                <a:srgbClr val="A3D979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7684" name="AutoShape 36"/>
              <p:cNvSpPr>
                <a:spLocks/>
              </p:cNvSpPr>
              <p:nvPr/>
            </p:nvSpPr>
            <p:spPr bwMode="auto">
              <a:xfrm>
                <a:off x="753" y="47"/>
                <a:ext cx="305" cy="305"/>
              </a:xfrm>
              <a:prstGeom prst="roundRect">
                <a:avLst>
                  <a:gd name="adj" fmla="val 39259"/>
                </a:avLst>
              </a:prstGeom>
              <a:solidFill>
                <a:srgbClr val="A3D979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7685" name="AutoShape 37"/>
              <p:cNvSpPr>
                <a:spLocks/>
              </p:cNvSpPr>
              <p:nvPr/>
            </p:nvSpPr>
            <p:spPr bwMode="auto">
              <a:xfrm>
                <a:off x="1106" y="47"/>
                <a:ext cx="305" cy="305"/>
              </a:xfrm>
              <a:prstGeom prst="roundRect">
                <a:avLst>
                  <a:gd name="adj" fmla="val 39259"/>
                </a:avLst>
              </a:prstGeom>
              <a:solidFill>
                <a:srgbClr val="A3D979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7686" name="AutoShape 38"/>
              <p:cNvSpPr>
                <a:spLocks/>
              </p:cNvSpPr>
              <p:nvPr/>
            </p:nvSpPr>
            <p:spPr bwMode="auto">
              <a:xfrm>
                <a:off x="1459" y="47"/>
                <a:ext cx="305" cy="305"/>
              </a:xfrm>
              <a:prstGeom prst="roundRect">
                <a:avLst>
                  <a:gd name="adj" fmla="val 39259"/>
                </a:avLst>
              </a:prstGeom>
              <a:solidFill>
                <a:srgbClr val="A3D979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7687" name="AutoShape 39"/>
              <p:cNvSpPr>
                <a:spLocks/>
              </p:cNvSpPr>
              <p:nvPr/>
            </p:nvSpPr>
            <p:spPr bwMode="auto">
              <a:xfrm>
                <a:off x="1812" y="47"/>
                <a:ext cx="305" cy="305"/>
              </a:xfrm>
              <a:prstGeom prst="roundRect">
                <a:avLst>
                  <a:gd name="adj" fmla="val 39259"/>
                </a:avLst>
              </a:prstGeom>
              <a:solidFill>
                <a:srgbClr val="A3D979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7688" name="AutoShape 40"/>
              <p:cNvSpPr>
                <a:spLocks/>
              </p:cNvSpPr>
              <p:nvPr/>
            </p:nvSpPr>
            <p:spPr bwMode="auto">
              <a:xfrm>
                <a:off x="2165" y="47"/>
                <a:ext cx="305" cy="305"/>
              </a:xfrm>
              <a:prstGeom prst="roundRect">
                <a:avLst>
                  <a:gd name="adj" fmla="val 39259"/>
                </a:avLst>
              </a:prstGeom>
              <a:solidFill>
                <a:srgbClr val="A3D979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7689" name="Line 41"/>
            <p:cNvSpPr>
              <a:spLocks noChangeShapeType="1"/>
            </p:cNvSpPr>
            <p:nvPr/>
          </p:nvSpPr>
          <p:spPr bwMode="auto">
            <a:xfrm flipH="1">
              <a:off x="367" y="750"/>
              <a:ext cx="236" cy="448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90" name="Line 42"/>
            <p:cNvSpPr>
              <a:spLocks noChangeShapeType="1"/>
            </p:cNvSpPr>
            <p:nvPr/>
          </p:nvSpPr>
          <p:spPr bwMode="auto">
            <a:xfrm>
              <a:off x="2380" y="754"/>
              <a:ext cx="236" cy="448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91" name="Line 43"/>
            <p:cNvSpPr>
              <a:spLocks noChangeShapeType="1"/>
            </p:cNvSpPr>
            <p:nvPr/>
          </p:nvSpPr>
          <p:spPr bwMode="auto">
            <a:xfrm>
              <a:off x="1488" y="746"/>
              <a:ext cx="0" cy="449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7692" name="Group 44"/>
            <p:cNvGrpSpPr>
              <a:grpSpLocks/>
            </p:cNvGrpSpPr>
            <p:nvPr/>
          </p:nvGrpSpPr>
          <p:grpSpPr bwMode="auto">
            <a:xfrm>
              <a:off x="1256" y="2052"/>
              <a:ext cx="471" cy="712"/>
              <a:chOff x="0" y="0"/>
              <a:chExt cx="471" cy="712"/>
            </a:xfrm>
          </p:grpSpPr>
          <p:grpSp>
            <p:nvGrpSpPr>
              <p:cNvPr id="27693" name="Group 45"/>
              <p:cNvGrpSpPr>
                <a:grpSpLocks/>
              </p:cNvGrpSpPr>
              <p:nvPr/>
            </p:nvGrpSpPr>
            <p:grpSpPr bwMode="auto">
              <a:xfrm>
                <a:off x="0" y="231"/>
                <a:ext cx="471" cy="481"/>
                <a:chOff x="0" y="0"/>
                <a:chExt cx="471" cy="480"/>
              </a:xfrm>
            </p:grpSpPr>
            <p:sp>
              <p:nvSpPr>
                <p:cNvPr id="27694" name="Oval 46"/>
                <p:cNvSpPr>
                  <a:spLocks/>
                </p:cNvSpPr>
                <p:nvPr/>
              </p:nvSpPr>
              <p:spPr bwMode="auto">
                <a:xfrm>
                  <a:off x="0" y="355"/>
                  <a:ext cx="471" cy="125"/>
                </a:xfrm>
                <a:prstGeom prst="ellips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695" name="Rectangle 47"/>
                <p:cNvSpPr>
                  <a:spLocks/>
                </p:cNvSpPr>
                <p:nvPr/>
              </p:nvSpPr>
              <p:spPr bwMode="auto">
                <a:xfrm>
                  <a:off x="0" y="77"/>
                  <a:ext cx="471" cy="332"/>
                </a:xfrm>
                <a:prstGeom prst="rect">
                  <a:avLst/>
                </a:prstGeom>
                <a:solidFill>
                  <a:schemeClr val="accent1">
                    <a:alpha val="7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>
                          <a:alpha val="70000"/>
                        </a:schemeClr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696" name="Oval 48"/>
                <p:cNvSpPr>
                  <a:spLocks/>
                </p:cNvSpPr>
                <p:nvPr/>
              </p:nvSpPr>
              <p:spPr bwMode="auto">
                <a:xfrm>
                  <a:off x="0" y="0"/>
                  <a:ext cx="471" cy="124"/>
                </a:xfrm>
                <a:prstGeom prst="ellips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697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0" y="71"/>
                  <a:ext cx="0" cy="355"/>
                </a:xfrm>
                <a:prstGeom prst="lin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698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471" y="71"/>
                  <a:ext cx="0" cy="355"/>
                </a:xfrm>
                <a:prstGeom prst="lin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27699" name="Line 51"/>
              <p:cNvSpPr>
                <a:spLocks noChangeShapeType="1"/>
              </p:cNvSpPr>
              <p:nvPr/>
            </p:nvSpPr>
            <p:spPr bwMode="auto">
              <a:xfrm flipH="1">
                <a:off x="235" y="0"/>
                <a:ext cx="0" cy="285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27700" name="Group 52"/>
            <p:cNvGrpSpPr>
              <a:grpSpLocks/>
            </p:cNvGrpSpPr>
            <p:nvPr/>
          </p:nvGrpSpPr>
          <p:grpSpPr bwMode="auto">
            <a:xfrm>
              <a:off x="2376" y="2052"/>
              <a:ext cx="471" cy="712"/>
              <a:chOff x="0" y="0"/>
              <a:chExt cx="471" cy="712"/>
            </a:xfrm>
          </p:grpSpPr>
          <p:grpSp>
            <p:nvGrpSpPr>
              <p:cNvPr id="27701" name="Group 53"/>
              <p:cNvGrpSpPr>
                <a:grpSpLocks/>
              </p:cNvGrpSpPr>
              <p:nvPr/>
            </p:nvGrpSpPr>
            <p:grpSpPr bwMode="auto">
              <a:xfrm>
                <a:off x="0" y="231"/>
                <a:ext cx="471" cy="481"/>
                <a:chOff x="0" y="0"/>
                <a:chExt cx="471" cy="480"/>
              </a:xfrm>
            </p:grpSpPr>
            <p:sp>
              <p:nvSpPr>
                <p:cNvPr id="27702" name="Oval 54"/>
                <p:cNvSpPr>
                  <a:spLocks/>
                </p:cNvSpPr>
                <p:nvPr/>
              </p:nvSpPr>
              <p:spPr bwMode="auto">
                <a:xfrm>
                  <a:off x="0" y="355"/>
                  <a:ext cx="471" cy="125"/>
                </a:xfrm>
                <a:prstGeom prst="ellips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703" name="Rectangle 55"/>
                <p:cNvSpPr>
                  <a:spLocks/>
                </p:cNvSpPr>
                <p:nvPr/>
              </p:nvSpPr>
              <p:spPr bwMode="auto">
                <a:xfrm>
                  <a:off x="0" y="77"/>
                  <a:ext cx="471" cy="332"/>
                </a:xfrm>
                <a:prstGeom prst="rect">
                  <a:avLst/>
                </a:prstGeom>
                <a:solidFill>
                  <a:schemeClr val="accent1">
                    <a:alpha val="7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>
                          <a:alpha val="70000"/>
                        </a:schemeClr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704" name="Oval 56"/>
                <p:cNvSpPr>
                  <a:spLocks/>
                </p:cNvSpPr>
                <p:nvPr/>
              </p:nvSpPr>
              <p:spPr bwMode="auto">
                <a:xfrm>
                  <a:off x="0" y="0"/>
                  <a:ext cx="471" cy="124"/>
                </a:xfrm>
                <a:prstGeom prst="ellips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705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0" y="71"/>
                  <a:ext cx="0" cy="355"/>
                </a:xfrm>
                <a:prstGeom prst="lin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706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471" y="71"/>
                  <a:ext cx="0" cy="355"/>
                </a:xfrm>
                <a:prstGeom prst="lin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27707" name="Line 59"/>
              <p:cNvSpPr>
                <a:spLocks noChangeShapeType="1"/>
              </p:cNvSpPr>
              <p:nvPr/>
            </p:nvSpPr>
            <p:spPr bwMode="auto">
              <a:xfrm flipH="1">
                <a:off x="235" y="0"/>
                <a:ext cx="0" cy="285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27708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5500" y="7378700"/>
            <a:ext cx="11785600" cy="210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1440" tIns="45720" rIns="0" bIns="4572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3600"/>
              <a:t>Synchronization boundaries involve fewer machines</a:t>
            </a:r>
          </a:p>
          <a:p>
            <a:pPr>
              <a:spcBef>
                <a:spcPts val="1200"/>
              </a:spcBef>
            </a:pPr>
            <a:r>
              <a:rPr lang="en-US" sz="3600"/>
              <a:t>Better robustness to individual slow machines</a:t>
            </a:r>
          </a:p>
          <a:p>
            <a:pPr>
              <a:spcBef>
                <a:spcPts val="1200"/>
              </a:spcBef>
            </a:pPr>
            <a:r>
              <a:rPr lang="en-US" sz="3600"/>
              <a:t>Makes forward progress even during evictions/restarts</a:t>
            </a:r>
          </a:p>
        </p:txBody>
      </p:sp>
      <p:sp>
        <p:nvSpPr>
          <p:cNvPr id="27709" name="Rectangle 61"/>
          <p:cNvSpPr>
            <a:spLocks/>
          </p:cNvSpPr>
          <p:nvPr/>
        </p:nvSpPr>
        <p:spPr bwMode="auto">
          <a:xfrm>
            <a:off x="406400" y="6286500"/>
            <a:ext cx="1158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1200"/>
              </a:spcBef>
            </a:pPr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From an engineering standpoint, this is much better than a single model with the same number of total machines:</a:t>
            </a:r>
            <a:b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</a:br>
            <a:endParaRPr lang="en-US" sz="360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27710" name="Rectangle 62"/>
          <p:cNvSpPr>
            <a:spLocks/>
          </p:cNvSpPr>
          <p:nvPr/>
        </p:nvSpPr>
        <p:spPr bwMode="auto">
          <a:xfrm>
            <a:off x="7137400" y="2451100"/>
            <a:ext cx="52451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1200"/>
              </a:spcBef>
            </a:pPr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Will the workers</a:t>
            </a:r>
            <a:r>
              <a:rPr lang="ja-JP" altLang="en-US" sz="36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’</a:t>
            </a:r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 use of stale parameters to </a:t>
            </a:r>
            <a:b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</a:br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compute gradients mess the whole thing up?</a:t>
            </a:r>
            <a:b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</a:br>
            <a:endParaRPr lang="en-US" sz="360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1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/>
          </p:cNvSpPr>
          <p:nvPr/>
        </p:nvSpPr>
        <p:spPr bwMode="auto">
          <a:xfrm>
            <a:off x="92075" y="304800"/>
            <a:ext cx="12814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u="sng">
                <a:solidFill>
                  <a:schemeClr val="tx1"/>
                </a:solidFill>
                <a:ea typeface="ＭＳ Ｐゴシック" charset="0"/>
                <a:cs typeface="Gill Sans" charset="0"/>
              </a:rPr>
              <a:t>Asynchronous Distributed Stochastic Gradient Descent</a:t>
            </a:r>
          </a:p>
        </p:txBody>
      </p:sp>
      <p:sp>
        <p:nvSpPr>
          <p:cNvPr id="28674" name="Rectangle 2"/>
          <p:cNvSpPr>
            <a:spLocks/>
          </p:cNvSpPr>
          <p:nvPr/>
        </p:nvSpPr>
        <p:spPr bwMode="auto">
          <a:xfrm>
            <a:off x="1689100" y="2571750"/>
            <a:ext cx="9626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A neural probabilistic language model</a:t>
            </a:r>
            <a:endParaRPr lang="en-US" sz="36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Y. </a:t>
            </a:r>
            <a:r>
              <a:rPr lang="en-US" sz="2400" dirty="0" err="1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Bengio</a:t>
            </a:r>
            <a:r>
              <a:rPr lang="en-US" sz="24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, R. </a:t>
            </a:r>
            <a:r>
              <a:rPr lang="en-US" sz="2400" dirty="0" err="1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Ducharme</a:t>
            </a:r>
            <a:r>
              <a:rPr lang="en-US" sz="24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, P.  Vincent, C. </a:t>
            </a:r>
            <a:r>
              <a:rPr lang="en-US" sz="2400" dirty="0" err="1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Jauvin</a:t>
            </a:r>
            <a:r>
              <a:rPr lang="en-US" sz="24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, JMLR 2003</a:t>
            </a:r>
          </a:p>
          <a:p>
            <a:pPr algn="l"/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Slow Learners are Fast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John </a:t>
            </a:r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Langford, Alexander J. </a:t>
            </a:r>
            <a:r>
              <a:rPr lang="en-US" sz="2400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Smola</a:t>
            </a:r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, Martin </a:t>
            </a:r>
            <a:r>
              <a:rPr lang="en-US" sz="2400" dirty="0" err="1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Zinkevich</a:t>
            </a:r>
            <a:r>
              <a:rPr lang="en-US" sz="24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NIPS </a:t>
            </a:r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2009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Distributed Delayed Stochastic </a:t>
            </a:r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Optimization</a:t>
            </a:r>
          </a:p>
          <a:p>
            <a:pPr algn="l"/>
            <a:r>
              <a:rPr lang="en-US" sz="2400" dirty="0" err="1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Alekh</a:t>
            </a:r>
            <a:r>
              <a:rPr lang="en-US" sz="24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Agarwal</a:t>
            </a:r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, John </a:t>
            </a:r>
            <a:r>
              <a:rPr lang="en-US" sz="2400" dirty="0" err="1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Duchi</a:t>
            </a:r>
            <a:r>
              <a:rPr lang="en-US" sz="24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NIPS </a:t>
            </a:r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2011</a:t>
            </a:r>
          </a:p>
          <a:p>
            <a:pPr algn="l"/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Hogwild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!: A Lock-Free Approach to Parallelizing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Stochastic Gradient </a:t>
            </a:r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Descent</a:t>
            </a:r>
          </a:p>
          <a:p>
            <a:pPr algn="l"/>
            <a:r>
              <a:rPr lang="en-US" sz="2400" dirty="0" err="1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Feng</a:t>
            </a:r>
            <a:r>
              <a:rPr lang="en-US" sz="24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Niu</a:t>
            </a:r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, Benjamin </a:t>
            </a:r>
            <a:r>
              <a:rPr lang="en-US" sz="2400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Recht</a:t>
            </a:r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, Christopher Re, Stephen J. </a:t>
            </a:r>
            <a:r>
              <a:rPr lang="en-US" sz="24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Wright NIPS </a:t>
            </a:r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2011</a:t>
            </a:r>
          </a:p>
        </p:txBody>
      </p:sp>
      <p:sp>
        <p:nvSpPr>
          <p:cNvPr id="28675" name="Rectangle 3"/>
          <p:cNvSpPr>
            <a:spLocks/>
          </p:cNvSpPr>
          <p:nvPr/>
        </p:nvSpPr>
        <p:spPr bwMode="auto">
          <a:xfrm>
            <a:off x="657225" y="1631950"/>
            <a:ext cx="6019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200">
                <a:solidFill>
                  <a:schemeClr val="tx1"/>
                </a:solidFill>
                <a:ea typeface="ＭＳ Ｐゴシック" charset="0"/>
                <a:cs typeface="Gill Sans" charset="0"/>
              </a:rPr>
              <a:t>A few recent papers...</a:t>
            </a:r>
          </a:p>
        </p:txBody>
      </p:sp>
      <p:sp>
        <p:nvSpPr>
          <p:cNvPr id="28676" name="Rectangle 4"/>
          <p:cNvSpPr>
            <a:spLocks/>
          </p:cNvSpPr>
          <p:nvPr/>
        </p:nvSpPr>
        <p:spPr bwMode="auto">
          <a:xfrm>
            <a:off x="622300" y="7988300"/>
            <a:ext cx="12014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2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Only bound badness for convex problems, and we</a:t>
            </a:r>
            <a:r>
              <a:rPr lang="ja-JP" altLang="en-US" sz="3200" dirty="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’</a:t>
            </a:r>
            <a:r>
              <a:rPr lang="en-US" sz="32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re far from convex.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In practice, works quite well on many of our </a:t>
            </a:r>
            <a:r>
              <a:rPr lang="en-US" sz="32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applications</a:t>
            </a:r>
            <a:endParaRPr lang="en-US" sz="32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/>
          </p:cNvSpPr>
          <p:nvPr/>
        </p:nvSpPr>
        <p:spPr bwMode="auto">
          <a:xfrm>
            <a:off x="92075" y="304800"/>
            <a:ext cx="12814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u="sng">
                <a:solidFill>
                  <a:schemeClr val="tx1"/>
                </a:solidFill>
                <a:ea typeface="ＭＳ Ｐゴシック" charset="0"/>
                <a:cs typeface="Gill Sans" charset="0"/>
              </a:rPr>
              <a:t>L-BFGS: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  a Big Batch Alternative to SGD.</a:t>
            </a:r>
          </a:p>
        </p:txBody>
      </p:sp>
      <p:sp>
        <p:nvSpPr>
          <p:cNvPr id="29698" name="Rectangle 2"/>
          <p:cNvSpPr>
            <a:spLocks/>
          </p:cNvSpPr>
          <p:nvPr/>
        </p:nvSpPr>
        <p:spPr bwMode="auto">
          <a:xfrm>
            <a:off x="6731000" y="2362200"/>
            <a:ext cx="54737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ts val="1200"/>
              </a:spcBef>
            </a:pPr>
            <a:r>
              <a:rPr lang="en-US" sz="3200" u="sng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L-BFGS</a:t>
            </a:r>
          </a:p>
          <a:p>
            <a:pPr marL="457200" indent="-457200" algn="l">
              <a:spcBef>
                <a:spcPts val="1200"/>
              </a:spcBef>
              <a:buSzPct val="171000"/>
              <a:buFont typeface="Arial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first </a:t>
            </a:r>
            <a:r>
              <a:rPr lang="en-US" sz="3200" i="1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and</a:t>
            </a:r>
            <a:r>
              <a:rPr lang="en-US" sz="32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second derivatives</a:t>
            </a:r>
          </a:p>
          <a:p>
            <a:pPr marL="457200" indent="-457200" algn="l">
              <a:spcBef>
                <a:spcPts val="1200"/>
              </a:spcBef>
              <a:buSzPct val="171000"/>
              <a:buFont typeface="Arial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larger, smarter steps</a:t>
            </a:r>
          </a:p>
          <a:p>
            <a:pPr marL="457200" indent="-457200" algn="l">
              <a:spcBef>
                <a:spcPts val="1200"/>
              </a:spcBef>
              <a:buSzPct val="171000"/>
              <a:buFont typeface="Arial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mega</a:t>
            </a:r>
            <a:r>
              <a:rPr lang="en-US" sz="32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-batched data (millions of examples)</a:t>
            </a:r>
          </a:p>
          <a:p>
            <a:pPr marL="457200" indent="-457200" algn="l">
              <a:spcBef>
                <a:spcPts val="1200"/>
              </a:spcBef>
              <a:buSzPct val="171000"/>
              <a:buFont typeface="Arial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huge compute and data requirements per step</a:t>
            </a:r>
          </a:p>
          <a:p>
            <a:pPr marL="457200" indent="-457200" algn="l">
              <a:spcBef>
                <a:spcPts val="1200"/>
              </a:spcBef>
              <a:buSzPct val="171000"/>
              <a:buFont typeface="Arial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strong theoretical grounding</a:t>
            </a:r>
          </a:p>
          <a:p>
            <a:pPr marL="457200" indent="-457200" algn="l">
              <a:spcBef>
                <a:spcPts val="1200"/>
              </a:spcBef>
              <a:buSzPct val="171000"/>
              <a:buFont typeface="Arial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1000s of model replicas</a:t>
            </a:r>
          </a:p>
        </p:txBody>
      </p:sp>
      <p:sp>
        <p:nvSpPr>
          <p:cNvPr id="29699" name="Rectangle 3"/>
          <p:cNvSpPr>
            <a:spLocks/>
          </p:cNvSpPr>
          <p:nvPr/>
        </p:nvSpPr>
        <p:spPr bwMode="auto">
          <a:xfrm>
            <a:off x="863600" y="2362200"/>
            <a:ext cx="54737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ts val="1200"/>
              </a:spcBef>
            </a:pPr>
            <a:r>
              <a:rPr lang="en-US" sz="3200" u="sng" dirty="0" err="1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Async</a:t>
            </a:r>
            <a:r>
              <a:rPr lang="en-US" sz="3200" u="sng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-SGD</a:t>
            </a:r>
          </a:p>
          <a:p>
            <a:pPr marL="457200" indent="-457200" algn="l">
              <a:spcBef>
                <a:spcPts val="1200"/>
              </a:spcBef>
              <a:buSzPct val="171000"/>
              <a:buFont typeface="Arial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first derivatives only</a:t>
            </a:r>
          </a:p>
          <a:p>
            <a:pPr marL="457200" indent="-457200" algn="l">
              <a:spcBef>
                <a:spcPts val="1200"/>
              </a:spcBef>
              <a:buSzPct val="171000"/>
              <a:buFont typeface="Arial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many small steps</a:t>
            </a:r>
          </a:p>
          <a:p>
            <a:pPr marL="457200" indent="-457200" algn="l">
              <a:spcBef>
                <a:spcPts val="1200"/>
              </a:spcBef>
              <a:buSzPct val="171000"/>
              <a:buFont typeface="Arial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mini-batched data</a:t>
            </a:r>
            <a:br>
              <a:rPr lang="en-US" sz="32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</a:br>
            <a:r>
              <a:rPr lang="en-US" sz="32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(10s of examples)</a:t>
            </a:r>
          </a:p>
          <a:p>
            <a:pPr marL="457200" indent="-457200" algn="l">
              <a:spcBef>
                <a:spcPts val="1200"/>
              </a:spcBef>
              <a:buSzPct val="171000"/>
              <a:buFont typeface="Arial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tiny compute and data requirements per step</a:t>
            </a:r>
          </a:p>
          <a:p>
            <a:pPr marL="457200" indent="-457200" algn="l">
              <a:spcBef>
                <a:spcPts val="1200"/>
              </a:spcBef>
              <a:buSzPct val="171000"/>
              <a:buFont typeface="Arial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theory is dicey</a:t>
            </a:r>
          </a:p>
          <a:p>
            <a:pPr marL="457200" indent="-457200" algn="l">
              <a:spcBef>
                <a:spcPts val="1200"/>
              </a:spcBef>
              <a:buSzPct val="171000"/>
              <a:buFont typeface="Arial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at most 10s or 100s of model replicas</a:t>
            </a:r>
          </a:p>
          <a:p>
            <a:pPr algn="l">
              <a:spcBef>
                <a:spcPts val="1200"/>
              </a:spcBef>
            </a:pPr>
            <a:endParaRPr lang="en-US" sz="3200" u="sng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/>
          </p:cNvSpPr>
          <p:nvPr/>
        </p:nvSpPr>
        <p:spPr bwMode="auto">
          <a:xfrm>
            <a:off x="92075" y="304800"/>
            <a:ext cx="12814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u="sng">
                <a:solidFill>
                  <a:schemeClr val="tx1"/>
                </a:solidFill>
                <a:ea typeface="ＭＳ Ｐゴシック" charset="0"/>
                <a:cs typeface="Gill Sans" charset="0"/>
              </a:rPr>
              <a:t>L-BFGS: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  a Big Batch Alternative to SGD.</a:t>
            </a:r>
          </a:p>
        </p:txBody>
      </p:sp>
      <p:sp>
        <p:nvSpPr>
          <p:cNvPr id="30722" name="Rectangle 2"/>
          <p:cNvSpPr>
            <a:spLocks/>
          </p:cNvSpPr>
          <p:nvPr/>
        </p:nvSpPr>
        <p:spPr bwMode="auto">
          <a:xfrm>
            <a:off x="7251700" y="2908300"/>
            <a:ext cx="54610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1200"/>
              </a:spcBef>
            </a:pPr>
            <a:r>
              <a:rPr lang="en-US" sz="3200">
                <a:solidFill>
                  <a:schemeClr val="tx1"/>
                </a:solidFill>
                <a:ea typeface="ＭＳ Ｐゴシック" charset="0"/>
                <a:cs typeface="Gill Sans" charset="0"/>
              </a:rPr>
              <a:t>Some current numbers:</a:t>
            </a:r>
          </a:p>
          <a:p>
            <a:pPr algn="l">
              <a:spcBef>
                <a:spcPts val="1200"/>
              </a:spcBef>
              <a:buSzPct val="171000"/>
              <a:buFont typeface="Gill Sans" charset="0"/>
              <a:buChar char="•"/>
            </a:pPr>
            <a:r>
              <a:rPr lang="en-US" sz="3200">
                <a:solidFill>
                  <a:schemeClr val="tx1"/>
                </a:solidFill>
                <a:ea typeface="ＭＳ Ｐゴシック" charset="0"/>
                <a:cs typeface="Gill Sans" charset="0"/>
              </a:rPr>
              <a:t>20,000 cores in a single cluster</a:t>
            </a:r>
          </a:p>
          <a:p>
            <a:pPr algn="l">
              <a:spcBef>
                <a:spcPts val="1200"/>
              </a:spcBef>
              <a:buSzPct val="171000"/>
              <a:buFont typeface="Gill Sans" charset="0"/>
              <a:buChar char="•"/>
            </a:pPr>
            <a:r>
              <a:rPr lang="en-US" sz="3200">
                <a:solidFill>
                  <a:schemeClr val="tx1"/>
                </a:solidFill>
                <a:ea typeface="ＭＳ Ｐゴシック" charset="0"/>
                <a:cs typeface="Gill Sans" charset="0"/>
              </a:rPr>
              <a:t>up to 1 billion data items / mega-batch (in ~1 hour)</a:t>
            </a:r>
          </a:p>
        </p:txBody>
      </p:sp>
      <p:sp>
        <p:nvSpPr>
          <p:cNvPr id="30723" name="Rectangle 3"/>
          <p:cNvSpPr>
            <a:spLocks/>
          </p:cNvSpPr>
          <p:nvPr/>
        </p:nvSpPr>
        <p:spPr bwMode="auto">
          <a:xfrm>
            <a:off x="635000" y="1219200"/>
            <a:ext cx="116205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1200"/>
              </a:spcBef>
            </a:pPr>
            <a:r>
              <a:rPr lang="en-US" sz="3200">
                <a:solidFill>
                  <a:schemeClr val="tx1"/>
                </a:solidFill>
                <a:ea typeface="ＭＳ Ｐゴシック" charset="0"/>
                <a:cs typeface="Gill Sans" charset="0"/>
              </a:rPr>
              <a:t>Leverages the same parameter server implementation as Async-SGD, but uses it to shard computation within a mega-batch.</a:t>
            </a:r>
          </a:p>
        </p:txBody>
      </p:sp>
      <p:sp>
        <p:nvSpPr>
          <p:cNvPr id="30724" name="Rectangle 4"/>
          <p:cNvSpPr>
            <a:spLocks/>
          </p:cNvSpPr>
          <p:nvPr/>
        </p:nvSpPr>
        <p:spPr bwMode="auto">
          <a:xfrm>
            <a:off x="2171700" y="8331200"/>
            <a:ext cx="86423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3200">
                <a:solidFill>
                  <a:schemeClr val="tx1"/>
                </a:solidFill>
                <a:ea typeface="ＭＳ Ｐゴシック" charset="0"/>
                <a:cs typeface="Gill Sans" charset="0"/>
              </a:rPr>
              <a:t>The possibility of running on multiple data centers...</a:t>
            </a:r>
          </a:p>
        </p:txBody>
      </p:sp>
      <p:grpSp>
        <p:nvGrpSpPr>
          <p:cNvPr id="30725" name="Group 5"/>
          <p:cNvGrpSpPr>
            <a:grpSpLocks/>
          </p:cNvGrpSpPr>
          <p:nvPr/>
        </p:nvGrpSpPr>
        <p:grpSpPr bwMode="auto">
          <a:xfrm>
            <a:off x="177800" y="3048000"/>
            <a:ext cx="6553200" cy="3987800"/>
            <a:chOff x="0" y="0"/>
            <a:chExt cx="4128" cy="2512"/>
          </a:xfrm>
        </p:grpSpPr>
        <p:sp>
          <p:nvSpPr>
            <p:cNvPr id="30726" name="Rectangle 6"/>
            <p:cNvSpPr>
              <a:spLocks/>
            </p:cNvSpPr>
            <p:nvPr/>
          </p:nvSpPr>
          <p:spPr bwMode="auto">
            <a:xfrm>
              <a:off x="2090" y="12"/>
              <a:ext cx="14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240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Parameter Server</a:t>
              </a:r>
            </a:p>
          </p:txBody>
        </p:sp>
        <p:sp>
          <p:nvSpPr>
            <p:cNvPr id="30727" name="Rectangle 7"/>
            <p:cNvSpPr>
              <a:spLocks/>
            </p:cNvSpPr>
            <p:nvPr/>
          </p:nvSpPr>
          <p:spPr bwMode="auto">
            <a:xfrm>
              <a:off x="614" y="1148"/>
              <a:ext cx="83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40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Model</a:t>
              </a:r>
            </a:p>
            <a:p>
              <a:r>
                <a:rPr lang="en-US" sz="240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Workers</a:t>
              </a:r>
            </a:p>
          </p:txBody>
        </p:sp>
        <p:grpSp>
          <p:nvGrpSpPr>
            <p:cNvPr id="30728" name="Group 8"/>
            <p:cNvGrpSpPr>
              <a:grpSpLocks/>
            </p:cNvGrpSpPr>
            <p:nvPr/>
          </p:nvGrpSpPr>
          <p:grpSpPr bwMode="auto">
            <a:xfrm>
              <a:off x="1536" y="1142"/>
              <a:ext cx="654" cy="655"/>
              <a:chOff x="0" y="0"/>
              <a:chExt cx="654" cy="654"/>
            </a:xfrm>
          </p:grpSpPr>
          <p:sp>
            <p:nvSpPr>
              <p:cNvPr id="30729" name="AutoShape 9"/>
              <p:cNvSpPr>
                <a:spLocks/>
              </p:cNvSpPr>
              <p:nvPr/>
            </p:nvSpPr>
            <p:spPr bwMode="auto">
              <a:xfrm>
                <a:off x="40" y="40"/>
                <a:ext cx="266" cy="266"/>
              </a:xfrm>
              <a:prstGeom prst="roundRect">
                <a:avLst>
                  <a:gd name="adj" fmla="val 45153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30" name="AutoShape 10"/>
              <p:cNvSpPr>
                <a:spLocks/>
              </p:cNvSpPr>
              <p:nvPr/>
            </p:nvSpPr>
            <p:spPr bwMode="auto">
              <a:xfrm>
                <a:off x="347" y="40"/>
                <a:ext cx="266" cy="266"/>
              </a:xfrm>
              <a:prstGeom prst="roundRect">
                <a:avLst>
                  <a:gd name="adj" fmla="val 45153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31" name="AutoShape 11"/>
              <p:cNvSpPr>
                <a:spLocks/>
              </p:cNvSpPr>
              <p:nvPr/>
            </p:nvSpPr>
            <p:spPr bwMode="auto">
              <a:xfrm>
                <a:off x="40" y="347"/>
                <a:ext cx="266" cy="266"/>
              </a:xfrm>
              <a:prstGeom prst="roundRect">
                <a:avLst>
                  <a:gd name="adj" fmla="val 45153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32" name="AutoShape 12"/>
              <p:cNvSpPr>
                <a:spLocks/>
              </p:cNvSpPr>
              <p:nvPr/>
            </p:nvSpPr>
            <p:spPr bwMode="auto">
              <a:xfrm>
                <a:off x="347" y="347"/>
                <a:ext cx="266" cy="266"/>
              </a:xfrm>
              <a:prstGeom prst="roundRect">
                <a:avLst>
                  <a:gd name="adj" fmla="val 45153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33" name="Rectangle 13"/>
              <p:cNvSpPr>
                <a:spLocks/>
              </p:cNvSpPr>
              <p:nvPr/>
            </p:nvSpPr>
            <p:spPr bwMode="auto">
              <a:xfrm>
                <a:off x="0" y="0"/>
                <a:ext cx="654" cy="654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30734" name="Group 14"/>
            <p:cNvGrpSpPr>
              <a:grpSpLocks/>
            </p:cNvGrpSpPr>
            <p:nvPr/>
          </p:nvGrpSpPr>
          <p:grpSpPr bwMode="auto">
            <a:xfrm>
              <a:off x="2504" y="1142"/>
              <a:ext cx="655" cy="655"/>
              <a:chOff x="0" y="0"/>
              <a:chExt cx="654" cy="654"/>
            </a:xfrm>
          </p:grpSpPr>
          <p:sp>
            <p:nvSpPr>
              <p:cNvPr id="30735" name="AutoShape 15"/>
              <p:cNvSpPr>
                <a:spLocks/>
              </p:cNvSpPr>
              <p:nvPr/>
            </p:nvSpPr>
            <p:spPr bwMode="auto">
              <a:xfrm>
                <a:off x="40" y="40"/>
                <a:ext cx="266" cy="266"/>
              </a:xfrm>
              <a:prstGeom prst="roundRect">
                <a:avLst>
                  <a:gd name="adj" fmla="val 45153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36" name="AutoShape 16"/>
              <p:cNvSpPr>
                <a:spLocks/>
              </p:cNvSpPr>
              <p:nvPr/>
            </p:nvSpPr>
            <p:spPr bwMode="auto">
              <a:xfrm>
                <a:off x="347" y="40"/>
                <a:ext cx="266" cy="266"/>
              </a:xfrm>
              <a:prstGeom prst="roundRect">
                <a:avLst>
                  <a:gd name="adj" fmla="val 45153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37" name="AutoShape 17"/>
              <p:cNvSpPr>
                <a:spLocks/>
              </p:cNvSpPr>
              <p:nvPr/>
            </p:nvSpPr>
            <p:spPr bwMode="auto">
              <a:xfrm>
                <a:off x="40" y="347"/>
                <a:ext cx="266" cy="266"/>
              </a:xfrm>
              <a:prstGeom prst="roundRect">
                <a:avLst>
                  <a:gd name="adj" fmla="val 45153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38" name="AutoShape 18"/>
              <p:cNvSpPr>
                <a:spLocks/>
              </p:cNvSpPr>
              <p:nvPr/>
            </p:nvSpPr>
            <p:spPr bwMode="auto">
              <a:xfrm>
                <a:off x="347" y="347"/>
                <a:ext cx="266" cy="266"/>
              </a:xfrm>
              <a:prstGeom prst="roundRect">
                <a:avLst>
                  <a:gd name="adj" fmla="val 45153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39" name="Rectangle 19"/>
              <p:cNvSpPr>
                <a:spLocks/>
              </p:cNvSpPr>
              <p:nvPr/>
            </p:nvSpPr>
            <p:spPr bwMode="auto">
              <a:xfrm>
                <a:off x="0" y="0"/>
                <a:ext cx="654" cy="654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30740" name="Group 20"/>
            <p:cNvGrpSpPr>
              <a:grpSpLocks/>
            </p:cNvGrpSpPr>
            <p:nvPr/>
          </p:nvGrpSpPr>
          <p:grpSpPr bwMode="auto">
            <a:xfrm>
              <a:off x="3473" y="1142"/>
              <a:ext cx="655" cy="655"/>
              <a:chOff x="0" y="0"/>
              <a:chExt cx="654" cy="654"/>
            </a:xfrm>
          </p:grpSpPr>
          <p:sp>
            <p:nvSpPr>
              <p:cNvPr id="30741" name="AutoShape 21"/>
              <p:cNvSpPr>
                <a:spLocks/>
              </p:cNvSpPr>
              <p:nvPr/>
            </p:nvSpPr>
            <p:spPr bwMode="auto">
              <a:xfrm>
                <a:off x="40" y="40"/>
                <a:ext cx="266" cy="266"/>
              </a:xfrm>
              <a:prstGeom prst="roundRect">
                <a:avLst>
                  <a:gd name="adj" fmla="val 45153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42" name="AutoShape 22"/>
              <p:cNvSpPr>
                <a:spLocks/>
              </p:cNvSpPr>
              <p:nvPr/>
            </p:nvSpPr>
            <p:spPr bwMode="auto">
              <a:xfrm>
                <a:off x="347" y="40"/>
                <a:ext cx="266" cy="266"/>
              </a:xfrm>
              <a:prstGeom prst="roundRect">
                <a:avLst>
                  <a:gd name="adj" fmla="val 45153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43" name="AutoShape 23"/>
              <p:cNvSpPr>
                <a:spLocks/>
              </p:cNvSpPr>
              <p:nvPr/>
            </p:nvSpPr>
            <p:spPr bwMode="auto">
              <a:xfrm>
                <a:off x="40" y="347"/>
                <a:ext cx="266" cy="266"/>
              </a:xfrm>
              <a:prstGeom prst="roundRect">
                <a:avLst>
                  <a:gd name="adj" fmla="val 45153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44" name="AutoShape 24"/>
              <p:cNvSpPr>
                <a:spLocks/>
              </p:cNvSpPr>
              <p:nvPr/>
            </p:nvSpPr>
            <p:spPr bwMode="auto">
              <a:xfrm>
                <a:off x="347" y="347"/>
                <a:ext cx="266" cy="266"/>
              </a:xfrm>
              <a:prstGeom prst="roundRect">
                <a:avLst>
                  <a:gd name="adj" fmla="val 45153"/>
                </a:avLst>
              </a:prstGeom>
              <a:solidFill>
                <a:srgbClr val="C0EDFE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45" name="Rectangle 25"/>
              <p:cNvSpPr>
                <a:spLocks/>
              </p:cNvSpPr>
              <p:nvPr/>
            </p:nvSpPr>
            <p:spPr bwMode="auto">
              <a:xfrm>
                <a:off x="0" y="0"/>
                <a:ext cx="654" cy="654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30746" name="Group 26"/>
            <p:cNvGrpSpPr>
              <a:grpSpLocks/>
            </p:cNvGrpSpPr>
            <p:nvPr/>
          </p:nvGrpSpPr>
          <p:grpSpPr bwMode="auto">
            <a:xfrm>
              <a:off x="1736" y="336"/>
              <a:ext cx="2187" cy="347"/>
              <a:chOff x="0" y="0"/>
              <a:chExt cx="2187" cy="347"/>
            </a:xfrm>
          </p:grpSpPr>
          <p:sp>
            <p:nvSpPr>
              <p:cNvPr id="30747" name="AutoShape 27"/>
              <p:cNvSpPr>
                <a:spLocks/>
              </p:cNvSpPr>
              <p:nvPr/>
            </p:nvSpPr>
            <p:spPr bwMode="auto">
              <a:xfrm>
                <a:off x="40" y="40"/>
                <a:ext cx="266" cy="266"/>
              </a:xfrm>
              <a:prstGeom prst="roundRect">
                <a:avLst>
                  <a:gd name="adj" fmla="val 45153"/>
                </a:avLst>
              </a:prstGeom>
              <a:solidFill>
                <a:srgbClr val="A3D979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48" name="Rectangle 28"/>
              <p:cNvSpPr>
                <a:spLocks/>
              </p:cNvSpPr>
              <p:nvPr/>
            </p:nvSpPr>
            <p:spPr bwMode="auto">
              <a:xfrm>
                <a:off x="0" y="0"/>
                <a:ext cx="2187" cy="347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49" name="AutoShape 29"/>
              <p:cNvSpPr>
                <a:spLocks/>
              </p:cNvSpPr>
              <p:nvPr/>
            </p:nvSpPr>
            <p:spPr bwMode="auto">
              <a:xfrm>
                <a:off x="347" y="40"/>
                <a:ext cx="266" cy="266"/>
              </a:xfrm>
              <a:prstGeom prst="roundRect">
                <a:avLst>
                  <a:gd name="adj" fmla="val 45153"/>
                </a:avLst>
              </a:prstGeom>
              <a:solidFill>
                <a:srgbClr val="A3D979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50" name="AutoShape 30"/>
              <p:cNvSpPr>
                <a:spLocks/>
              </p:cNvSpPr>
              <p:nvPr/>
            </p:nvSpPr>
            <p:spPr bwMode="auto">
              <a:xfrm>
                <a:off x="654" y="40"/>
                <a:ext cx="265" cy="266"/>
              </a:xfrm>
              <a:prstGeom prst="roundRect">
                <a:avLst>
                  <a:gd name="adj" fmla="val 45153"/>
                </a:avLst>
              </a:prstGeom>
              <a:solidFill>
                <a:srgbClr val="A3D979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51" name="AutoShape 31"/>
              <p:cNvSpPr>
                <a:spLocks/>
              </p:cNvSpPr>
              <p:nvPr/>
            </p:nvSpPr>
            <p:spPr bwMode="auto">
              <a:xfrm>
                <a:off x="960" y="40"/>
                <a:ext cx="266" cy="266"/>
              </a:xfrm>
              <a:prstGeom prst="roundRect">
                <a:avLst>
                  <a:gd name="adj" fmla="val 45153"/>
                </a:avLst>
              </a:prstGeom>
              <a:solidFill>
                <a:srgbClr val="A3D979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52" name="AutoShape 32"/>
              <p:cNvSpPr>
                <a:spLocks/>
              </p:cNvSpPr>
              <p:nvPr/>
            </p:nvSpPr>
            <p:spPr bwMode="auto">
              <a:xfrm>
                <a:off x="1267" y="40"/>
                <a:ext cx="266" cy="266"/>
              </a:xfrm>
              <a:prstGeom prst="roundRect">
                <a:avLst>
                  <a:gd name="adj" fmla="val 45153"/>
                </a:avLst>
              </a:prstGeom>
              <a:solidFill>
                <a:srgbClr val="A3D979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53" name="AutoShape 33"/>
              <p:cNvSpPr>
                <a:spLocks/>
              </p:cNvSpPr>
              <p:nvPr/>
            </p:nvSpPr>
            <p:spPr bwMode="auto">
              <a:xfrm>
                <a:off x="1574" y="40"/>
                <a:ext cx="265" cy="266"/>
              </a:xfrm>
              <a:prstGeom prst="roundRect">
                <a:avLst>
                  <a:gd name="adj" fmla="val 45153"/>
                </a:avLst>
              </a:prstGeom>
              <a:solidFill>
                <a:srgbClr val="A3D979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54" name="AutoShape 34"/>
              <p:cNvSpPr>
                <a:spLocks/>
              </p:cNvSpPr>
              <p:nvPr/>
            </p:nvSpPr>
            <p:spPr bwMode="auto">
              <a:xfrm>
                <a:off x="1880" y="40"/>
                <a:ext cx="266" cy="266"/>
              </a:xfrm>
              <a:prstGeom prst="roundRect">
                <a:avLst>
                  <a:gd name="adj" fmla="val 45153"/>
                </a:avLst>
              </a:prstGeom>
              <a:solidFill>
                <a:srgbClr val="A3D979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30755" name="Line 35"/>
            <p:cNvSpPr>
              <a:spLocks noChangeShapeType="1"/>
            </p:cNvSpPr>
            <p:nvPr/>
          </p:nvSpPr>
          <p:spPr bwMode="auto">
            <a:xfrm flipH="1">
              <a:off x="1855" y="721"/>
              <a:ext cx="204" cy="389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56" name="Line 36"/>
            <p:cNvSpPr>
              <a:spLocks noChangeShapeType="1"/>
            </p:cNvSpPr>
            <p:nvPr/>
          </p:nvSpPr>
          <p:spPr bwMode="auto">
            <a:xfrm>
              <a:off x="3604" y="724"/>
              <a:ext cx="204" cy="39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57" name="Line 37"/>
            <p:cNvSpPr>
              <a:spLocks noChangeShapeType="1"/>
            </p:cNvSpPr>
            <p:nvPr/>
          </p:nvSpPr>
          <p:spPr bwMode="auto">
            <a:xfrm>
              <a:off x="2829" y="717"/>
              <a:ext cx="0" cy="39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30758" name="Group 38"/>
            <p:cNvGrpSpPr>
              <a:grpSpLocks/>
            </p:cNvGrpSpPr>
            <p:nvPr/>
          </p:nvGrpSpPr>
          <p:grpSpPr bwMode="auto">
            <a:xfrm>
              <a:off x="1362" y="1852"/>
              <a:ext cx="2262" cy="660"/>
              <a:chOff x="0" y="0"/>
              <a:chExt cx="2261" cy="659"/>
            </a:xfrm>
          </p:grpSpPr>
          <p:sp>
            <p:nvSpPr>
              <p:cNvPr id="30759" name="Rectangle 39"/>
              <p:cNvSpPr>
                <a:spLocks/>
              </p:cNvSpPr>
              <p:nvPr/>
            </p:nvSpPr>
            <p:spPr bwMode="auto">
              <a:xfrm>
                <a:off x="0" y="263"/>
                <a:ext cx="129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400">
                    <a:solidFill>
                      <a:schemeClr val="tx1"/>
                    </a:solidFill>
                    <a:ea typeface="ＭＳ Ｐゴシック" charset="0"/>
                    <a:cs typeface="Gill Sans" charset="0"/>
                  </a:rPr>
                  <a:t>Data</a:t>
                </a:r>
              </a:p>
            </p:txBody>
          </p:sp>
          <p:grpSp>
            <p:nvGrpSpPr>
              <p:cNvPr id="30760" name="Group 40"/>
              <p:cNvGrpSpPr>
                <a:grpSpLocks/>
              </p:cNvGrpSpPr>
              <p:nvPr/>
            </p:nvGrpSpPr>
            <p:grpSpPr bwMode="auto">
              <a:xfrm>
                <a:off x="1264" y="241"/>
                <a:ext cx="410" cy="418"/>
                <a:chOff x="0" y="0"/>
                <a:chExt cx="409" cy="417"/>
              </a:xfrm>
            </p:grpSpPr>
            <p:sp>
              <p:nvSpPr>
                <p:cNvPr id="30761" name="Oval 41"/>
                <p:cNvSpPr>
                  <a:spLocks/>
                </p:cNvSpPr>
                <p:nvPr/>
              </p:nvSpPr>
              <p:spPr bwMode="auto">
                <a:xfrm>
                  <a:off x="0" y="309"/>
                  <a:ext cx="409" cy="108"/>
                </a:xfrm>
                <a:prstGeom prst="ellips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0762" name="Rectangle 42"/>
                <p:cNvSpPr>
                  <a:spLocks/>
                </p:cNvSpPr>
                <p:nvPr/>
              </p:nvSpPr>
              <p:spPr bwMode="auto">
                <a:xfrm>
                  <a:off x="0" y="67"/>
                  <a:ext cx="409" cy="288"/>
                </a:xfrm>
                <a:prstGeom prst="rect">
                  <a:avLst/>
                </a:prstGeom>
                <a:solidFill>
                  <a:schemeClr val="accent1">
                    <a:alpha val="7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>
                          <a:alpha val="70000"/>
                        </a:schemeClr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0763" name="Oval 43"/>
                <p:cNvSpPr>
                  <a:spLocks/>
                </p:cNvSpPr>
                <p:nvPr/>
              </p:nvSpPr>
              <p:spPr bwMode="auto">
                <a:xfrm>
                  <a:off x="0" y="0"/>
                  <a:ext cx="409" cy="108"/>
                </a:xfrm>
                <a:prstGeom prst="ellips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0764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0" y="61"/>
                  <a:ext cx="0" cy="310"/>
                </a:xfrm>
                <a:prstGeom prst="lin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0765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409" y="61"/>
                  <a:ext cx="0" cy="310"/>
                </a:xfrm>
                <a:prstGeom prst="lin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30766" name="Line 46"/>
              <p:cNvSpPr>
                <a:spLocks noChangeShapeType="1"/>
              </p:cNvSpPr>
              <p:nvPr/>
            </p:nvSpPr>
            <p:spPr bwMode="auto">
              <a:xfrm flipH="1">
                <a:off x="1469" y="0"/>
                <a:ext cx="0" cy="307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67" name="Line 47"/>
              <p:cNvSpPr>
                <a:spLocks noChangeShapeType="1"/>
              </p:cNvSpPr>
              <p:nvPr/>
            </p:nvSpPr>
            <p:spPr bwMode="auto">
              <a:xfrm flipH="1">
                <a:off x="1533" y="27"/>
                <a:ext cx="728" cy="26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68" name="Line 48"/>
              <p:cNvSpPr>
                <a:spLocks noChangeShapeType="1"/>
              </p:cNvSpPr>
              <p:nvPr/>
            </p:nvSpPr>
            <p:spPr bwMode="auto">
              <a:xfrm>
                <a:off x="669" y="27"/>
                <a:ext cx="728" cy="26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30769" name="Group 49"/>
            <p:cNvGrpSpPr>
              <a:grpSpLocks/>
            </p:cNvGrpSpPr>
            <p:nvPr/>
          </p:nvGrpSpPr>
          <p:grpSpPr bwMode="auto">
            <a:xfrm>
              <a:off x="0" y="0"/>
              <a:ext cx="3536" cy="1103"/>
              <a:chOff x="0" y="0"/>
              <a:chExt cx="3536" cy="1103"/>
            </a:xfrm>
          </p:grpSpPr>
          <p:sp>
            <p:nvSpPr>
              <p:cNvPr id="30770" name="Rectangle 50"/>
              <p:cNvSpPr>
                <a:spLocks/>
              </p:cNvSpPr>
              <p:nvPr/>
            </p:nvSpPr>
            <p:spPr bwMode="auto">
              <a:xfrm>
                <a:off x="0" y="0"/>
                <a:ext cx="1448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400">
                    <a:solidFill>
                      <a:schemeClr val="tx1"/>
                    </a:solidFill>
                    <a:ea typeface="ＭＳ Ｐゴシック" charset="0"/>
                    <a:cs typeface="Gill Sans" charset="0"/>
                  </a:rPr>
                  <a:t>Coordinator</a:t>
                </a:r>
              </a:p>
              <a:p>
                <a:r>
                  <a:rPr lang="en-US" sz="2400">
                    <a:solidFill>
                      <a:schemeClr val="tx1"/>
                    </a:solidFill>
                    <a:ea typeface="ＭＳ Ｐゴシック" charset="0"/>
                    <a:cs typeface="Gill Sans" charset="0"/>
                  </a:rPr>
                  <a:t>(small messages)</a:t>
                </a:r>
              </a:p>
            </p:txBody>
          </p:sp>
          <p:sp>
            <p:nvSpPr>
              <p:cNvPr id="30771" name="Line 51"/>
              <p:cNvSpPr>
                <a:spLocks noChangeShapeType="1"/>
              </p:cNvSpPr>
              <p:nvPr/>
            </p:nvSpPr>
            <p:spPr bwMode="auto">
              <a:xfrm rot="10800000">
                <a:off x="800" y="736"/>
                <a:ext cx="920" cy="36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72" name="Line 52"/>
              <p:cNvSpPr>
                <a:spLocks noChangeShapeType="1"/>
              </p:cNvSpPr>
              <p:nvPr/>
            </p:nvSpPr>
            <p:spPr bwMode="auto">
              <a:xfrm rot="10800000">
                <a:off x="776" y="704"/>
                <a:ext cx="1680" cy="391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73" name="Line 53"/>
              <p:cNvSpPr>
                <a:spLocks noChangeShapeType="1"/>
              </p:cNvSpPr>
              <p:nvPr/>
            </p:nvSpPr>
            <p:spPr bwMode="auto">
              <a:xfrm rot="10800000">
                <a:off x="824" y="687"/>
                <a:ext cx="2712" cy="368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74" name="Line 54"/>
              <p:cNvSpPr>
                <a:spLocks noChangeShapeType="1"/>
              </p:cNvSpPr>
              <p:nvPr/>
            </p:nvSpPr>
            <p:spPr bwMode="auto">
              <a:xfrm flipH="1">
                <a:off x="808" y="536"/>
                <a:ext cx="920" cy="128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75" name="AutoShape 55"/>
              <p:cNvSpPr>
                <a:spLocks/>
              </p:cNvSpPr>
              <p:nvPr/>
            </p:nvSpPr>
            <p:spPr bwMode="auto">
              <a:xfrm>
                <a:off x="592" y="560"/>
                <a:ext cx="266" cy="266"/>
              </a:xfrm>
              <a:prstGeom prst="roundRect">
                <a:avLst>
                  <a:gd name="adj" fmla="val 45153"/>
                </a:avLst>
              </a:prstGeom>
              <a:solidFill>
                <a:srgbClr val="F3EB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30776" name="Rectangle 56"/>
          <p:cNvSpPr>
            <a:spLocks/>
          </p:cNvSpPr>
          <p:nvPr/>
        </p:nvSpPr>
        <p:spPr bwMode="auto">
          <a:xfrm>
            <a:off x="1892300" y="7480300"/>
            <a:ext cx="910113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3200">
                <a:solidFill>
                  <a:schemeClr val="tx1"/>
                </a:solidFill>
                <a:ea typeface="ＭＳ Ｐゴシック" charset="0"/>
                <a:cs typeface="Gill Sans" charset="0"/>
              </a:rPr>
              <a:t>More network friendly at large scales than Async-SGD.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4" grpId="0" autoUpdateAnimBg="0"/>
      <p:bldP spid="3077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/>
          </p:cNvSpPr>
          <p:nvPr/>
        </p:nvSpPr>
        <p:spPr bwMode="auto">
          <a:xfrm>
            <a:off x="92075" y="304800"/>
            <a:ext cx="12814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u="sng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Key ideas</a:t>
            </a:r>
            <a:endParaRPr lang="en-US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30723" name="Rectangle 3"/>
          <p:cNvSpPr>
            <a:spLocks/>
          </p:cNvSpPr>
          <p:nvPr/>
        </p:nvSpPr>
        <p:spPr bwMode="auto">
          <a:xfrm>
            <a:off x="635000" y="1752600"/>
            <a:ext cx="116205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1200"/>
              </a:spcBef>
            </a:pPr>
            <a:r>
              <a:rPr lang="en-US" sz="32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Model parallelism via partitioning</a:t>
            </a:r>
          </a:p>
          <a:p>
            <a:pPr algn="l">
              <a:spcBef>
                <a:spcPts val="1200"/>
              </a:spcBef>
            </a:pPr>
            <a:endParaRPr lang="en-US" sz="3200" dirty="0" smtClean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>
              <a:spcBef>
                <a:spcPts val="1200"/>
              </a:spcBef>
            </a:pPr>
            <a:r>
              <a:rPr lang="en-US" sz="32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Data parallelism via Downpour SGD (with asynchronous communications)</a:t>
            </a:r>
          </a:p>
          <a:p>
            <a:pPr algn="l">
              <a:spcBef>
                <a:spcPts val="1200"/>
              </a:spcBef>
            </a:pPr>
            <a:endParaRPr lang="en-US" sz="32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>
              <a:spcBef>
                <a:spcPts val="1200"/>
              </a:spcBef>
            </a:pPr>
            <a:r>
              <a:rPr lang="en-US" sz="32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Data parallelism via Sandblaster LBFGS</a:t>
            </a:r>
          </a:p>
          <a:p>
            <a:pPr algn="l">
              <a:spcBef>
                <a:spcPts val="1200"/>
              </a:spcBef>
            </a:pPr>
            <a:endParaRPr lang="en-US" sz="32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>
              <a:spcBef>
                <a:spcPts val="1200"/>
              </a:spcBef>
            </a:pPr>
            <a:endParaRPr lang="en-US" sz="32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8" name="Rectangle 1"/>
          <p:cNvSpPr>
            <a:spLocks/>
          </p:cNvSpPr>
          <p:nvPr/>
        </p:nvSpPr>
        <p:spPr bwMode="auto">
          <a:xfrm>
            <a:off x="11044711" y="9168204"/>
            <a:ext cx="197650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Quoc V. Le</a:t>
            </a:r>
            <a:endParaRPr lang="en-US" sz="36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307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/>
          </p:cNvSpPr>
          <p:nvPr/>
        </p:nvSpPr>
        <p:spPr bwMode="auto">
          <a:xfrm>
            <a:off x="92075" y="444500"/>
            <a:ext cx="12814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u="sng">
                <a:solidFill>
                  <a:schemeClr val="tx1"/>
                </a:solidFill>
                <a:ea typeface="ＭＳ Ｐゴシック" charset="0"/>
                <a:cs typeface="Gill Sans" charset="0"/>
              </a:rPr>
              <a:t>Applications</a:t>
            </a:r>
          </a:p>
        </p:txBody>
      </p:sp>
      <p:pic>
        <p:nvPicPr>
          <p:cNvPr id="3174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393700"/>
            <a:ext cx="19050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00" y="241300"/>
            <a:ext cx="217170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AutoShape 4"/>
          <p:cNvSpPr>
            <a:spLocks/>
          </p:cNvSpPr>
          <p:nvPr/>
        </p:nvSpPr>
        <p:spPr bwMode="auto">
          <a:xfrm>
            <a:off x="977900" y="2527300"/>
            <a:ext cx="10426700" cy="825500"/>
          </a:xfrm>
          <a:prstGeom prst="roundRect">
            <a:avLst>
              <a:gd name="adj" fmla="val 23074"/>
            </a:avLst>
          </a:prstGeom>
          <a:noFill/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49" name="Rectangle 5"/>
          <p:cNvSpPr>
            <a:spLocks/>
          </p:cNvSpPr>
          <p:nvPr/>
        </p:nvSpPr>
        <p:spPr bwMode="auto">
          <a:xfrm>
            <a:off x="1069975" y="2603500"/>
            <a:ext cx="108712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400"/>
              </a:spcBef>
              <a:buSzPct val="125000"/>
              <a:buFont typeface="Gill Sans" charset="0"/>
              <a:buChar char="•"/>
            </a:pPr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 Acoustic Models for Speech</a:t>
            </a:r>
          </a:p>
          <a:p>
            <a:pPr algn="l">
              <a:spcBef>
                <a:spcPts val="2400"/>
              </a:spcBef>
              <a:buSzPct val="125000"/>
              <a:buFont typeface="Gill Sans" charset="0"/>
              <a:buChar char="•"/>
            </a:pPr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 Unsupervised Feature Learning for Still Images</a:t>
            </a:r>
          </a:p>
          <a:p>
            <a:pPr algn="l">
              <a:spcBef>
                <a:spcPts val="2400"/>
              </a:spcBef>
              <a:buSzPct val="125000"/>
              <a:buFont typeface="Gill Sans" charset="0"/>
              <a:buChar char="•"/>
            </a:pPr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 Neural Language Models</a:t>
            </a:r>
          </a:p>
        </p:txBody>
      </p:sp>
      <p:sp>
        <p:nvSpPr>
          <p:cNvPr id="7" name="Rectangle 1"/>
          <p:cNvSpPr>
            <a:spLocks/>
          </p:cNvSpPr>
          <p:nvPr/>
        </p:nvSpPr>
        <p:spPr bwMode="auto">
          <a:xfrm>
            <a:off x="11044711" y="9168204"/>
            <a:ext cx="197650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Quoc V. Le</a:t>
            </a:r>
            <a:endParaRPr lang="en-US" sz="36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/>
          </p:cNvSpPr>
          <p:nvPr/>
        </p:nvSpPr>
        <p:spPr bwMode="auto">
          <a:xfrm>
            <a:off x="8293100" y="4749800"/>
            <a:ext cx="139700" cy="635000"/>
          </a:xfrm>
          <a:prstGeom prst="rect">
            <a:avLst/>
          </a:prstGeom>
          <a:solidFill>
            <a:srgbClr val="D90B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0" name="Rectangle 2"/>
          <p:cNvSpPr>
            <a:spLocks/>
          </p:cNvSpPr>
          <p:nvPr/>
        </p:nvSpPr>
        <p:spPr bwMode="auto">
          <a:xfrm>
            <a:off x="9332913" y="4768850"/>
            <a:ext cx="1231900" cy="584200"/>
          </a:xfrm>
          <a:prstGeom prst="rect">
            <a:avLst/>
          </a:prstGeom>
          <a:noFill/>
          <a:ln w="38100" cap="flat">
            <a:solidFill>
              <a:srgbClr val="A408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800" b="1">
                <a:solidFill>
                  <a:srgbClr val="A40800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label</a:t>
            </a: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7874000" y="4749800"/>
            <a:ext cx="977900" cy="635000"/>
            <a:chOff x="0" y="0"/>
            <a:chExt cx="616" cy="400"/>
          </a:xfrm>
        </p:grpSpPr>
        <p:sp>
          <p:nvSpPr>
            <p:cNvPr id="32772" name="Rectangle 4"/>
            <p:cNvSpPr>
              <a:spLocks/>
            </p:cNvSpPr>
            <p:nvPr/>
          </p:nvSpPr>
          <p:spPr bwMode="auto">
            <a:xfrm>
              <a:off x="0" y="0"/>
              <a:ext cx="616" cy="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73" name="Line 5"/>
            <p:cNvSpPr>
              <a:spLocks noChangeShapeType="1"/>
            </p:cNvSpPr>
            <p:nvPr/>
          </p:nvSpPr>
          <p:spPr bwMode="auto">
            <a:xfrm>
              <a:off x="264" y="0"/>
              <a:ext cx="0" cy="40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74" name="Line 6"/>
            <p:cNvSpPr>
              <a:spLocks noChangeShapeType="1"/>
            </p:cNvSpPr>
            <p:nvPr/>
          </p:nvSpPr>
          <p:spPr bwMode="auto">
            <a:xfrm>
              <a:off x="176" y="0"/>
              <a:ext cx="0" cy="40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75" name="Line 7"/>
            <p:cNvSpPr>
              <a:spLocks noChangeShapeType="1"/>
            </p:cNvSpPr>
            <p:nvPr/>
          </p:nvSpPr>
          <p:spPr bwMode="auto">
            <a:xfrm>
              <a:off x="88" y="0"/>
              <a:ext cx="0" cy="40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76" name="Line 8"/>
            <p:cNvSpPr>
              <a:spLocks noChangeShapeType="1"/>
            </p:cNvSpPr>
            <p:nvPr/>
          </p:nvSpPr>
          <p:spPr bwMode="auto">
            <a:xfrm>
              <a:off x="352" y="0"/>
              <a:ext cx="0" cy="40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77" name="Line 9"/>
            <p:cNvSpPr>
              <a:spLocks noChangeShapeType="1"/>
            </p:cNvSpPr>
            <p:nvPr/>
          </p:nvSpPr>
          <p:spPr bwMode="auto">
            <a:xfrm>
              <a:off x="440" y="0"/>
              <a:ext cx="0" cy="40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78" name="Line 10"/>
            <p:cNvSpPr>
              <a:spLocks noChangeShapeType="1"/>
            </p:cNvSpPr>
            <p:nvPr/>
          </p:nvSpPr>
          <p:spPr bwMode="auto">
            <a:xfrm>
              <a:off x="528" y="0"/>
              <a:ext cx="0" cy="40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2779" name="Group 11"/>
          <p:cNvGrpSpPr>
            <a:grpSpLocks/>
          </p:cNvGrpSpPr>
          <p:nvPr/>
        </p:nvGrpSpPr>
        <p:grpSpPr bwMode="auto">
          <a:xfrm>
            <a:off x="6997700" y="3746500"/>
            <a:ext cx="2692400" cy="304800"/>
            <a:chOff x="0" y="0"/>
            <a:chExt cx="1696" cy="192"/>
          </a:xfrm>
        </p:grpSpPr>
        <p:sp>
          <p:nvSpPr>
            <p:cNvPr id="32780" name="AutoShape 12"/>
            <p:cNvSpPr>
              <a:spLocks/>
            </p:cNvSpPr>
            <p:nvPr/>
          </p:nvSpPr>
          <p:spPr bwMode="auto">
            <a:xfrm>
              <a:off x="0" y="0"/>
              <a:ext cx="1696" cy="192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81" name="Oval 13"/>
            <p:cNvSpPr>
              <a:spLocks/>
            </p:cNvSpPr>
            <p:nvPr/>
          </p:nvSpPr>
          <p:spPr bwMode="auto">
            <a:xfrm>
              <a:off x="48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82" name="Oval 14"/>
            <p:cNvSpPr>
              <a:spLocks/>
            </p:cNvSpPr>
            <p:nvPr/>
          </p:nvSpPr>
          <p:spPr bwMode="auto">
            <a:xfrm>
              <a:off x="184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83" name="Oval 15"/>
            <p:cNvSpPr>
              <a:spLocks/>
            </p:cNvSpPr>
            <p:nvPr/>
          </p:nvSpPr>
          <p:spPr bwMode="auto">
            <a:xfrm>
              <a:off x="320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84" name="Oval 16"/>
            <p:cNvSpPr>
              <a:spLocks/>
            </p:cNvSpPr>
            <p:nvPr/>
          </p:nvSpPr>
          <p:spPr bwMode="auto">
            <a:xfrm>
              <a:off x="456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85" name="Oval 17"/>
            <p:cNvSpPr>
              <a:spLocks/>
            </p:cNvSpPr>
            <p:nvPr/>
          </p:nvSpPr>
          <p:spPr bwMode="auto">
            <a:xfrm>
              <a:off x="592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86" name="Oval 18"/>
            <p:cNvSpPr>
              <a:spLocks/>
            </p:cNvSpPr>
            <p:nvPr/>
          </p:nvSpPr>
          <p:spPr bwMode="auto">
            <a:xfrm>
              <a:off x="728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87" name="Oval 19"/>
            <p:cNvSpPr>
              <a:spLocks/>
            </p:cNvSpPr>
            <p:nvPr/>
          </p:nvSpPr>
          <p:spPr bwMode="auto">
            <a:xfrm>
              <a:off x="864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88" name="Oval 20"/>
            <p:cNvSpPr>
              <a:spLocks/>
            </p:cNvSpPr>
            <p:nvPr/>
          </p:nvSpPr>
          <p:spPr bwMode="auto">
            <a:xfrm>
              <a:off x="1000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89" name="Oval 21"/>
            <p:cNvSpPr>
              <a:spLocks/>
            </p:cNvSpPr>
            <p:nvPr/>
          </p:nvSpPr>
          <p:spPr bwMode="auto">
            <a:xfrm>
              <a:off x="1136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90" name="Oval 22"/>
            <p:cNvSpPr>
              <a:spLocks/>
            </p:cNvSpPr>
            <p:nvPr/>
          </p:nvSpPr>
          <p:spPr bwMode="auto">
            <a:xfrm>
              <a:off x="1272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91" name="Oval 23"/>
            <p:cNvSpPr>
              <a:spLocks/>
            </p:cNvSpPr>
            <p:nvPr/>
          </p:nvSpPr>
          <p:spPr bwMode="auto">
            <a:xfrm>
              <a:off x="1408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92" name="Oval 24"/>
            <p:cNvSpPr>
              <a:spLocks/>
            </p:cNvSpPr>
            <p:nvPr/>
          </p:nvSpPr>
          <p:spPr bwMode="auto">
            <a:xfrm>
              <a:off x="1544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2793" name="Group 25"/>
          <p:cNvGrpSpPr>
            <a:grpSpLocks/>
          </p:cNvGrpSpPr>
          <p:nvPr/>
        </p:nvGrpSpPr>
        <p:grpSpPr bwMode="auto">
          <a:xfrm>
            <a:off x="6997700" y="3048000"/>
            <a:ext cx="2692400" cy="304800"/>
            <a:chOff x="0" y="0"/>
            <a:chExt cx="1696" cy="192"/>
          </a:xfrm>
        </p:grpSpPr>
        <p:sp>
          <p:nvSpPr>
            <p:cNvPr id="32794" name="AutoShape 26"/>
            <p:cNvSpPr>
              <a:spLocks/>
            </p:cNvSpPr>
            <p:nvPr/>
          </p:nvSpPr>
          <p:spPr bwMode="auto">
            <a:xfrm>
              <a:off x="0" y="0"/>
              <a:ext cx="1696" cy="192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95" name="Oval 27"/>
            <p:cNvSpPr>
              <a:spLocks/>
            </p:cNvSpPr>
            <p:nvPr/>
          </p:nvSpPr>
          <p:spPr bwMode="auto">
            <a:xfrm>
              <a:off x="48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96" name="Oval 28"/>
            <p:cNvSpPr>
              <a:spLocks/>
            </p:cNvSpPr>
            <p:nvPr/>
          </p:nvSpPr>
          <p:spPr bwMode="auto">
            <a:xfrm>
              <a:off x="184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97" name="Oval 29"/>
            <p:cNvSpPr>
              <a:spLocks/>
            </p:cNvSpPr>
            <p:nvPr/>
          </p:nvSpPr>
          <p:spPr bwMode="auto">
            <a:xfrm>
              <a:off x="320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98" name="Oval 30"/>
            <p:cNvSpPr>
              <a:spLocks/>
            </p:cNvSpPr>
            <p:nvPr/>
          </p:nvSpPr>
          <p:spPr bwMode="auto">
            <a:xfrm>
              <a:off x="456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99" name="Oval 31"/>
            <p:cNvSpPr>
              <a:spLocks/>
            </p:cNvSpPr>
            <p:nvPr/>
          </p:nvSpPr>
          <p:spPr bwMode="auto">
            <a:xfrm>
              <a:off x="592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00" name="Oval 32"/>
            <p:cNvSpPr>
              <a:spLocks/>
            </p:cNvSpPr>
            <p:nvPr/>
          </p:nvSpPr>
          <p:spPr bwMode="auto">
            <a:xfrm>
              <a:off x="728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01" name="Oval 33"/>
            <p:cNvSpPr>
              <a:spLocks/>
            </p:cNvSpPr>
            <p:nvPr/>
          </p:nvSpPr>
          <p:spPr bwMode="auto">
            <a:xfrm>
              <a:off x="864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02" name="Oval 34"/>
            <p:cNvSpPr>
              <a:spLocks/>
            </p:cNvSpPr>
            <p:nvPr/>
          </p:nvSpPr>
          <p:spPr bwMode="auto">
            <a:xfrm>
              <a:off x="1000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03" name="Oval 35"/>
            <p:cNvSpPr>
              <a:spLocks/>
            </p:cNvSpPr>
            <p:nvPr/>
          </p:nvSpPr>
          <p:spPr bwMode="auto">
            <a:xfrm>
              <a:off x="1136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04" name="Oval 36"/>
            <p:cNvSpPr>
              <a:spLocks/>
            </p:cNvSpPr>
            <p:nvPr/>
          </p:nvSpPr>
          <p:spPr bwMode="auto">
            <a:xfrm>
              <a:off x="1272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05" name="Oval 37"/>
            <p:cNvSpPr>
              <a:spLocks/>
            </p:cNvSpPr>
            <p:nvPr/>
          </p:nvSpPr>
          <p:spPr bwMode="auto">
            <a:xfrm>
              <a:off x="1408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06" name="Oval 38"/>
            <p:cNvSpPr>
              <a:spLocks/>
            </p:cNvSpPr>
            <p:nvPr/>
          </p:nvSpPr>
          <p:spPr bwMode="auto">
            <a:xfrm>
              <a:off x="1544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2807" name="Oval 39"/>
          <p:cNvSpPr>
            <a:spLocks/>
          </p:cNvSpPr>
          <p:nvPr/>
        </p:nvSpPr>
        <p:spPr bwMode="auto">
          <a:xfrm>
            <a:off x="9017000" y="2184400"/>
            <a:ext cx="152400" cy="152400"/>
          </a:xfrm>
          <a:prstGeom prst="ellipse">
            <a:avLst/>
          </a:prstGeom>
          <a:solidFill>
            <a:srgbClr val="D90B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2808" name="Group 40"/>
          <p:cNvGrpSpPr>
            <a:grpSpLocks/>
          </p:cNvGrpSpPr>
          <p:nvPr/>
        </p:nvGrpSpPr>
        <p:grpSpPr bwMode="auto">
          <a:xfrm>
            <a:off x="6324600" y="2108200"/>
            <a:ext cx="4025900" cy="304800"/>
            <a:chOff x="0" y="0"/>
            <a:chExt cx="2536" cy="192"/>
          </a:xfrm>
        </p:grpSpPr>
        <p:sp>
          <p:nvSpPr>
            <p:cNvPr id="32809" name="Oval 41"/>
            <p:cNvSpPr>
              <a:spLocks/>
            </p:cNvSpPr>
            <p:nvPr/>
          </p:nvSpPr>
          <p:spPr bwMode="auto">
            <a:xfrm>
              <a:off x="64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10" name="Oval 42"/>
            <p:cNvSpPr>
              <a:spLocks/>
            </p:cNvSpPr>
            <p:nvPr/>
          </p:nvSpPr>
          <p:spPr bwMode="auto">
            <a:xfrm>
              <a:off x="200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11" name="Oval 43"/>
            <p:cNvSpPr>
              <a:spLocks/>
            </p:cNvSpPr>
            <p:nvPr/>
          </p:nvSpPr>
          <p:spPr bwMode="auto">
            <a:xfrm>
              <a:off x="336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12" name="Oval 44"/>
            <p:cNvSpPr>
              <a:spLocks/>
            </p:cNvSpPr>
            <p:nvPr/>
          </p:nvSpPr>
          <p:spPr bwMode="auto">
            <a:xfrm>
              <a:off x="472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13" name="Oval 45"/>
            <p:cNvSpPr>
              <a:spLocks/>
            </p:cNvSpPr>
            <p:nvPr/>
          </p:nvSpPr>
          <p:spPr bwMode="auto">
            <a:xfrm>
              <a:off x="608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14" name="Oval 46"/>
            <p:cNvSpPr>
              <a:spLocks/>
            </p:cNvSpPr>
            <p:nvPr/>
          </p:nvSpPr>
          <p:spPr bwMode="auto">
            <a:xfrm>
              <a:off x="744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15" name="Oval 47"/>
            <p:cNvSpPr>
              <a:spLocks/>
            </p:cNvSpPr>
            <p:nvPr/>
          </p:nvSpPr>
          <p:spPr bwMode="auto">
            <a:xfrm>
              <a:off x="880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16" name="Oval 48"/>
            <p:cNvSpPr>
              <a:spLocks/>
            </p:cNvSpPr>
            <p:nvPr/>
          </p:nvSpPr>
          <p:spPr bwMode="auto">
            <a:xfrm>
              <a:off x="1016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17" name="Oval 49"/>
            <p:cNvSpPr>
              <a:spLocks/>
            </p:cNvSpPr>
            <p:nvPr/>
          </p:nvSpPr>
          <p:spPr bwMode="auto">
            <a:xfrm>
              <a:off x="1152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18" name="Oval 50"/>
            <p:cNvSpPr>
              <a:spLocks/>
            </p:cNvSpPr>
            <p:nvPr/>
          </p:nvSpPr>
          <p:spPr bwMode="auto">
            <a:xfrm>
              <a:off x="1288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19" name="Oval 51"/>
            <p:cNvSpPr>
              <a:spLocks/>
            </p:cNvSpPr>
            <p:nvPr/>
          </p:nvSpPr>
          <p:spPr bwMode="auto">
            <a:xfrm>
              <a:off x="1424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20" name="Oval 52"/>
            <p:cNvSpPr>
              <a:spLocks/>
            </p:cNvSpPr>
            <p:nvPr/>
          </p:nvSpPr>
          <p:spPr bwMode="auto">
            <a:xfrm>
              <a:off x="1560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21" name="Oval 53"/>
            <p:cNvSpPr>
              <a:spLocks/>
            </p:cNvSpPr>
            <p:nvPr/>
          </p:nvSpPr>
          <p:spPr bwMode="auto">
            <a:xfrm>
              <a:off x="1832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22" name="Oval 54"/>
            <p:cNvSpPr>
              <a:spLocks/>
            </p:cNvSpPr>
            <p:nvPr/>
          </p:nvSpPr>
          <p:spPr bwMode="auto">
            <a:xfrm>
              <a:off x="1968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23" name="Oval 55"/>
            <p:cNvSpPr>
              <a:spLocks/>
            </p:cNvSpPr>
            <p:nvPr/>
          </p:nvSpPr>
          <p:spPr bwMode="auto">
            <a:xfrm>
              <a:off x="2104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24" name="Oval 56"/>
            <p:cNvSpPr>
              <a:spLocks/>
            </p:cNvSpPr>
            <p:nvPr/>
          </p:nvSpPr>
          <p:spPr bwMode="auto">
            <a:xfrm>
              <a:off x="2240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25" name="Oval 57"/>
            <p:cNvSpPr>
              <a:spLocks/>
            </p:cNvSpPr>
            <p:nvPr/>
          </p:nvSpPr>
          <p:spPr bwMode="auto">
            <a:xfrm>
              <a:off x="2376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26" name="AutoShape 58"/>
            <p:cNvSpPr>
              <a:spLocks/>
            </p:cNvSpPr>
            <p:nvPr/>
          </p:nvSpPr>
          <p:spPr bwMode="auto">
            <a:xfrm>
              <a:off x="0" y="0"/>
              <a:ext cx="2536" cy="192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2827" name="Line 59"/>
          <p:cNvSpPr>
            <a:spLocks noChangeShapeType="1"/>
          </p:cNvSpPr>
          <p:nvPr/>
        </p:nvSpPr>
        <p:spPr bwMode="auto">
          <a:xfrm>
            <a:off x="8343900" y="2476500"/>
            <a:ext cx="0" cy="508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2828" name="Group 60"/>
          <p:cNvGrpSpPr>
            <a:grpSpLocks/>
          </p:cNvGrpSpPr>
          <p:nvPr/>
        </p:nvGrpSpPr>
        <p:grpSpPr bwMode="auto">
          <a:xfrm>
            <a:off x="8331200" y="3403600"/>
            <a:ext cx="63500" cy="266700"/>
            <a:chOff x="0" y="0"/>
            <a:chExt cx="40" cy="168"/>
          </a:xfrm>
        </p:grpSpPr>
        <p:sp>
          <p:nvSpPr>
            <p:cNvPr id="32829" name="Oval 61"/>
            <p:cNvSpPr>
              <a:spLocks/>
            </p:cNvSpPr>
            <p:nvPr/>
          </p:nvSpPr>
          <p:spPr bwMode="auto">
            <a:xfrm flipH="1">
              <a:off x="0" y="128"/>
              <a:ext cx="40" cy="4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30" name="Oval 62"/>
            <p:cNvSpPr>
              <a:spLocks/>
            </p:cNvSpPr>
            <p:nvPr/>
          </p:nvSpPr>
          <p:spPr bwMode="auto">
            <a:xfrm flipH="1">
              <a:off x="0" y="64"/>
              <a:ext cx="40" cy="4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31" name="Oval 63"/>
            <p:cNvSpPr>
              <a:spLocks/>
            </p:cNvSpPr>
            <p:nvPr/>
          </p:nvSpPr>
          <p:spPr bwMode="auto">
            <a:xfrm flipH="1">
              <a:off x="0" y="0"/>
              <a:ext cx="40" cy="4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2832" name="Rectangle 64"/>
          <p:cNvSpPr>
            <a:spLocks/>
          </p:cNvSpPr>
          <p:nvPr/>
        </p:nvSpPr>
        <p:spPr bwMode="auto">
          <a:xfrm>
            <a:off x="92075" y="304800"/>
            <a:ext cx="12814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u="sng">
                <a:solidFill>
                  <a:schemeClr val="tx1"/>
                </a:solidFill>
                <a:ea typeface="ＭＳ Ｐゴシック" charset="0"/>
                <a:cs typeface="Gill Sans" charset="0"/>
              </a:rPr>
              <a:t>Acoustic Modeling for Speech Recognition</a:t>
            </a:r>
          </a:p>
        </p:txBody>
      </p:sp>
      <p:sp>
        <p:nvSpPr>
          <p:cNvPr id="32833" name="Line 65"/>
          <p:cNvSpPr>
            <a:spLocks noChangeShapeType="1"/>
          </p:cNvSpPr>
          <p:nvPr/>
        </p:nvSpPr>
        <p:spPr bwMode="auto">
          <a:xfrm>
            <a:off x="8369300" y="4191000"/>
            <a:ext cx="0" cy="508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834" name="Rectangle 66"/>
          <p:cNvSpPr>
            <a:spLocks/>
          </p:cNvSpPr>
          <p:nvPr/>
        </p:nvSpPr>
        <p:spPr bwMode="auto">
          <a:xfrm>
            <a:off x="282575" y="4603750"/>
            <a:ext cx="698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800">
                <a:solidFill>
                  <a:schemeClr val="tx1"/>
                </a:solidFill>
                <a:ea typeface="ＭＳ Ｐゴシック" charset="0"/>
                <a:cs typeface="Gill Sans" charset="0"/>
              </a:rPr>
              <a:t>11 Frames of 40-value Log Energy Power Spectra and the label for central frame</a:t>
            </a:r>
          </a:p>
        </p:txBody>
      </p:sp>
      <p:sp>
        <p:nvSpPr>
          <p:cNvPr id="32835" name="Rectangle 67"/>
          <p:cNvSpPr>
            <a:spLocks/>
          </p:cNvSpPr>
          <p:nvPr/>
        </p:nvSpPr>
        <p:spPr bwMode="auto">
          <a:xfrm>
            <a:off x="1536700" y="3086100"/>
            <a:ext cx="4464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800">
                <a:solidFill>
                  <a:schemeClr val="tx1"/>
                </a:solidFill>
                <a:ea typeface="ＭＳ Ｐゴシック" charset="0"/>
                <a:cs typeface="Gill Sans" charset="0"/>
              </a:rPr>
              <a:t>One or more hidden layers</a:t>
            </a:r>
          </a:p>
          <a:p>
            <a:pPr algn="l"/>
            <a:r>
              <a:rPr lang="en-US" sz="2800">
                <a:solidFill>
                  <a:schemeClr val="tx1"/>
                </a:solidFill>
                <a:ea typeface="ＭＳ Ｐゴシック" charset="0"/>
                <a:cs typeface="Gill Sans" charset="0"/>
              </a:rPr>
              <a:t>of a few thousand nodes each.</a:t>
            </a:r>
          </a:p>
        </p:txBody>
      </p:sp>
      <p:sp>
        <p:nvSpPr>
          <p:cNvPr id="32836" name="Rectangle 68"/>
          <p:cNvSpPr>
            <a:spLocks/>
          </p:cNvSpPr>
          <p:nvPr/>
        </p:nvSpPr>
        <p:spPr bwMode="auto">
          <a:xfrm>
            <a:off x="2336800" y="2006600"/>
            <a:ext cx="28638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800">
                <a:solidFill>
                  <a:schemeClr val="tx1"/>
                </a:solidFill>
                <a:ea typeface="ＭＳ Ｐゴシック" charset="0"/>
                <a:cs typeface="Gill Sans" charset="0"/>
              </a:rPr>
              <a:t>8000-label Softmax</a:t>
            </a:r>
          </a:p>
        </p:txBody>
      </p:sp>
      <p:sp>
        <p:nvSpPr>
          <p:cNvPr id="32837" name="Freeform 69"/>
          <p:cNvSpPr>
            <a:spLocks/>
          </p:cNvSpPr>
          <p:nvPr/>
        </p:nvSpPr>
        <p:spPr bwMode="auto">
          <a:xfrm>
            <a:off x="10414000" y="2259013"/>
            <a:ext cx="406400" cy="2795587"/>
          </a:xfrm>
          <a:custGeom>
            <a:avLst/>
            <a:gdLst>
              <a:gd name="T0" fmla="*/ 7425 w 21600"/>
              <a:gd name="T1" fmla="*/ 21600 h 21600"/>
              <a:gd name="T2" fmla="*/ 21600 w 21600"/>
              <a:gd name="T3" fmla="*/ 21600 h 21600"/>
              <a:gd name="T4" fmla="*/ 21600 w 21600"/>
              <a:gd name="T5" fmla="*/ 0 h 21600"/>
              <a:gd name="T6" fmla="*/ 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7425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rgbClr val="A40800"/>
            </a:solidFill>
            <a:prstDash val="solid"/>
            <a:miter lim="800000"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/>
          </p:cNvSpPr>
          <p:nvPr/>
        </p:nvSpPr>
        <p:spPr bwMode="auto">
          <a:xfrm>
            <a:off x="92075" y="266700"/>
            <a:ext cx="12814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800">
                <a:solidFill>
                  <a:schemeClr val="tx1"/>
                </a:solidFill>
                <a:ea typeface="ＭＳ Ｐゴシック" charset="0"/>
                <a:cs typeface="Gill Sans" charset="0"/>
              </a:rPr>
              <a:t>Deep Learning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609600"/>
            <a:ext cx="11988800" cy="701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1440" tIns="45720" rIns="0" bIns="4572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3600" dirty="0"/>
              <a:t>Most of Google is doing AI.  AI is hard</a:t>
            </a:r>
          </a:p>
          <a:p>
            <a:pPr>
              <a:spcBef>
                <a:spcPts val="1200"/>
              </a:spcBef>
            </a:pPr>
            <a:endParaRPr lang="en-US" sz="3600" dirty="0"/>
          </a:p>
          <a:p>
            <a:pPr marL="317500" indent="0">
              <a:spcBef>
                <a:spcPts val="1200"/>
              </a:spcBef>
              <a:buNone/>
            </a:pPr>
            <a:r>
              <a:rPr lang="en-US" sz="3600" dirty="0" smtClean="0"/>
              <a:t>Deep </a:t>
            </a:r>
            <a:r>
              <a:rPr lang="en-US" sz="3600" dirty="0"/>
              <a:t>Learning</a:t>
            </a:r>
            <a:r>
              <a:rPr lang="en-US" sz="3600" dirty="0" smtClean="0"/>
              <a:t>: </a:t>
            </a:r>
          </a:p>
          <a:p>
            <a:pPr>
              <a:spcBef>
                <a:spcPts val="1200"/>
              </a:spcBef>
            </a:pPr>
            <a:r>
              <a:rPr lang="en-US" sz="3200" dirty="0"/>
              <a:t>W</a:t>
            </a:r>
            <a:r>
              <a:rPr lang="en-US" sz="3200" dirty="0" smtClean="0"/>
              <a:t>ork well for many problems</a:t>
            </a:r>
          </a:p>
          <a:p>
            <a:pPr lvl="1">
              <a:spcBef>
                <a:spcPts val="1200"/>
              </a:spcBef>
            </a:pPr>
            <a:endParaRPr lang="en-US" sz="1300" dirty="0" smtClean="0"/>
          </a:p>
          <a:p>
            <a:pPr marL="317500" indent="0">
              <a:spcBef>
                <a:spcPts val="1200"/>
              </a:spcBef>
              <a:buNone/>
            </a:pPr>
            <a:r>
              <a:rPr lang="en-US" sz="3600" dirty="0" smtClean="0"/>
              <a:t>Focus: </a:t>
            </a:r>
            <a:endParaRPr lang="en-US" sz="3600" dirty="0"/>
          </a:p>
          <a:p>
            <a:pPr>
              <a:spcBef>
                <a:spcPts val="1200"/>
              </a:spcBef>
            </a:pPr>
            <a:r>
              <a:rPr lang="en-US" sz="3200" dirty="0" smtClean="0"/>
              <a:t>Scale deep learning to bigger models</a:t>
            </a:r>
            <a:endParaRPr lang="en-US" sz="3200" dirty="0"/>
          </a:p>
        </p:txBody>
      </p:sp>
      <p:sp>
        <p:nvSpPr>
          <p:cNvPr id="6" name="Rectangle 41"/>
          <p:cNvSpPr>
            <a:spLocks/>
          </p:cNvSpPr>
          <p:nvPr/>
        </p:nvSpPr>
        <p:spPr bwMode="auto">
          <a:xfrm>
            <a:off x="939800" y="6781800"/>
            <a:ext cx="10363200" cy="182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2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P</a:t>
            </a:r>
            <a:r>
              <a:rPr lang="en-US" sz="32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aper at the conference: Dean et al, 2012.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Now used by Google </a:t>
            </a:r>
            <a:r>
              <a:rPr lang="en-US" sz="3200" dirty="0" err="1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VoiceSearch</a:t>
            </a:r>
            <a:r>
              <a:rPr lang="en-US" sz="32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StreetView</a:t>
            </a:r>
            <a:r>
              <a:rPr lang="en-US" sz="32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ImageSearch</a:t>
            </a:r>
            <a:r>
              <a:rPr lang="en-US" sz="320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, Translate…</a:t>
            </a:r>
            <a:endParaRPr lang="en-US" sz="32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/>
          </p:cNvSpPr>
          <p:nvPr/>
        </p:nvSpPr>
        <p:spPr bwMode="auto">
          <a:xfrm>
            <a:off x="92075" y="304800"/>
            <a:ext cx="12814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u="sng">
                <a:solidFill>
                  <a:schemeClr val="tx1"/>
                </a:solidFill>
                <a:ea typeface="ＭＳ Ｐゴシック" charset="0"/>
                <a:cs typeface="Gill Sans" charset="0"/>
              </a:rPr>
              <a:t>Acoustic Modeling for Speech Recognition</a:t>
            </a:r>
          </a:p>
        </p:txBody>
      </p:sp>
      <p:sp>
        <p:nvSpPr>
          <p:cNvPr id="33794" name="Rectangle 2"/>
          <p:cNvSpPr>
            <a:spLocks/>
          </p:cNvSpPr>
          <p:nvPr/>
        </p:nvSpPr>
        <p:spPr bwMode="auto">
          <a:xfrm>
            <a:off x="184150" y="1327150"/>
            <a:ext cx="6565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Async SGD and L-BFGS</a:t>
            </a:r>
          </a:p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can both speed up model training.</a:t>
            </a:r>
          </a:p>
        </p:txBody>
      </p:sp>
      <p:sp>
        <p:nvSpPr>
          <p:cNvPr id="33795" name="Rectangle 3"/>
          <p:cNvSpPr>
            <a:spLocks/>
          </p:cNvSpPr>
          <p:nvPr/>
        </p:nvSpPr>
        <p:spPr bwMode="auto">
          <a:xfrm>
            <a:off x="7234238" y="1333500"/>
            <a:ext cx="57483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Results in real improvements in final transcription quality.</a:t>
            </a:r>
          </a:p>
        </p:txBody>
      </p:sp>
      <p:sp>
        <p:nvSpPr>
          <p:cNvPr id="33796" name="Rectangle 4"/>
          <p:cNvSpPr>
            <a:spLocks/>
          </p:cNvSpPr>
          <p:nvPr/>
        </p:nvSpPr>
        <p:spPr bwMode="auto">
          <a:xfrm>
            <a:off x="7450138" y="2901950"/>
            <a:ext cx="5118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Significant reduction in Word Error Rate</a:t>
            </a:r>
          </a:p>
        </p:txBody>
      </p:sp>
      <p:sp>
        <p:nvSpPr>
          <p:cNvPr id="33797" name="Rectangle 5"/>
          <p:cNvSpPr>
            <a:spLocks/>
          </p:cNvSpPr>
          <p:nvPr/>
        </p:nvSpPr>
        <p:spPr bwMode="auto">
          <a:xfrm>
            <a:off x="7366000" y="4762500"/>
            <a:ext cx="53467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000">
                <a:solidFill>
                  <a:schemeClr val="tx1"/>
                </a:solidFill>
                <a:ea typeface="ＭＳ Ｐゴシック" charset="0"/>
                <a:cs typeface="Gill Sans" charset="0"/>
              </a:rPr>
              <a:t>To reach the same model quality</a:t>
            </a:r>
          </a:p>
          <a:p>
            <a:pPr algn="l"/>
            <a:r>
              <a:rPr lang="en-US" sz="3000">
                <a:solidFill>
                  <a:schemeClr val="tx1"/>
                </a:solidFill>
                <a:ea typeface="ＭＳ Ｐゴシック" charset="0"/>
                <a:cs typeface="Gill Sans" charset="0"/>
              </a:rPr>
              <a:t>DistBelief reached in 4 days</a:t>
            </a:r>
          </a:p>
          <a:p>
            <a:pPr algn="l"/>
            <a:r>
              <a:rPr lang="en-US" sz="3000">
                <a:solidFill>
                  <a:schemeClr val="tx1"/>
                </a:solidFill>
                <a:ea typeface="ＭＳ Ｐゴシック" charset="0"/>
                <a:cs typeface="Gill Sans" charset="0"/>
              </a:rPr>
              <a:t>took 55 days using a GPU...</a:t>
            </a:r>
          </a:p>
        </p:txBody>
      </p:sp>
      <p:sp>
        <p:nvSpPr>
          <p:cNvPr id="33798" name="Rectangle 6"/>
          <p:cNvSpPr>
            <a:spLocks/>
          </p:cNvSpPr>
          <p:nvPr/>
        </p:nvSpPr>
        <p:spPr bwMode="auto">
          <a:xfrm>
            <a:off x="7315200" y="6565900"/>
            <a:ext cx="54610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000">
                <a:solidFill>
                  <a:schemeClr val="tx1"/>
                </a:solidFill>
                <a:ea typeface="ＭＳ Ｐゴシック" charset="0"/>
                <a:cs typeface="Gill Sans" charset="0"/>
              </a:rPr>
              <a:t>DistBelief can support much larger models than a GPU, which we expect will mean higher quality</a:t>
            </a:r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2590800"/>
            <a:ext cx="66294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utoUpdateAnimBg="0"/>
      <p:bldP spid="3379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/>
          </p:cNvSpPr>
          <p:nvPr/>
        </p:nvSpPr>
        <p:spPr bwMode="auto">
          <a:xfrm>
            <a:off x="92075" y="444500"/>
            <a:ext cx="12814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u="sng">
                <a:solidFill>
                  <a:schemeClr val="tx1"/>
                </a:solidFill>
                <a:ea typeface="ＭＳ Ｐゴシック" charset="0"/>
                <a:cs typeface="Gill Sans" charset="0"/>
              </a:rPr>
              <a:t>Applications</a:t>
            </a:r>
          </a:p>
        </p:txBody>
      </p:sp>
      <p:pic>
        <p:nvPicPr>
          <p:cNvPr id="3481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393700"/>
            <a:ext cx="19050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00" y="241300"/>
            <a:ext cx="217170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AutoShape 4"/>
          <p:cNvSpPr>
            <a:spLocks/>
          </p:cNvSpPr>
          <p:nvPr/>
        </p:nvSpPr>
        <p:spPr bwMode="auto">
          <a:xfrm>
            <a:off x="977900" y="3327400"/>
            <a:ext cx="10426700" cy="825500"/>
          </a:xfrm>
          <a:prstGeom prst="roundRect">
            <a:avLst>
              <a:gd name="adj" fmla="val 23074"/>
            </a:avLst>
          </a:prstGeom>
          <a:noFill/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1" name="Rectangle 5"/>
          <p:cNvSpPr>
            <a:spLocks/>
          </p:cNvSpPr>
          <p:nvPr/>
        </p:nvSpPr>
        <p:spPr bwMode="auto">
          <a:xfrm>
            <a:off x="1069975" y="2603500"/>
            <a:ext cx="108712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400"/>
              </a:spcBef>
              <a:buSzPct val="125000"/>
              <a:buFont typeface="Gill Sans" charset="0"/>
              <a:buChar char="•"/>
            </a:pPr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 Acoustic Models for Speech</a:t>
            </a:r>
          </a:p>
          <a:p>
            <a:pPr algn="l">
              <a:spcBef>
                <a:spcPts val="2400"/>
              </a:spcBef>
              <a:buSzPct val="125000"/>
              <a:buFont typeface="Gill Sans" charset="0"/>
              <a:buChar char="•"/>
            </a:pPr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 Unsupervised Feature Learning for Still Images</a:t>
            </a:r>
          </a:p>
          <a:p>
            <a:pPr algn="l">
              <a:spcBef>
                <a:spcPts val="2400"/>
              </a:spcBef>
              <a:buSzPct val="125000"/>
              <a:buFont typeface="Gill Sans" charset="0"/>
              <a:buChar char="•"/>
            </a:pPr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 Neural Language Models</a:t>
            </a:r>
          </a:p>
        </p:txBody>
      </p:sp>
      <p:sp>
        <p:nvSpPr>
          <p:cNvPr id="7" name="Rectangle 1"/>
          <p:cNvSpPr>
            <a:spLocks/>
          </p:cNvSpPr>
          <p:nvPr/>
        </p:nvSpPr>
        <p:spPr bwMode="auto">
          <a:xfrm>
            <a:off x="11044711" y="9168204"/>
            <a:ext cx="197650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Quoc V. Le</a:t>
            </a:r>
            <a:endParaRPr lang="en-US" sz="36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/>
          </p:cNvSpPr>
          <p:nvPr/>
        </p:nvSpPr>
        <p:spPr bwMode="auto">
          <a:xfrm>
            <a:off x="92075" y="304800"/>
            <a:ext cx="12814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u="sng">
                <a:solidFill>
                  <a:schemeClr val="tx1"/>
                </a:solidFill>
                <a:ea typeface="ＭＳ Ｐゴシック" charset="0"/>
                <a:cs typeface="Gill Sans" charset="0"/>
              </a:rPr>
              <a:t>Purely Unsupervised Feature Learning in Images</a:t>
            </a:r>
          </a:p>
        </p:txBody>
      </p:sp>
      <p:sp>
        <p:nvSpPr>
          <p:cNvPr id="35865" name="Rectangle 25"/>
          <p:cNvSpPr>
            <a:spLocks/>
          </p:cNvSpPr>
          <p:nvPr/>
        </p:nvSpPr>
        <p:spPr bwMode="auto">
          <a:xfrm>
            <a:off x="1168400" y="1752600"/>
            <a:ext cx="11836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400"/>
              </a:spcBef>
              <a:buSzPct val="125000"/>
              <a:buFont typeface="Gill Sans" charset="0"/>
              <a:buChar char="•"/>
            </a:pPr>
            <a:r>
              <a:rPr lang="en-US" sz="30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Deep sparse auto-encoders (with pooling and local </a:t>
            </a:r>
            <a:r>
              <a:rPr lang="en-US" sz="3000" dirty="0" err="1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constrast</a:t>
            </a:r>
            <a:r>
              <a:rPr lang="en-US" sz="30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normalization)</a:t>
            </a:r>
          </a:p>
          <a:p>
            <a:pPr algn="l">
              <a:spcBef>
                <a:spcPts val="2400"/>
              </a:spcBef>
              <a:buSzPct val="125000"/>
              <a:buFont typeface="Gill Sans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1.15 </a:t>
            </a:r>
            <a:r>
              <a:rPr lang="en-US" sz="30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billion parameters (100x larger than largest deep network in the literature</a:t>
            </a:r>
            <a:r>
              <a:rPr lang="en-US" sz="30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)</a:t>
            </a:r>
          </a:p>
          <a:p>
            <a:pPr algn="l">
              <a:spcBef>
                <a:spcPts val="2400"/>
              </a:spcBef>
              <a:buSzPct val="125000"/>
              <a:buFont typeface="Gill Sans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Data </a:t>
            </a:r>
            <a:r>
              <a:rPr lang="en-US" sz="30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are 10 million unlabeled YouTube thumbnails (200x200 pixels)</a:t>
            </a:r>
          </a:p>
          <a:p>
            <a:pPr algn="l">
              <a:spcBef>
                <a:spcPts val="2400"/>
              </a:spcBef>
              <a:buSzPct val="125000"/>
              <a:buFont typeface="Gill Sans" charset="0"/>
              <a:buChar char="•"/>
            </a:pPr>
            <a:r>
              <a:rPr lang="en-US" sz="30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Trained on 16k cores for </a:t>
            </a:r>
            <a:r>
              <a:rPr lang="en-US" sz="30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3 days using </a:t>
            </a:r>
            <a:r>
              <a:rPr lang="en-US" sz="3000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Async</a:t>
            </a:r>
            <a:r>
              <a:rPr lang="en-US" sz="30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-SGD</a:t>
            </a:r>
          </a:p>
        </p:txBody>
      </p:sp>
      <p:sp>
        <p:nvSpPr>
          <p:cNvPr id="27" name="Rectangle 1"/>
          <p:cNvSpPr>
            <a:spLocks/>
          </p:cNvSpPr>
          <p:nvPr/>
        </p:nvSpPr>
        <p:spPr bwMode="auto">
          <a:xfrm>
            <a:off x="11044711" y="9168204"/>
            <a:ext cx="197650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Quoc V. Le</a:t>
            </a:r>
            <a:endParaRPr lang="en-US" sz="36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veraged_fa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2057400"/>
            <a:ext cx="4127500" cy="32561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2057400"/>
            <a:ext cx="4278518" cy="3276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73200" y="5715000"/>
            <a:ext cx="360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2400"/>
              </a:spcBef>
              <a:buSzPct val="125000"/>
            </a:pPr>
            <a:r>
              <a:rPr lang="en-US" sz="20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Optimal stimulus for face neuron</a:t>
            </a:r>
            <a:endParaRPr lang="en-US" sz="20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21600" y="5715000"/>
            <a:ext cx="360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2400"/>
              </a:spcBef>
              <a:buSzPct val="125000"/>
            </a:pPr>
            <a:r>
              <a:rPr lang="en-US" sz="20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Optimal stimulus for cat neuron</a:t>
            </a:r>
            <a:endParaRPr lang="en-US" sz="20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6" name="Rectangle 1"/>
          <p:cNvSpPr>
            <a:spLocks/>
          </p:cNvSpPr>
          <p:nvPr/>
        </p:nvSpPr>
        <p:spPr bwMode="auto">
          <a:xfrm>
            <a:off x="11044711" y="9168204"/>
            <a:ext cx="197650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Quoc V. Le</a:t>
            </a:r>
            <a:endParaRPr lang="en-US" sz="36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27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2362200"/>
            <a:ext cx="7620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/>
          </p:cNvSpPr>
          <p:nvPr/>
        </p:nvSpPr>
        <p:spPr bwMode="auto">
          <a:xfrm>
            <a:off x="92075" y="304800"/>
            <a:ext cx="12814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u="sng">
                <a:solidFill>
                  <a:schemeClr val="tx1"/>
                </a:solidFill>
                <a:ea typeface="ＭＳ Ｐゴシック" charset="0"/>
                <a:cs typeface="Gill Sans" charset="0"/>
              </a:rPr>
              <a:t>A Meme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/>
          </p:cNvSpPr>
          <p:nvPr/>
        </p:nvSpPr>
        <p:spPr bwMode="auto">
          <a:xfrm>
            <a:off x="92075" y="304800"/>
            <a:ext cx="12814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u="sng">
                <a:solidFill>
                  <a:schemeClr val="tx1"/>
                </a:solidFill>
                <a:ea typeface="ＭＳ Ｐゴシック" charset="0"/>
                <a:cs typeface="Gill Sans" charset="0"/>
              </a:rPr>
              <a:t>Semi-supervised Feature Learning in Images</a:t>
            </a:r>
          </a:p>
        </p:txBody>
      </p:sp>
      <p:sp>
        <p:nvSpPr>
          <p:cNvPr id="40985" name="Rectangle 25"/>
          <p:cNvSpPr>
            <a:spLocks/>
          </p:cNvSpPr>
          <p:nvPr/>
        </p:nvSpPr>
        <p:spPr bwMode="auto">
          <a:xfrm>
            <a:off x="1092200" y="1524000"/>
            <a:ext cx="11049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But we do have </a:t>
            </a:r>
            <a:r>
              <a:rPr lang="en-US" sz="3600" i="1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some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labeled data, let</a:t>
            </a:r>
            <a:r>
              <a:rPr lang="ja-JP" altLang="en-US" sz="3600" dirty="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’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s fine tune this same network for a challenging image classification task.</a:t>
            </a:r>
          </a:p>
        </p:txBody>
      </p:sp>
      <p:sp>
        <p:nvSpPr>
          <p:cNvPr id="40986" name="Rectangle 26"/>
          <p:cNvSpPr>
            <a:spLocks/>
          </p:cNvSpPr>
          <p:nvPr/>
        </p:nvSpPr>
        <p:spPr bwMode="auto">
          <a:xfrm>
            <a:off x="1092200" y="3657600"/>
            <a:ext cx="112649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ImageNet</a:t>
            </a:r>
            <a:r>
              <a:rPr lang="en-US" sz="48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:</a:t>
            </a:r>
          </a:p>
          <a:p>
            <a:pPr algn="l">
              <a:buSzPct val="125000"/>
              <a:buFont typeface="Gill Sans" charset="0"/>
              <a:buChar char="•"/>
            </a:pP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16 million images</a:t>
            </a:r>
          </a:p>
          <a:p>
            <a:pPr algn="l">
              <a:buSzPct val="125000"/>
              <a:buFont typeface="Gill Sans" charset="0"/>
              <a:buChar char="•"/>
            </a:pP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20,000 categories</a:t>
            </a:r>
          </a:p>
          <a:p>
            <a:pPr algn="l">
              <a:buSzPct val="125000"/>
              <a:buFont typeface="Gill Sans" charset="0"/>
              <a:buChar char="•"/>
            </a:pP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Recurring academic competitions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226403" y="509368"/>
            <a:ext cx="6505076" cy="746869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4000" dirty="0"/>
              <a:t>22,000 is a lot of categories…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090" y="1457538"/>
            <a:ext cx="6011290" cy="8404349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2000" dirty="0"/>
              <a:t>…</a:t>
            </a:r>
          </a:p>
          <a:p>
            <a:r>
              <a:rPr lang="en-US" sz="2000" dirty="0" err="1"/>
              <a:t>smoothhound</a:t>
            </a:r>
            <a:r>
              <a:rPr lang="en-US" sz="2000" dirty="0"/>
              <a:t>, </a:t>
            </a:r>
            <a:r>
              <a:rPr lang="en-US" sz="2000" dirty="0" err="1"/>
              <a:t>smoothhound</a:t>
            </a:r>
            <a:r>
              <a:rPr lang="en-US" sz="2000" dirty="0"/>
              <a:t> shark, </a:t>
            </a:r>
            <a:r>
              <a:rPr lang="en-US" sz="2000" dirty="0" err="1"/>
              <a:t>Mustelus</a:t>
            </a:r>
            <a:r>
              <a:rPr lang="en-US" sz="2000" dirty="0"/>
              <a:t> </a:t>
            </a:r>
            <a:r>
              <a:rPr lang="en-US" sz="2000" dirty="0" err="1"/>
              <a:t>mustelus</a:t>
            </a:r>
            <a:endParaRPr lang="en-US" sz="2000" dirty="0"/>
          </a:p>
          <a:p>
            <a:r>
              <a:rPr lang="en-US" sz="2000" dirty="0"/>
              <a:t>American smooth dogfish, </a:t>
            </a:r>
            <a:r>
              <a:rPr lang="en-US" sz="2000" dirty="0" err="1"/>
              <a:t>Mustelus</a:t>
            </a:r>
            <a:r>
              <a:rPr lang="en-US" sz="2000" dirty="0"/>
              <a:t> </a:t>
            </a:r>
            <a:r>
              <a:rPr lang="en-US" sz="2000" dirty="0" err="1"/>
              <a:t>canis</a:t>
            </a:r>
            <a:endParaRPr lang="en-US" sz="2000" dirty="0"/>
          </a:p>
          <a:p>
            <a:r>
              <a:rPr lang="en-US" sz="2000" dirty="0"/>
              <a:t>Florida </a:t>
            </a:r>
            <a:r>
              <a:rPr lang="en-US" sz="2000" dirty="0" err="1"/>
              <a:t>smoothhound</a:t>
            </a:r>
            <a:r>
              <a:rPr lang="en-US" sz="2000" dirty="0"/>
              <a:t>, </a:t>
            </a:r>
            <a:r>
              <a:rPr lang="en-US" sz="2000" dirty="0" err="1"/>
              <a:t>Mustelus</a:t>
            </a:r>
            <a:r>
              <a:rPr lang="en-US" sz="2000" dirty="0"/>
              <a:t> </a:t>
            </a:r>
            <a:r>
              <a:rPr lang="en-US" sz="2000" dirty="0" err="1"/>
              <a:t>norrisi</a:t>
            </a:r>
            <a:endParaRPr lang="en-US" sz="2000" dirty="0"/>
          </a:p>
          <a:p>
            <a:r>
              <a:rPr lang="en-US" sz="2000" dirty="0" err="1"/>
              <a:t>whitetip</a:t>
            </a:r>
            <a:r>
              <a:rPr lang="en-US" sz="2000" dirty="0"/>
              <a:t> shark, reef </a:t>
            </a:r>
            <a:r>
              <a:rPr lang="en-US" sz="2000" dirty="0" err="1"/>
              <a:t>whitetip</a:t>
            </a:r>
            <a:r>
              <a:rPr lang="en-US" sz="2000" dirty="0"/>
              <a:t> shark, </a:t>
            </a:r>
            <a:r>
              <a:rPr lang="en-US" sz="2000" dirty="0" err="1"/>
              <a:t>Triaenodon</a:t>
            </a:r>
            <a:r>
              <a:rPr lang="en-US" sz="2000" dirty="0"/>
              <a:t> </a:t>
            </a:r>
            <a:r>
              <a:rPr lang="en-US" sz="2000" dirty="0" err="1"/>
              <a:t>obseus</a:t>
            </a:r>
            <a:endParaRPr lang="en-US" sz="2000" dirty="0"/>
          </a:p>
          <a:p>
            <a:r>
              <a:rPr lang="en-US" sz="2000" dirty="0"/>
              <a:t>Atlantic spiny dogfish, </a:t>
            </a:r>
            <a:r>
              <a:rPr lang="en-US" sz="2000" dirty="0" err="1"/>
              <a:t>Squalus</a:t>
            </a:r>
            <a:r>
              <a:rPr lang="en-US" sz="2000" dirty="0"/>
              <a:t> </a:t>
            </a:r>
            <a:r>
              <a:rPr lang="en-US" sz="2000" dirty="0" err="1"/>
              <a:t>acanthias</a:t>
            </a:r>
            <a:endParaRPr lang="en-US" sz="2000" dirty="0"/>
          </a:p>
          <a:p>
            <a:r>
              <a:rPr lang="en-US" sz="2000" dirty="0"/>
              <a:t>Pacific spiny dogfish, </a:t>
            </a:r>
            <a:r>
              <a:rPr lang="en-US" sz="2000" dirty="0" err="1"/>
              <a:t>Squalus</a:t>
            </a:r>
            <a:r>
              <a:rPr lang="en-US" sz="2000" dirty="0"/>
              <a:t> </a:t>
            </a:r>
            <a:r>
              <a:rPr lang="en-US" sz="2000" dirty="0" err="1"/>
              <a:t>suckleyi</a:t>
            </a:r>
            <a:endParaRPr lang="en-US" sz="2000" dirty="0"/>
          </a:p>
          <a:p>
            <a:r>
              <a:rPr lang="en-US" sz="2000" dirty="0"/>
              <a:t>hammerhead, hammerhead shark</a:t>
            </a:r>
          </a:p>
          <a:p>
            <a:r>
              <a:rPr lang="en-US" sz="2000" dirty="0"/>
              <a:t>smooth hammerhead, </a:t>
            </a:r>
            <a:r>
              <a:rPr lang="en-US" sz="2000" dirty="0" err="1"/>
              <a:t>Sphyrna</a:t>
            </a:r>
            <a:r>
              <a:rPr lang="en-US" sz="2000" dirty="0"/>
              <a:t> </a:t>
            </a:r>
            <a:r>
              <a:rPr lang="en-US" sz="2000" dirty="0" err="1"/>
              <a:t>zygaena</a:t>
            </a:r>
            <a:endParaRPr lang="en-US" sz="2000" dirty="0"/>
          </a:p>
          <a:p>
            <a:r>
              <a:rPr lang="en-US" sz="2000" dirty="0" err="1"/>
              <a:t>smalleye</a:t>
            </a:r>
            <a:r>
              <a:rPr lang="en-US" sz="2000" dirty="0"/>
              <a:t> hammerhead, </a:t>
            </a:r>
            <a:r>
              <a:rPr lang="en-US" sz="2000" dirty="0" err="1"/>
              <a:t>Sphyrna</a:t>
            </a:r>
            <a:r>
              <a:rPr lang="en-US" sz="2000" dirty="0"/>
              <a:t> </a:t>
            </a:r>
            <a:r>
              <a:rPr lang="en-US" sz="2000" dirty="0" err="1"/>
              <a:t>tudes</a:t>
            </a:r>
            <a:endParaRPr lang="en-US" sz="2000" dirty="0"/>
          </a:p>
          <a:p>
            <a:r>
              <a:rPr lang="en-US" sz="2000" dirty="0"/>
              <a:t>shovelhead, </a:t>
            </a:r>
            <a:r>
              <a:rPr lang="en-US" sz="2000" dirty="0" err="1"/>
              <a:t>bonnethead</a:t>
            </a:r>
            <a:r>
              <a:rPr lang="en-US" sz="2000" dirty="0"/>
              <a:t>, bonnet shark, </a:t>
            </a:r>
            <a:r>
              <a:rPr lang="en-US" sz="2000" dirty="0" err="1"/>
              <a:t>Sphyrna</a:t>
            </a:r>
            <a:r>
              <a:rPr lang="en-US" sz="2000" dirty="0"/>
              <a:t> </a:t>
            </a:r>
            <a:r>
              <a:rPr lang="en-US" sz="2000" dirty="0" err="1"/>
              <a:t>tiburo</a:t>
            </a:r>
            <a:endParaRPr lang="en-US" sz="2000" dirty="0"/>
          </a:p>
          <a:p>
            <a:r>
              <a:rPr lang="en-US" sz="2000" dirty="0"/>
              <a:t>angel shark, angelfish, </a:t>
            </a:r>
            <a:r>
              <a:rPr lang="en-US" sz="2000" dirty="0" err="1"/>
              <a:t>Squatina</a:t>
            </a:r>
            <a:r>
              <a:rPr lang="en-US" sz="2000" dirty="0"/>
              <a:t> </a:t>
            </a:r>
            <a:r>
              <a:rPr lang="en-US" sz="2000" dirty="0" err="1"/>
              <a:t>squatina</a:t>
            </a:r>
            <a:r>
              <a:rPr lang="en-US" sz="2000" dirty="0"/>
              <a:t>, monkfish</a:t>
            </a:r>
          </a:p>
          <a:p>
            <a:r>
              <a:rPr lang="en-US" sz="2000" dirty="0"/>
              <a:t>electric ray, crampfish, </a:t>
            </a:r>
            <a:r>
              <a:rPr lang="en-US" sz="2000" dirty="0" err="1"/>
              <a:t>numbfish</a:t>
            </a:r>
            <a:r>
              <a:rPr lang="en-US" sz="2000" dirty="0"/>
              <a:t>, torpedo</a:t>
            </a:r>
          </a:p>
          <a:p>
            <a:r>
              <a:rPr lang="en-US" sz="2000" dirty="0" err="1"/>
              <a:t>smalltooth</a:t>
            </a:r>
            <a:r>
              <a:rPr lang="en-US" sz="2000" dirty="0"/>
              <a:t> sawfish, </a:t>
            </a:r>
            <a:r>
              <a:rPr lang="en-US" sz="2000" dirty="0" err="1"/>
              <a:t>Pristis</a:t>
            </a:r>
            <a:r>
              <a:rPr lang="en-US" sz="2000" dirty="0"/>
              <a:t> </a:t>
            </a:r>
            <a:r>
              <a:rPr lang="en-US" sz="2000" dirty="0" err="1"/>
              <a:t>pectinatus</a:t>
            </a:r>
            <a:endParaRPr lang="en-US" sz="2000" dirty="0"/>
          </a:p>
          <a:p>
            <a:r>
              <a:rPr lang="en-US" sz="2000" dirty="0"/>
              <a:t>g</a:t>
            </a:r>
            <a:r>
              <a:rPr lang="is-IS" sz="2000" dirty="0"/>
              <a:t>uitarfish</a:t>
            </a:r>
          </a:p>
          <a:p>
            <a:r>
              <a:rPr lang="tr-TR" sz="2000" dirty="0" err="1"/>
              <a:t>roughtail</a:t>
            </a:r>
            <a:r>
              <a:rPr lang="tr-TR" sz="2000" dirty="0"/>
              <a:t> </a:t>
            </a:r>
            <a:r>
              <a:rPr lang="tr-TR" sz="2000" dirty="0" err="1"/>
              <a:t>stingray</a:t>
            </a:r>
            <a:r>
              <a:rPr lang="tr-TR" sz="2000" dirty="0"/>
              <a:t>, </a:t>
            </a:r>
            <a:r>
              <a:rPr lang="tr-TR" sz="2000" dirty="0" err="1"/>
              <a:t>Dasyatis</a:t>
            </a:r>
            <a:r>
              <a:rPr lang="tr-TR" sz="2000" dirty="0"/>
              <a:t> </a:t>
            </a:r>
            <a:r>
              <a:rPr lang="tr-TR" sz="2000" dirty="0" err="1"/>
              <a:t>centroura</a:t>
            </a:r>
            <a:endParaRPr lang="tr-TR" sz="2000" dirty="0"/>
          </a:p>
          <a:p>
            <a:r>
              <a:rPr lang="tr-TR" sz="2000" dirty="0" err="1"/>
              <a:t>butterfly</a:t>
            </a:r>
            <a:r>
              <a:rPr lang="tr-TR" sz="2000" dirty="0"/>
              <a:t> ray</a:t>
            </a:r>
          </a:p>
          <a:p>
            <a:r>
              <a:rPr lang="en-US" sz="2000" dirty="0"/>
              <a:t>eagle ray</a:t>
            </a:r>
          </a:p>
          <a:p>
            <a:r>
              <a:rPr lang="en-US" sz="2000" dirty="0"/>
              <a:t>spotted eagle ray, spotted ray, </a:t>
            </a:r>
            <a:r>
              <a:rPr lang="en-US" sz="2000" dirty="0" err="1"/>
              <a:t>Aetobatus</a:t>
            </a:r>
            <a:r>
              <a:rPr lang="en-US" sz="2000" dirty="0"/>
              <a:t> </a:t>
            </a:r>
            <a:r>
              <a:rPr lang="en-US" sz="2000" dirty="0" err="1"/>
              <a:t>narinari</a:t>
            </a:r>
            <a:endParaRPr lang="en-US" sz="2000" dirty="0"/>
          </a:p>
          <a:p>
            <a:r>
              <a:rPr lang="en-US" sz="2000" dirty="0" err="1"/>
              <a:t>cownose</a:t>
            </a:r>
            <a:r>
              <a:rPr lang="en-US" sz="2000" dirty="0"/>
              <a:t> ray, cow-nosed ray, </a:t>
            </a:r>
            <a:r>
              <a:rPr lang="en-US" sz="2000" dirty="0" err="1"/>
              <a:t>Rhinoptera</a:t>
            </a:r>
            <a:r>
              <a:rPr lang="en-US" sz="2000" dirty="0"/>
              <a:t> </a:t>
            </a:r>
            <a:r>
              <a:rPr lang="en-US" sz="2000" dirty="0" err="1"/>
              <a:t>bonasus</a:t>
            </a:r>
            <a:endParaRPr lang="en-US" sz="2000" dirty="0"/>
          </a:p>
          <a:p>
            <a:r>
              <a:rPr lang="en-US" sz="2000" dirty="0"/>
              <a:t>manta, manta ray, devilfish</a:t>
            </a:r>
          </a:p>
          <a:p>
            <a:r>
              <a:rPr lang="en-US" sz="2000" dirty="0"/>
              <a:t>Atlantic manta, Manta </a:t>
            </a:r>
            <a:r>
              <a:rPr lang="en-US" sz="2000" dirty="0" err="1"/>
              <a:t>birostris</a:t>
            </a:r>
            <a:endParaRPr lang="en-US" sz="2000" dirty="0"/>
          </a:p>
          <a:p>
            <a:r>
              <a:rPr lang="en-US" sz="2000" dirty="0"/>
              <a:t>devil ray, </a:t>
            </a:r>
            <a:r>
              <a:rPr lang="en-US" sz="2000" dirty="0" err="1"/>
              <a:t>Mobula</a:t>
            </a:r>
            <a:r>
              <a:rPr lang="en-US" sz="2000" dirty="0"/>
              <a:t> </a:t>
            </a:r>
            <a:r>
              <a:rPr lang="en-US" sz="2000" dirty="0" err="1"/>
              <a:t>hypostoma</a:t>
            </a:r>
            <a:endParaRPr lang="en-US" sz="2000" dirty="0"/>
          </a:p>
          <a:p>
            <a:r>
              <a:rPr lang="en-US" sz="2000" dirty="0"/>
              <a:t>grey skate, gray skate, Raja </a:t>
            </a:r>
            <a:r>
              <a:rPr lang="en-US" sz="2000" dirty="0" err="1"/>
              <a:t>batis</a:t>
            </a:r>
            <a:endParaRPr lang="en-US" sz="2000" dirty="0"/>
          </a:p>
          <a:p>
            <a:r>
              <a:rPr lang="en-US" sz="2000" dirty="0"/>
              <a:t>little skate, Raja </a:t>
            </a:r>
            <a:r>
              <a:rPr lang="en-US" sz="2000" dirty="0" err="1"/>
              <a:t>erinacea</a:t>
            </a:r>
            <a:endParaRPr lang="en-US" sz="2000" dirty="0"/>
          </a:p>
          <a:p>
            <a:r>
              <a:rPr lang="en-US" sz="2000" dirty="0"/>
              <a:t>…</a:t>
            </a:r>
          </a:p>
        </p:txBody>
      </p:sp>
      <p:pic>
        <p:nvPicPr>
          <p:cNvPr id="9" name="Picture 8" descr="122605522_190633b05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037" y="3521057"/>
            <a:ext cx="1873031" cy="1404773"/>
          </a:xfrm>
          <a:prstGeom prst="rect">
            <a:avLst/>
          </a:prstGeom>
        </p:spPr>
      </p:pic>
      <p:pic>
        <p:nvPicPr>
          <p:cNvPr id="20" name="Picture 19" descr="182057624_070cb8f3a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497" y="3521057"/>
            <a:ext cx="1819654" cy="1404773"/>
          </a:xfrm>
          <a:prstGeom prst="rect">
            <a:avLst/>
          </a:prstGeom>
        </p:spPr>
      </p:pic>
      <p:pic>
        <p:nvPicPr>
          <p:cNvPr id="21" name="Picture 20" descr="2144442372_6f59b15fc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397" y="3521057"/>
            <a:ext cx="1873031" cy="1404773"/>
          </a:xfrm>
          <a:prstGeom prst="rect">
            <a:avLst/>
          </a:prstGeom>
        </p:spPr>
      </p:pic>
      <p:pic>
        <p:nvPicPr>
          <p:cNvPr id="23" name="Picture 22" descr="1338400888_595cb269f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744" y="5632159"/>
            <a:ext cx="1801408" cy="1391711"/>
          </a:xfrm>
          <a:prstGeom prst="rect">
            <a:avLst/>
          </a:prstGeom>
        </p:spPr>
      </p:pic>
      <p:sp>
        <p:nvSpPr>
          <p:cNvPr id="25" name="Frame 24"/>
          <p:cNvSpPr/>
          <p:nvPr/>
        </p:nvSpPr>
        <p:spPr>
          <a:xfrm>
            <a:off x="1854200" y="6019800"/>
            <a:ext cx="4032358" cy="419607"/>
          </a:xfrm>
          <a:prstGeom prst="fra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ame 25"/>
          <p:cNvSpPr/>
          <p:nvPr/>
        </p:nvSpPr>
        <p:spPr>
          <a:xfrm>
            <a:off x="2215711" y="7620000"/>
            <a:ext cx="3448489" cy="419607"/>
          </a:xfrm>
          <a:prstGeom prst="fra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46658" y="2957641"/>
            <a:ext cx="1558459" cy="623759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3200" dirty="0" smtClean="0"/>
              <a:t>Stingray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7246297" y="5119151"/>
            <a:ext cx="1776067" cy="623759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3200" dirty="0" err="1" smtClean="0"/>
              <a:t>Mantaray</a:t>
            </a:r>
            <a:endParaRPr lang="en-US" sz="3200" dirty="0"/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6" t="23190" r="946" b="7767"/>
          <a:stretch/>
        </p:blipFill>
        <p:spPr bwMode="auto">
          <a:xfrm>
            <a:off x="7354037" y="5644424"/>
            <a:ext cx="1862985" cy="137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2" t="18647" r="34080" b="14851"/>
          <a:stretch/>
        </p:blipFill>
        <p:spPr bwMode="auto">
          <a:xfrm>
            <a:off x="11097397" y="5644422"/>
            <a:ext cx="1873031" cy="137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161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/>
          </p:cNvSpPr>
          <p:nvPr/>
        </p:nvSpPr>
        <p:spPr bwMode="auto">
          <a:xfrm>
            <a:off x="92075" y="304800"/>
            <a:ext cx="12814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u="sng">
                <a:solidFill>
                  <a:schemeClr val="tx1"/>
                </a:solidFill>
                <a:ea typeface="ＭＳ Ｐゴシック" charset="0"/>
                <a:cs typeface="Gill Sans" charset="0"/>
              </a:rPr>
              <a:t>Semi-supervised Feature Learning in Images</a:t>
            </a:r>
          </a:p>
        </p:txBody>
      </p:sp>
      <p:sp>
        <p:nvSpPr>
          <p:cNvPr id="45058" name="Line 2"/>
          <p:cNvSpPr>
            <a:spLocks noChangeShapeType="1"/>
          </p:cNvSpPr>
          <p:nvPr/>
        </p:nvSpPr>
        <p:spPr bwMode="auto">
          <a:xfrm>
            <a:off x="927100" y="7772400"/>
            <a:ext cx="11552238" cy="0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59" name="Rectangle 3"/>
          <p:cNvSpPr>
            <a:spLocks/>
          </p:cNvSpPr>
          <p:nvPr/>
        </p:nvSpPr>
        <p:spPr bwMode="auto">
          <a:xfrm>
            <a:off x="693738" y="8280400"/>
            <a:ext cx="12731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Neuron 5</a:t>
            </a:r>
          </a:p>
        </p:txBody>
      </p:sp>
      <p:sp>
        <p:nvSpPr>
          <p:cNvPr id="45060" name="Rectangle 4"/>
          <p:cNvSpPr>
            <a:spLocks/>
          </p:cNvSpPr>
          <p:nvPr/>
        </p:nvSpPr>
        <p:spPr bwMode="auto">
          <a:xfrm>
            <a:off x="393700" y="2108200"/>
            <a:ext cx="12217400" cy="71755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3719513"/>
            <a:ext cx="97821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62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9" b="465"/>
          <a:stretch>
            <a:fillRect/>
          </a:stretch>
        </p:blipFill>
        <p:spPr bwMode="auto">
          <a:xfrm>
            <a:off x="2479675" y="5105400"/>
            <a:ext cx="975360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255838"/>
            <a:ext cx="9525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64" name="Picture 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8" r="801" b="171"/>
          <a:stretch>
            <a:fillRect/>
          </a:stretch>
        </p:blipFill>
        <p:spPr bwMode="auto">
          <a:xfrm>
            <a:off x="2479675" y="6477000"/>
            <a:ext cx="9907588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5065" name="Rectangle 9"/>
          <p:cNvSpPr>
            <a:spLocks/>
          </p:cNvSpPr>
          <p:nvPr/>
        </p:nvSpPr>
        <p:spPr bwMode="auto">
          <a:xfrm>
            <a:off x="690563" y="2706688"/>
            <a:ext cx="12715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Neuron 6</a:t>
            </a:r>
          </a:p>
        </p:txBody>
      </p:sp>
      <p:sp>
        <p:nvSpPr>
          <p:cNvPr id="45066" name="Rectangle 10"/>
          <p:cNvSpPr>
            <a:spLocks/>
          </p:cNvSpPr>
          <p:nvPr/>
        </p:nvSpPr>
        <p:spPr bwMode="auto">
          <a:xfrm>
            <a:off x="698500" y="4102100"/>
            <a:ext cx="12715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Neuron 7</a:t>
            </a:r>
          </a:p>
        </p:txBody>
      </p:sp>
      <p:sp>
        <p:nvSpPr>
          <p:cNvPr id="45067" name="Rectangle 11"/>
          <p:cNvSpPr>
            <a:spLocks/>
          </p:cNvSpPr>
          <p:nvPr/>
        </p:nvSpPr>
        <p:spPr bwMode="auto">
          <a:xfrm>
            <a:off x="693738" y="5494338"/>
            <a:ext cx="12731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Neuron 8</a:t>
            </a:r>
          </a:p>
        </p:txBody>
      </p:sp>
      <p:sp>
        <p:nvSpPr>
          <p:cNvPr id="45068" name="Rectangle 12"/>
          <p:cNvSpPr>
            <a:spLocks/>
          </p:cNvSpPr>
          <p:nvPr/>
        </p:nvSpPr>
        <p:spPr bwMode="auto">
          <a:xfrm>
            <a:off x="690563" y="6889750"/>
            <a:ext cx="12715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Neuron 9</a:t>
            </a:r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927100" y="3546475"/>
            <a:ext cx="11550650" cy="0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>
            <a:off x="927100" y="4954588"/>
            <a:ext cx="11552238" cy="0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927100" y="6361113"/>
            <a:ext cx="11550650" cy="0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2" name="Rectangle 16"/>
          <p:cNvSpPr>
            <a:spLocks/>
          </p:cNvSpPr>
          <p:nvPr/>
        </p:nvSpPr>
        <p:spPr bwMode="auto">
          <a:xfrm>
            <a:off x="342900" y="1206500"/>
            <a:ext cx="10337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Example top stimuli after fine tuning on ImageNet: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/>
          </p:cNvSpPr>
          <p:nvPr/>
        </p:nvSpPr>
        <p:spPr bwMode="auto">
          <a:xfrm>
            <a:off x="92075" y="304800"/>
            <a:ext cx="12814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u="sng">
                <a:solidFill>
                  <a:schemeClr val="tx1"/>
                </a:solidFill>
                <a:ea typeface="ＭＳ Ｐゴシック" charset="0"/>
                <a:cs typeface="Gill Sans" charset="0"/>
              </a:rPr>
              <a:t>Semi-supervised Feature Learning in Images</a:t>
            </a:r>
          </a:p>
        </p:txBody>
      </p:sp>
      <p:sp>
        <p:nvSpPr>
          <p:cNvPr id="46082" name="Rectangle 2"/>
          <p:cNvSpPr>
            <a:spLocks/>
          </p:cNvSpPr>
          <p:nvPr/>
        </p:nvSpPr>
        <p:spPr bwMode="auto">
          <a:xfrm>
            <a:off x="693738" y="8280400"/>
            <a:ext cx="12731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Neuron 5</a:t>
            </a:r>
          </a:p>
        </p:txBody>
      </p:sp>
      <p:sp>
        <p:nvSpPr>
          <p:cNvPr id="46083" name="Line 3"/>
          <p:cNvSpPr>
            <a:spLocks noChangeShapeType="1"/>
          </p:cNvSpPr>
          <p:nvPr/>
        </p:nvSpPr>
        <p:spPr bwMode="auto">
          <a:xfrm>
            <a:off x="927100" y="7772400"/>
            <a:ext cx="11552238" cy="0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4" name="Rectangle 4"/>
          <p:cNvSpPr>
            <a:spLocks/>
          </p:cNvSpPr>
          <p:nvPr/>
        </p:nvSpPr>
        <p:spPr bwMode="auto">
          <a:xfrm>
            <a:off x="393700" y="2108200"/>
            <a:ext cx="12217400" cy="71755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3668713"/>
            <a:ext cx="93757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2255838"/>
            <a:ext cx="92075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6087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2"/>
          <a:stretch>
            <a:fillRect/>
          </a:stretch>
        </p:blipFill>
        <p:spPr bwMode="auto">
          <a:xfrm>
            <a:off x="2541588" y="5075238"/>
            <a:ext cx="92710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6496050"/>
            <a:ext cx="97155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6089" name="Rectangle 9"/>
          <p:cNvSpPr>
            <a:spLocks/>
          </p:cNvSpPr>
          <p:nvPr/>
        </p:nvSpPr>
        <p:spPr bwMode="auto">
          <a:xfrm>
            <a:off x="690563" y="2706688"/>
            <a:ext cx="14239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Neuron 10</a:t>
            </a:r>
          </a:p>
        </p:txBody>
      </p:sp>
      <p:sp>
        <p:nvSpPr>
          <p:cNvPr id="46090" name="Rectangle 10"/>
          <p:cNvSpPr>
            <a:spLocks/>
          </p:cNvSpPr>
          <p:nvPr/>
        </p:nvSpPr>
        <p:spPr bwMode="auto">
          <a:xfrm>
            <a:off x="698500" y="4102100"/>
            <a:ext cx="14239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Neuron 11</a:t>
            </a:r>
          </a:p>
        </p:txBody>
      </p:sp>
      <p:sp>
        <p:nvSpPr>
          <p:cNvPr id="46091" name="Rectangle 11"/>
          <p:cNvSpPr>
            <a:spLocks/>
          </p:cNvSpPr>
          <p:nvPr/>
        </p:nvSpPr>
        <p:spPr bwMode="auto">
          <a:xfrm>
            <a:off x="693738" y="5494338"/>
            <a:ext cx="14255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Neuron 12</a:t>
            </a:r>
          </a:p>
        </p:txBody>
      </p:sp>
      <p:sp>
        <p:nvSpPr>
          <p:cNvPr id="46092" name="Rectangle 12"/>
          <p:cNvSpPr>
            <a:spLocks/>
          </p:cNvSpPr>
          <p:nvPr/>
        </p:nvSpPr>
        <p:spPr bwMode="auto">
          <a:xfrm>
            <a:off x="690563" y="6889750"/>
            <a:ext cx="14239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Neuron 13</a:t>
            </a:r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>
            <a:off x="927100" y="3546475"/>
            <a:ext cx="11550650" cy="0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>
            <a:off x="927100" y="4954588"/>
            <a:ext cx="11552238" cy="0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927100" y="6361113"/>
            <a:ext cx="11550650" cy="0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6" name="Rectangle 16"/>
          <p:cNvSpPr>
            <a:spLocks/>
          </p:cNvSpPr>
          <p:nvPr/>
        </p:nvSpPr>
        <p:spPr bwMode="auto">
          <a:xfrm>
            <a:off x="342900" y="1206500"/>
            <a:ext cx="10337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Example top stimuli after fine tuning on ImageNet: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/>
          </p:cNvSpPr>
          <p:nvPr/>
        </p:nvSpPr>
        <p:spPr bwMode="auto">
          <a:xfrm>
            <a:off x="92075" y="304800"/>
            <a:ext cx="12814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u="sng">
                <a:solidFill>
                  <a:schemeClr val="tx1"/>
                </a:solidFill>
                <a:ea typeface="ＭＳ Ｐゴシック" charset="0"/>
                <a:cs typeface="Gill Sans" charset="0"/>
              </a:rPr>
              <a:t>Semi-supervised Feature Learning in Images</a:t>
            </a:r>
          </a:p>
        </p:txBody>
      </p:sp>
      <p:sp>
        <p:nvSpPr>
          <p:cNvPr id="47129" name="Rectangle 25"/>
          <p:cNvSpPr>
            <a:spLocks/>
          </p:cNvSpPr>
          <p:nvPr/>
        </p:nvSpPr>
        <p:spPr bwMode="auto">
          <a:xfrm>
            <a:off x="787400" y="2286000"/>
            <a:ext cx="8572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ImageNet</a:t>
            </a:r>
            <a:r>
              <a:rPr lang="en-US" sz="48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Classification Results:</a:t>
            </a:r>
          </a:p>
        </p:txBody>
      </p:sp>
      <p:sp>
        <p:nvSpPr>
          <p:cNvPr id="47130" name="Rectangle 26"/>
          <p:cNvSpPr>
            <a:spLocks/>
          </p:cNvSpPr>
          <p:nvPr/>
        </p:nvSpPr>
        <p:spPr bwMode="auto">
          <a:xfrm>
            <a:off x="863600" y="3768804"/>
            <a:ext cx="107442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ImageNet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2011 (20k categories)</a:t>
            </a:r>
          </a:p>
          <a:p>
            <a:pPr algn="l">
              <a:buSzPct val="125000"/>
              <a:buFont typeface="Gill Sans" charset="0"/>
              <a:buChar char="•"/>
            </a:pP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Chance:  0.005%</a:t>
            </a:r>
          </a:p>
          <a:p>
            <a:pPr algn="l">
              <a:buSzPct val="125000"/>
              <a:buFont typeface="Gill Sans" charset="0"/>
              <a:buChar char="•"/>
            </a:pP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Best reported:  9.5%</a:t>
            </a:r>
          </a:p>
          <a:p>
            <a:pPr algn="l">
              <a:buSzPct val="125000"/>
              <a:buFont typeface="Gill Sans" charset="0"/>
              <a:buChar char="•"/>
            </a:pP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Our network:  </a:t>
            </a:r>
            <a:r>
              <a:rPr lang="en-US" sz="3600" dirty="0" smtClean="0">
                <a:solidFill>
                  <a:srgbClr val="FF0000"/>
                </a:solidFill>
                <a:ea typeface="ＭＳ Ｐゴシック" charset="0"/>
                <a:cs typeface="Gill Sans" charset="0"/>
              </a:rPr>
              <a:t>20% </a:t>
            </a:r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(Original network + Dropout)</a:t>
            </a:r>
            <a:endParaRPr lang="en-US" sz="36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28" name="Rectangle 1"/>
          <p:cNvSpPr>
            <a:spLocks/>
          </p:cNvSpPr>
          <p:nvPr/>
        </p:nvSpPr>
        <p:spPr bwMode="auto">
          <a:xfrm>
            <a:off x="11044711" y="9168204"/>
            <a:ext cx="197650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Quoc V. Le</a:t>
            </a:r>
            <a:endParaRPr lang="en-US" sz="36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/>
          </p:cNvSpPr>
          <p:nvPr/>
        </p:nvSpPr>
        <p:spPr bwMode="auto">
          <a:xfrm>
            <a:off x="92075" y="266700"/>
            <a:ext cx="12814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800">
                <a:solidFill>
                  <a:schemeClr val="tx1"/>
                </a:solidFill>
                <a:ea typeface="ＭＳ Ｐゴシック" charset="0"/>
                <a:cs typeface="Gill Sans" charset="0"/>
              </a:rPr>
              <a:t>Deep Learning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57300"/>
            <a:ext cx="11988800" cy="734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1440" tIns="45720" rIns="0" bIns="45720" numCol="1" anchor="ctr" anchorCtr="0" compatLnSpc="1">
            <a:prstTxWarp prst="textNoShape">
              <a:avLst/>
            </a:prstTxWarp>
          </a:bodyPr>
          <a:lstStyle/>
          <a:p>
            <a:pPr marL="317500" indent="0">
              <a:spcBef>
                <a:spcPct val="0"/>
              </a:spcBef>
              <a:buNone/>
            </a:pPr>
            <a:r>
              <a:rPr lang="en-US" sz="3600" dirty="0"/>
              <a:t>Use very large scale brain simulations</a:t>
            </a:r>
          </a:p>
          <a:p>
            <a:pPr lvl="1">
              <a:spcBef>
                <a:spcPts val="1200"/>
              </a:spcBef>
              <a:buClr>
                <a:srgbClr val="FF0000"/>
              </a:buClr>
            </a:pPr>
            <a:r>
              <a:rPr lang="en-US" sz="3200" dirty="0">
                <a:solidFill>
                  <a:srgbClr val="FF0000"/>
                </a:solidFill>
              </a:rPr>
              <a:t>automatically learn high-level representations from raw data</a:t>
            </a:r>
          </a:p>
          <a:p>
            <a:pPr lvl="1">
              <a:spcBef>
                <a:spcPts val="1200"/>
              </a:spcBef>
              <a:buClr>
                <a:srgbClr val="FF0000"/>
              </a:buClr>
            </a:pPr>
            <a:r>
              <a:rPr lang="en-US" sz="3200" dirty="0">
                <a:solidFill>
                  <a:srgbClr val="FF0000"/>
                </a:solidFill>
              </a:rPr>
              <a:t>can learn from both labeled and unlabeled data</a:t>
            </a:r>
          </a:p>
          <a:p>
            <a:pPr lvl="2">
              <a:spcBef>
                <a:spcPts val="1200"/>
              </a:spcBef>
            </a:pPr>
            <a:endParaRPr lang="en-US" sz="2700" dirty="0"/>
          </a:p>
          <a:p>
            <a:pPr marL="317500" indent="0">
              <a:spcBef>
                <a:spcPts val="1200"/>
              </a:spcBef>
              <a:buNone/>
            </a:pPr>
            <a:r>
              <a:rPr lang="en-US" sz="3600" dirty="0"/>
              <a:t>Recent academic deep learning results improve on state-of-the-art in many areas:</a:t>
            </a:r>
          </a:p>
          <a:p>
            <a:pPr lvl="1">
              <a:spcBef>
                <a:spcPts val="1200"/>
              </a:spcBef>
            </a:pPr>
            <a:r>
              <a:rPr lang="en-US" sz="3200" dirty="0"/>
              <a:t>images, video, speech, NLP, ...</a:t>
            </a:r>
          </a:p>
          <a:p>
            <a:pPr lvl="1">
              <a:spcBef>
                <a:spcPts val="1200"/>
              </a:spcBef>
            </a:pPr>
            <a:r>
              <a:rPr lang="en-US" sz="3200" dirty="0"/>
              <a:t>... using modest model sizes (&lt;= ~50M parameters)</a:t>
            </a:r>
          </a:p>
          <a:p>
            <a:pPr>
              <a:spcBef>
                <a:spcPts val="1200"/>
              </a:spcBef>
            </a:pPr>
            <a:endParaRPr lang="en-US" sz="2100" dirty="0"/>
          </a:p>
          <a:p>
            <a:pPr marL="317500" indent="0">
              <a:spcBef>
                <a:spcPts val="1200"/>
              </a:spcBef>
              <a:buNone/>
            </a:pPr>
            <a:r>
              <a:rPr lang="en-US" sz="3600" dirty="0"/>
              <a:t>We want to scale this approach up to much bigger models</a:t>
            </a:r>
          </a:p>
          <a:p>
            <a:pPr lvl="1">
              <a:spcBef>
                <a:spcPts val="1200"/>
              </a:spcBef>
            </a:pPr>
            <a:r>
              <a:rPr lang="en-US" sz="3200" dirty="0"/>
              <a:t>currently: ~2B parameters, want ~10B-100B parameters</a:t>
            </a:r>
          </a:p>
          <a:p>
            <a:pPr lvl="1">
              <a:spcBef>
                <a:spcPts val="1200"/>
              </a:spcBef>
            </a:pPr>
            <a:r>
              <a:rPr lang="en-US" sz="3200" dirty="0"/>
              <a:t>general approach: parallelize at many levels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/>
          </p:cNvSpPr>
          <p:nvPr/>
        </p:nvSpPr>
        <p:spPr bwMode="auto">
          <a:xfrm>
            <a:off x="92075" y="444500"/>
            <a:ext cx="12814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u="sng">
                <a:solidFill>
                  <a:schemeClr val="tx1"/>
                </a:solidFill>
                <a:ea typeface="ＭＳ Ｐゴシック" charset="0"/>
                <a:cs typeface="Gill Sans" charset="0"/>
              </a:rPr>
              <a:t>Applications</a:t>
            </a:r>
          </a:p>
        </p:txBody>
      </p:sp>
      <p:pic>
        <p:nvPicPr>
          <p:cNvPr id="4813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393700"/>
            <a:ext cx="19050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00" y="241300"/>
            <a:ext cx="217170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AutoShape 4"/>
          <p:cNvSpPr>
            <a:spLocks/>
          </p:cNvSpPr>
          <p:nvPr/>
        </p:nvSpPr>
        <p:spPr bwMode="auto">
          <a:xfrm>
            <a:off x="977900" y="4165600"/>
            <a:ext cx="10426700" cy="825500"/>
          </a:xfrm>
          <a:prstGeom prst="roundRect">
            <a:avLst>
              <a:gd name="adj" fmla="val 23074"/>
            </a:avLst>
          </a:prstGeom>
          <a:noFill/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3" name="Rectangle 5"/>
          <p:cNvSpPr>
            <a:spLocks/>
          </p:cNvSpPr>
          <p:nvPr/>
        </p:nvSpPr>
        <p:spPr bwMode="auto">
          <a:xfrm>
            <a:off x="1069975" y="2603500"/>
            <a:ext cx="108712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400"/>
              </a:spcBef>
              <a:buSzPct val="125000"/>
              <a:buFont typeface="Gill Sans" charset="0"/>
              <a:buChar char="•"/>
            </a:pPr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 Acoustic Models for Speech</a:t>
            </a:r>
          </a:p>
          <a:p>
            <a:pPr algn="l">
              <a:spcBef>
                <a:spcPts val="2400"/>
              </a:spcBef>
              <a:buSzPct val="125000"/>
              <a:buFont typeface="Gill Sans" charset="0"/>
              <a:buChar char="•"/>
            </a:pPr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 Unsupervised Feature Learning for Still Images</a:t>
            </a:r>
          </a:p>
          <a:p>
            <a:pPr algn="l">
              <a:spcBef>
                <a:spcPts val="2400"/>
              </a:spcBef>
              <a:buSzPct val="125000"/>
              <a:buFont typeface="Gill Sans" charset="0"/>
              <a:buChar char="•"/>
            </a:pPr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 Neural Language Models</a:t>
            </a:r>
          </a:p>
        </p:txBody>
      </p:sp>
      <p:sp>
        <p:nvSpPr>
          <p:cNvPr id="7" name="Rectangle 1"/>
          <p:cNvSpPr>
            <a:spLocks/>
          </p:cNvSpPr>
          <p:nvPr/>
        </p:nvSpPr>
        <p:spPr bwMode="auto">
          <a:xfrm>
            <a:off x="11044711" y="9168204"/>
            <a:ext cx="197650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Quoc V. Le</a:t>
            </a:r>
            <a:endParaRPr lang="en-US" sz="36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3" name="Group 1"/>
          <p:cNvGrpSpPr>
            <a:grpSpLocks/>
          </p:cNvGrpSpPr>
          <p:nvPr/>
        </p:nvGrpSpPr>
        <p:grpSpPr bwMode="auto">
          <a:xfrm>
            <a:off x="4483100" y="3263900"/>
            <a:ext cx="2984500" cy="2362200"/>
            <a:chOff x="0" y="0"/>
            <a:chExt cx="1880" cy="1488"/>
          </a:xfrm>
        </p:grpSpPr>
        <p:grpSp>
          <p:nvGrpSpPr>
            <p:cNvPr id="49154" name="Group 2"/>
            <p:cNvGrpSpPr>
              <a:grpSpLocks/>
            </p:cNvGrpSpPr>
            <p:nvPr/>
          </p:nvGrpSpPr>
          <p:grpSpPr bwMode="auto">
            <a:xfrm>
              <a:off x="0" y="0"/>
              <a:ext cx="1880" cy="1375"/>
              <a:chOff x="0" y="0"/>
              <a:chExt cx="1880" cy="1375"/>
            </a:xfrm>
          </p:grpSpPr>
          <p:sp>
            <p:nvSpPr>
              <p:cNvPr id="49155" name="Line 3"/>
              <p:cNvSpPr>
                <a:spLocks noChangeShapeType="1"/>
              </p:cNvSpPr>
              <p:nvPr/>
            </p:nvSpPr>
            <p:spPr bwMode="auto">
              <a:xfrm rot="10800000" flipH="1">
                <a:off x="0" y="1167"/>
                <a:ext cx="1128" cy="105"/>
              </a:xfrm>
              <a:prstGeom prst="line">
                <a:avLst/>
              </a:prstGeom>
              <a:noFill/>
              <a:ln w="38100" cap="flat">
                <a:solidFill>
                  <a:srgbClr val="939393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56" name="Line 4"/>
              <p:cNvSpPr>
                <a:spLocks noChangeShapeType="1"/>
              </p:cNvSpPr>
              <p:nvPr/>
            </p:nvSpPr>
            <p:spPr bwMode="auto">
              <a:xfrm>
                <a:off x="1128" y="1168"/>
                <a:ext cx="752" cy="207"/>
              </a:xfrm>
              <a:prstGeom prst="line">
                <a:avLst/>
              </a:prstGeom>
              <a:noFill/>
              <a:ln w="38100" cap="flat">
                <a:solidFill>
                  <a:srgbClr val="939393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57" name="Line 5"/>
              <p:cNvSpPr>
                <a:spLocks noChangeShapeType="1"/>
              </p:cNvSpPr>
              <p:nvPr/>
            </p:nvSpPr>
            <p:spPr bwMode="auto">
              <a:xfrm flipH="1">
                <a:off x="1128" y="0"/>
                <a:ext cx="0" cy="1168"/>
              </a:xfrm>
              <a:prstGeom prst="line">
                <a:avLst/>
              </a:prstGeom>
              <a:noFill/>
              <a:ln w="38100" cap="flat">
                <a:solidFill>
                  <a:srgbClr val="939393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49158" name="Group 6"/>
            <p:cNvGrpSpPr>
              <a:grpSpLocks/>
            </p:cNvGrpSpPr>
            <p:nvPr/>
          </p:nvGrpSpPr>
          <p:grpSpPr bwMode="auto">
            <a:xfrm>
              <a:off x="647" y="127"/>
              <a:ext cx="1233" cy="1361"/>
              <a:chOff x="0" y="0"/>
              <a:chExt cx="1232" cy="1360"/>
            </a:xfrm>
          </p:grpSpPr>
          <p:sp>
            <p:nvSpPr>
              <p:cNvPr id="49159" name="Line 7"/>
              <p:cNvSpPr>
                <a:spLocks noChangeShapeType="1"/>
              </p:cNvSpPr>
              <p:nvPr/>
            </p:nvSpPr>
            <p:spPr bwMode="auto">
              <a:xfrm flipH="1">
                <a:off x="0" y="80"/>
                <a:ext cx="0" cy="128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60" name="Line 8"/>
              <p:cNvSpPr>
                <a:spLocks noChangeShapeType="1"/>
              </p:cNvSpPr>
              <p:nvPr/>
            </p:nvSpPr>
            <p:spPr bwMode="auto">
              <a:xfrm flipH="1">
                <a:off x="1232" y="0"/>
                <a:ext cx="0" cy="1248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61" name="Line 9"/>
              <p:cNvSpPr>
                <a:spLocks noChangeShapeType="1"/>
              </p:cNvSpPr>
              <p:nvPr/>
            </p:nvSpPr>
            <p:spPr bwMode="auto">
              <a:xfrm rot="10800000" flipH="1">
                <a:off x="0" y="1247"/>
                <a:ext cx="1232" cy="113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62" name="Line 10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1232" cy="8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49163" name="Group 11"/>
            <p:cNvGrpSpPr>
              <a:grpSpLocks/>
            </p:cNvGrpSpPr>
            <p:nvPr/>
          </p:nvGrpSpPr>
          <p:grpSpPr bwMode="auto">
            <a:xfrm>
              <a:off x="0" y="0"/>
              <a:ext cx="1880" cy="1488"/>
              <a:chOff x="0" y="0"/>
              <a:chExt cx="1880" cy="1488"/>
            </a:xfrm>
          </p:grpSpPr>
          <p:sp>
            <p:nvSpPr>
              <p:cNvPr id="49164" name="Line 12"/>
              <p:cNvSpPr>
                <a:spLocks noChangeShapeType="1"/>
              </p:cNvSpPr>
              <p:nvPr/>
            </p:nvSpPr>
            <p:spPr bwMode="auto">
              <a:xfrm flipH="1">
                <a:off x="0" y="72"/>
                <a:ext cx="0" cy="120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65" name="Line 13"/>
              <p:cNvSpPr>
                <a:spLocks noChangeShapeType="1"/>
              </p:cNvSpPr>
              <p:nvPr/>
            </p:nvSpPr>
            <p:spPr bwMode="auto">
              <a:xfrm>
                <a:off x="0" y="1272"/>
                <a:ext cx="648" cy="216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66" name="Line 14"/>
              <p:cNvSpPr>
                <a:spLocks noChangeShapeType="1"/>
              </p:cNvSpPr>
              <p:nvPr/>
            </p:nvSpPr>
            <p:spPr bwMode="auto">
              <a:xfrm>
                <a:off x="0" y="72"/>
                <a:ext cx="648" cy="135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67" name="Line 15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1128" cy="72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68" name="Line 16"/>
              <p:cNvSpPr>
                <a:spLocks noChangeShapeType="1"/>
              </p:cNvSpPr>
              <p:nvPr/>
            </p:nvSpPr>
            <p:spPr bwMode="auto">
              <a:xfrm>
                <a:off x="1128" y="0"/>
                <a:ext cx="752" cy="128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49169" name="Rectangle 17"/>
          <p:cNvSpPr>
            <a:spLocks/>
          </p:cNvSpPr>
          <p:nvPr/>
        </p:nvSpPr>
        <p:spPr bwMode="auto">
          <a:xfrm>
            <a:off x="3238500" y="2324100"/>
            <a:ext cx="579596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~100-D joint embedding space</a:t>
            </a:r>
          </a:p>
        </p:txBody>
      </p:sp>
      <p:sp>
        <p:nvSpPr>
          <p:cNvPr id="49170" name="Rectangle 18"/>
          <p:cNvSpPr>
            <a:spLocks/>
          </p:cNvSpPr>
          <p:nvPr/>
        </p:nvSpPr>
        <p:spPr bwMode="auto">
          <a:xfrm>
            <a:off x="7675563" y="6356350"/>
            <a:ext cx="213677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>
                <a:solidFill>
                  <a:schemeClr val="tx1"/>
                </a:solidFill>
                <a:latin typeface="Chalkduster" charset="0"/>
                <a:ea typeface="ＭＳ Ｐゴシック" charset="0"/>
                <a:cs typeface="Chalkduster" charset="0"/>
                <a:sym typeface="Chalkduster" charset="0"/>
              </a:rPr>
              <a:t>dolphin</a:t>
            </a:r>
          </a:p>
        </p:txBody>
      </p:sp>
      <p:grpSp>
        <p:nvGrpSpPr>
          <p:cNvPr id="49171" name="Group 19"/>
          <p:cNvGrpSpPr>
            <a:grpSpLocks/>
          </p:cNvGrpSpPr>
          <p:nvPr/>
        </p:nvGrpSpPr>
        <p:grpSpPr bwMode="auto">
          <a:xfrm>
            <a:off x="4775200" y="4749800"/>
            <a:ext cx="2984500" cy="1917700"/>
            <a:chOff x="0" y="0"/>
            <a:chExt cx="1880" cy="1208"/>
          </a:xfrm>
        </p:grpSpPr>
        <p:grpSp>
          <p:nvGrpSpPr>
            <p:cNvPr id="49172" name="Group 20"/>
            <p:cNvGrpSpPr>
              <a:grpSpLocks/>
            </p:cNvGrpSpPr>
            <p:nvPr/>
          </p:nvGrpSpPr>
          <p:grpSpPr bwMode="auto">
            <a:xfrm>
              <a:off x="0" y="0"/>
              <a:ext cx="696" cy="1208"/>
              <a:chOff x="0" y="0"/>
              <a:chExt cx="696" cy="1208"/>
            </a:xfrm>
          </p:grpSpPr>
          <p:sp>
            <p:nvSpPr>
              <p:cNvPr id="49173" name="Oval 21"/>
              <p:cNvSpPr>
                <a:spLocks/>
              </p:cNvSpPr>
              <p:nvPr/>
            </p:nvSpPr>
            <p:spPr bwMode="auto">
              <a:xfrm>
                <a:off x="576" y="0"/>
                <a:ext cx="120" cy="12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74" name="Line 22"/>
              <p:cNvSpPr>
                <a:spLocks noChangeShapeType="1"/>
              </p:cNvSpPr>
              <p:nvPr/>
            </p:nvSpPr>
            <p:spPr bwMode="auto">
              <a:xfrm flipH="1">
                <a:off x="0" y="144"/>
                <a:ext cx="583" cy="1064"/>
              </a:xfrm>
              <a:prstGeom prst="line">
                <a:avLst/>
              </a:prstGeom>
              <a:noFill/>
              <a:ln w="38100" cap="flat">
                <a:solidFill>
                  <a:srgbClr val="0044FE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49175" name="Group 23"/>
            <p:cNvGrpSpPr>
              <a:grpSpLocks/>
            </p:cNvGrpSpPr>
            <p:nvPr/>
          </p:nvGrpSpPr>
          <p:grpSpPr bwMode="auto">
            <a:xfrm>
              <a:off x="704" y="8"/>
              <a:ext cx="1176" cy="1160"/>
              <a:chOff x="0" y="0"/>
              <a:chExt cx="1176" cy="1160"/>
            </a:xfrm>
          </p:grpSpPr>
          <p:sp>
            <p:nvSpPr>
              <p:cNvPr id="49176" name="AutoShape 24"/>
              <p:cNvSpPr>
                <a:spLocks/>
              </p:cNvSpPr>
              <p:nvPr/>
            </p:nvSpPr>
            <p:spPr bwMode="auto">
              <a:xfrm>
                <a:off x="0" y="0"/>
                <a:ext cx="112" cy="112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77" name="Line 25"/>
              <p:cNvSpPr>
                <a:spLocks noChangeShapeType="1"/>
              </p:cNvSpPr>
              <p:nvPr/>
            </p:nvSpPr>
            <p:spPr bwMode="auto">
              <a:xfrm>
                <a:off x="144" y="128"/>
                <a:ext cx="1032" cy="1032"/>
              </a:xfrm>
              <a:prstGeom prst="line">
                <a:avLst/>
              </a:prstGeom>
              <a:noFill/>
              <a:ln w="38100" cap="flat">
                <a:solidFill>
                  <a:srgbClr val="0044FE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49178" name="Group 26"/>
          <p:cNvGrpSpPr>
            <a:grpSpLocks/>
          </p:cNvGrpSpPr>
          <p:nvPr/>
        </p:nvGrpSpPr>
        <p:grpSpPr bwMode="auto">
          <a:xfrm>
            <a:off x="5892800" y="4470400"/>
            <a:ext cx="4824413" cy="1714500"/>
            <a:chOff x="0" y="0"/>
            <a:chExt cx="3039" cy="1080"/>
          </a:xfrm>
        </p:grpSpPr>
        <p:sp>
          <p:nvSpPr>
            <p:cNvPr id="49179" name="Rectangle 27"/>
            <p:cNvSpPr>
              <a:spLocks/>
            </p:cNvSpPr>
            <p:nvPr/>
          </p:nvSpPr>
          <p:spPr bwMode="auto">
            <a:xfrm>
              <a:off x="1474" y="584"/>
              <a:ext cx="1565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600">
                  <a:solidFill>
                    <a:schemeClr val="tx1"/>
                  </a:solidFill>
                  <a:latin typeface="Chalkduster" charset="0"/>
                  <a:ea typeface="ＭＳ Ｐゴシック" charset="0"/>
                  <a:cs typeface="Chalkduster" charset="0"/>
                  <a:sym typeface="Chalkduster" charset="0"/>
                </a:rPr>
                <a:t>SeaWorld</a:t>
              </a:r>
            </a:p>
          </p:txBody>
        </p:sp>
        <p:sp>
          <p:nvSpPr>
            <p:cNvPr id="49180" name="AutoShape 28"/>
            <p:cNvSpPr>
              <a:spLocks/>
            </p:cNvSpPr>
            <p:nvPr/>
          </p:nvSpPr>
          <p:spPr bwMode="auto">
            <a:xfrm>
              <a:off x="0" y="0"/>
              <a:ext cx="112" cy="112"/>
            </a:xfrm>
            <a:prstGeom prst="triangle">
              <a:avLst>
                <a:gd name="adj" fmla="val 50000"/>
              </a:avLst>
            </a:prstGeom>
            <a:solidFill>
              <a:srgbClr val="6293FE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81" name="Line 29"/>
            <p:cNvSpPr>
              <a:spLocks noChangeShapeType="1"/>
            </p:cNvSpPr>
            <p:nvPr/>
          </p:nvSpPr>
          <p:spPr bwMode="auto">
            <a:xfrm>
              <a:off x="144" y="72"/>
              <a:ext cx="1320" cy="728"/>
            </a:xfrm>
            <a:prstGeom prst="line">
              <a:avLst/>
            </a:prstGeom>
            <a:noFill/>
            <a:ln w="38100" cap="flat">
              <a:solidFill>
                <a:srgbClr val="6293FE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9182" name="Group 30"/>
          <p:cNvGrpSpPr>
            <a:grpSpLocks/>
          </p:cNvGrpSpPr>
          <p:nvPr/>
        </p:nvGrpSpPr>
        <p:grpSpPr bwMode="auto">
          <a:xfrm>
            <a:off x="6858000" y="3213100"/>
            <a:ext cx="3121025" cy="863600"/>
            <a:chOff x="0" y="0"/>
            <a:chExt cx="1966" cy="544"/>
          </a:xfrm>
        </p:grpSpPr>
        <p:sp>
          <p:nvSpPr>
            <p:cNvPr id="49183" name="AutoShape 31"/>
            <p:cNvSpPr>
              <a:spLocks/>
            </p:cNvSpPr>
            <p:nvPr/>
          </p:nvSpPr>
          <p:spPr bwMode="auto">
            <a:xfrm>
              <a:off x="0" y="432"/>
              <a:ext cx="112" cy="112"/>
            </a:xfrm>
            <a:prstGeom prst="triangle">
              <a:avLst>
                <a:gd name="adj" fmla="val 50000"/>
              </a:avLst>
            </a:prstGeom>
            <a:solidFill>
              <a:srgbClr val="D90B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84" name="Rectangle 32"/>
            <p:cNvSpPr>
              <a:spLocks/>
            </p:cNvSpPr>
            <p:nvPr/>
          </p:nvSpPr>
          <p:spPr bwMode="auto">
            <a:xfrm>
              <a:off x="1107" y="0"/>
              <a:ext cx="859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600">
                  <a:solidFill>
                    <a:schemeClr val="tx1"/>
                  </a:solidFill>
                  <a:latin typeface="Chalkduster" charset="0"/>
                  <a:ea typeface="ＭＳ Ｐゴシック" charset="0"/>
                  <a:cs typeface="Chalkduster" charset="0"/>
                  <a:sym typeface="Chalkduster" charset="0"/>
                </a:rPr>
                <a:t>Paris</a:t>
              </a:r>
            </a:p>
          </p:txBody>
        </p:sp>
        <p:sp>
          <p:nvSpPr>
            <p:cNvPr id="49185" name="Line 33"/>
            <p:cNvSpPr>
              <a:spLocks noChangeShapeType="1"/>
            </p:cNvSpPr>
            <p:nvPr/>
          </p:nvSpPr>
          <p:spPr bwMode="auto">
            <a:xfrm rot="10800000" flipH="1">
              <a:off x="120" y="296"/>
              <a:ext cx="1000" cy="184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9186" name="Rectangle 34"/>
          <p:cNvSpPr>
            <a:spLocks/>
          </p:cNvSpPr>
          <p:nvPr/>
        </p:nvSpPr>
        <p:spPr bwMode="auto">
          <a:xfrm>
            <a:off x="1958975" y="304800"/>
            <a:ext cx="9093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u="sng">
                <a:solidFill>
                  <a:schemeClr val="tx1"/>
                </a:solidFill>
                <a:ea typeface="ＭＳ Ｐゴシック" charset="0"/>
                <a:cs typeface="Gill Sans" charset="0"/>
              </a:rPr>
              <a:t>Embeddings</a:t>
            </a:r>
          </a:p>
        </p:txBody>
      </p:sp>
      <p:sp>
        <p:nvSpPr>
          <p:cNvPr id="49187" name="Rectangle 35"/>
          <p:cNvSpPr>
            <a:spLocks/>
          </p:cNvSpPr>
          <p:nvPr/>
        </p:nvSpPr>
        <p:spPr bwMode="auto">
          <a:xfrm>
            <a:off x="3706813" y="6654800"/>
            <a:ext cx="2316162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>
                <a:solidFill>
                  <a:schemeClr val="tx1"/>
                </a:solidFill>
                <a:latin typeface="Chalkduster" charset="0"/>
                <a:ea typeface="ＭＳ Ｐゴシック" charset="0"/>
                <a:cs typeface="Chalkduster" charset="0"/>
                <a:sym typeface="Chalkduster" charset="0"/>
              </a:rPr>
              <a:t>porpoise</a:t>
            </a:r>
          </a:p>
        </p:txBody>
      </p:sp>
      <p:grpSp>
        <p:nvGrpSpPr>
          <p:cNvPr id="49188" name="Group 36"/>
          <p:cNvGrpSpPr>
            <a:grpSpLocks/>
          </p:cNvGrpSpPr>
          <p:nvPr/>
        </p:nvGrpSpPr>
        <p:grpSpPr bwMode="auto">
          <a:xfrm>
            <a:off x="1981200" y="4457700"/>
            <a:ext cx="2971800" cy="1257300"/>
            <a:chOff x="0" y="0"/>
            <a:chExt cx="1871" cy="792"/>
          </a:xfrm>
        </p:grpSpPr>
        <p:sp>
          <p:nvSpPr>
            <p:cNvPr id="49189" name="Oval 37"/>
            <p:cNvSpPr>
              <a:spLocks/>
            </p:cNvSpPr>
            <p:nvPr/>
          </p:nvSpPr>
          <p:spPr bwMode="auto">
            <a:xfrm>
              <a:off x="1751" y="0"/>
              <a:ext cx="120" cy="120"/>
            </a:xfrm>
            <a:prstGeom prst="ellipse">
              <a:avLst/>
            </a:prstGeom>
            <a:solidFill>
              <a:srgbClr val="66B132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90" name="Line 38"/>
            <p:cNvSpPr>
              <a:spLocks noChangeShapeType="1"/>
            </p:cNvSpPr>
            <p:nvPr/>
          </p:nvSpPr>
          <p:spPr bwMode="auto">
            <a:xfrm flipH="1">
              <a:off x="1135" y="120"/>
              <a:ext cx="600" cy="48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91" name="Rectangle 39"/>
            <p:cNvSpPr>
              <a:spLocks/>
            </p:cNvSpPr>
            <p:nvPr/>
          </p:nvSpPr>
          <p:spPr bwMode="auto">
            <a:xfrm>
              <a:off x="0" y="296"/>
              <a:ext cx="1121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600">
                  <a:solidFill>
                    <a:schemeClr val="tx1"/>
                  </a:solidFill>
                  <a:latin typeface="Chalkduster" charset="0"/>
                  <a:ea typeface="ＭＳ Ｐゴシック" charset="0"/>
                  <a:cs typeface="Chalkduster" charset="0"/>
                  <a:sym typeface="Chalkduster" charset="0"/>
                </a:rPr>
                <a:t>Obama</a:t>
              </a:r>
            </a:p>
          </p:txBody>
        </p:sp>
      </p:grpSp>
      <p:sp>
        <p:nvSpPr>
          <p:cNvPr id="41" name="Rectangle 1"/>
          <p:cNvSpPr>
            <a:spLocks/>
          </p:cNvSpPr>
          <p:nvPr/>
        </p:nvSpPr>
        <p:spPr bwMode="auto">
          <a:xfrm>
            <a:off x="11044711" y="9168204"/>
            <a:ext cx="197650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Quoc V. Le</a:t>
            </a:r>
            <a:endParaRPr lang="en-US" sz="36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/>
          </p:cNvSpPr>
          <p:nvPr/>
        </p:nvSpPr>
        <p:spPr bwMode="auto">
          <a:xfrm>
            <a:off x="5091113" y="6038850"/>
            <a:ext cx="7540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the</a:t>
            </a:r>
          </a:p>
        </p:txBody>
      </p:sp>
      <p:sp>
        <p:nvSpPr>
          <p:cNvPr id="50178" name="Rectangle 2"/>
          <p:cNvSpPr>
            <a:spLocks/>
          </p:cNvSpPr>
          <p:nvPr/>
        </p:nvSpPr>
        <p:spPr bwMode="auto">
          <a:xfrm>
            <a:off x="6380163" y="6038850"/>
            <a:ext cx="7540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cat</a:t>
            </a:r>
          </a:p>
        </p:txBody>
      </p:sp>
      <p:sp>
        <p:nvSpPr>
          <p:cNvPr id="50179" name="Rectangle 3"/>
          <p:cNvSpPr>
            <a:spLocks/>
          </p:cNvSpPr>
          <p:nvPr/>
        </p:nvSpPr>
        <p:spPr bwMode="auto">
          <a:xfrm>
            <a:off x="7623175" y="6038850"/>
            <a:ext cx="755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sat</a:t>
            </a:r>
          </a:p>
        </p:txBody>
      </p:sp>
      <p:sp>
        <p:nvSpPr>
          <p:cNvPr id="50180" name="Rectangle 4"/>
          <p:cNvSpPr>
            <a:spLocks/>
          </p:cNvSpPr>
          <p:nvPr/>
        </p:nvSpPr>
        <p:spPr bwMode="auto">
          <a:xfrm>
            <a:off x="9051925" y="6038850"/>
            <a:ext cx="5413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on</a:t>
            </a:r>
          </a:p>
        </p:txBody>
      </p:sp>
      <p:sp>
        <p:nvSpPr>
          <p:cNvPr id="50181" name="Rectangle 5"/>
          <p:cNvSpPr>
            <a:spLocks/>
          </p:cNvSpPr>
          <p:nvPr/>
        </p:nvSpPr>
        <p:spPr bwMode="auto">
          <a:xfrm>
            <a:off x="10256838" y="6013450"/>
            <a:ext cx="806450" cy="584200"/>
          </a:xfrm>
          <a:prstGeom prst="rect">
            <a:avLst/>
          </a:prstGeom>
          <a:noFill/>
          <a:ln w="38100" cap="flat">
            <a:solidFill>
              <a:srgbClr val="A408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800" b="1">
                <a:solidFill>
                  <a:srgbClr val="A40800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the</a:t>
            </a:r>
          </a:p>
        </p:txBody>
      </p:sp>
      <p:grpSp>
        <p:nvGrpSpPr>
          <p:cNvPr id="50182" name="Group 6"/>
          <p:cNvGrpSpPr>
            <a:grpSpLocks/>
          </p:cNvGrpSpPr>
          <p:nvPr/>
        </p:nvGrpSpPr>
        <p:grpSpPr bwMode="auto">
          <a:xfrm>
            <a:off x="4978400" y="4699000"/>
            <a:ext cx="977900" cy="190500"/>
            <a:chOff x="0" y="0"/>
            <a:chExt cx="616" cy="120"/>
          </a:xfrm>
        </p:grpSpPr>
        <p:sp>
          <p:nvSpPr>
            <p:cNvPr id="50183" name="Rectangle 7"/>
            <p:cNvSpPr>
              <a:spLocks/>
            </p:cNvSpPr>
            <p:nvPr/>
          </p:nvSpPr>
          <p:spPr bwMode="auto">
            <a:xfrm>
              <a:off x="0" y="0"/>
              <a:ext cx="616" cy="12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184" name="Line 8"/>
            <p:cNvSpPr>
              <a:spLocks noChangeShapeType="1"/>
            </p:cNvSpPr>
            <p:nvPr/>
          </p:nvSpPr>
          <p:spPr bwMode="auto">
            <a:xfrm>
              <a:off x="264" y="0"/>
              <a:ext cx="0" cy="1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185" name="Line 9"/>
            <p:cNvSpPr>
              <a:spLocks noChangeShapeType="1"/>
            </p:cNvSpPr>
            <p:nvPr/>
          </p:nvSpPr>
          <p:spPr bwMode="auto">
            <a:xfrm>
              <a:off x="176" y="0"/>
              <a:ext cx="0" cy="1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186" name="Line 10"/>
            <p:cNvSpPr>
              <a:spLocks noChangeShapeType="1"/>
            </p:cNvSpPr>
            <p:nvPr/>
          </p:nvSpPr>
          <p:spPr bwMode="auto">
            <a:xfrm>
              <a:off x="88" y="0"/>
              <a:ext cx="0" cy="1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187" name="Line 11"/>
            <p:cNvSpPr>
              <a:spLocks noChangeShapeType="1"/>
            </p:cNvSpPr>
            <p:nvPr/>
          </p:nvSpPr>
          <p:spPr bwMode="auto">
            <a:xfrm>
              <a:off x="352" y="0"/>
              <a:ext cx="0" cy="1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188" name="Line 12"/>
            <p:cNvSpPr>
              <a:spLocks noChangeShapeType="1"/>
            </p:cNvSpPr>
            <p:nvPr/>
          </p:nvSpPr>
          <p:spPr bwMode="auto">
            <a:xfrm>
              <a:off x="440" y="0"/>
              <a:ext cx="0" cy="1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189" name="Line 13"/>
            <p:cNvSpPr>
              <a:spLocks noChangeShapeType="1"/>
            </p:cNvSpPr>
            <p:nvPr/>
          </p:nvSpPr>
          <p:spPr bwMode="auto">
            <a:xfrm>
              <a:off x="528" y="0"/>
              <a:ext cx="0" cy="1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0190" name="Group 14"/>
          <p:cNvGrpSpPr>
            <a:grpSpLocks/>
          </p:cNvGrpSpPr>
          <p:nvPr/>
        </p:nvGrpSpPr>
        <p:grpSpPr bwMode="auto">
          <a:xfrm>
            <a:off x="6261100" y="4699000"/>
            <a:ext cx="977900" cy="190500"/>
            <a:chOff x="0" y="0"/>
            <a:chExt cx="616" cy="120"/>
          </a:xfrm>
        </p:grpSpPr>
        <p:sp>
          <p:nvSpPr>
            <p:cNvPr id="50191" name="Rectangle 15"/>
            <p:cNvSpPr>
              <a:spLocks/>
            </p:cNvSpPr>
            <p:nvPr/>
          </p:nvSpPr>
          <p:spPr bwMode="auto">
            <a:xfrm>
              <a:off x="0" y="0"/>
              <a:ext cx="616" cy="12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192" name="Line 16"/>
            <p:cNvSpPr>
              <a:spLocks noChangeShapeType="1"/>
            </p:cNvSpPr>
            <p:nvPr/>
          </p:nvSpPr>
          <p:spPr bwMode="auto">
            <a:xfrm>
              <a:off x="264" y="0"/>
              <a:ext cx="0" cy="1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193" name="Line 17"/>
            <p:cNvSpPr>
              <a:spLocks noChangeShapeType="1"/>
            </p:cNvSpPr>
            <p:nvPr/>
          </p:nvSpPr>
          <p:spPr bwMode="auto">
            <a:xfrm>
              <a:off x="176" y="0"/>
              <a:ext cx="0" cy="1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194" name="Line 18"/>
            <p:cNvSpPr>
              <a:spLocks noChangeShapeType="1"/>
            </p:cNvSpPr>
            <p:nvPr/>
          </p:nvSpPr>
          <p:spPr bwMode="auto">
            <a:xfrm>
              <a:off x="88" y="0"/>
              <a:ext cx="0" cy="1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195" name="Line 19"/>
            <p:cNvSpPr>
              <a:spLocks noChangeShapeType="1"/>
            </p:cNvSpPr>
            <p:nvPr/>
          </p:nvSpPr>
          <p:spPr bwMode="auto">
            <a:xfrm>
              <a:off x="352" y="0"/>
              <a:ext cx="0" cy="1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196" name="Line 20"/>
            <p:cNvSpPr>
              <a:spLocks noChangeShapeType="1"/>
            </p:cNvSpPr>
            <p:nvPr/>
          </p:nvSpPr>
          <p:spPr bwMode="auto">
            <a:xfrm>
              <a:off x="440" y="0"/>
              <a:ext cx="0" cy="1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197" name="Line 21"/>
            <p:cNvSpPr>
              <a:spLocks noChangeShapeType="1"/>
            </p:cNvSpPr>
            <p:nvPr/>
          </p:nvSpPr>
          <p:spPr bwMode="auto">
            <a:xfrm>
              <a:off x="528" y="0"/>
              <a:ext cx="0" cy="1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0198" name="Group 22"/>
          <p:cNvGrpSpPr>
            <a:grpSpLocks/>
          </p:cNvGrpSpPr>
          <p:nvPr/>
        </p:nvGrpSpPr>
        <p:grpSpPr bwMode="auto">
          <a:xfrm>
            <a:off x="7543800" y="4699000"/>
            <a:ext cx="977900" cy="190500"/>
            <a:chOff x="0" y="0"/>
            <a:chExt cx="616" cy="120"/>
          </a:xfrm>
        </p:grpSpPr>
        <p:sp>
          <p:nvSpPr>
            <p:cNvPr id="50199" name="Rectangle 23"/>
            <p:cNvSpPr>
              <a:spLocks/>
            </p:cNvSpPr>
            <p:nvPr/>
          </p:nvSpPr>
          <p:spPr bwMode="auto">
            <a:xfrm>
              <a:off x="0" y="0"/>
              <a:ext cx="616" cy="12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00" name="Line 24"/>
            <p:cNvSpPr>
              <a:spLocks noChangeShapeType="1"/>
            </p:cNvSpPr>
            <p:nvPr/>
          </p:nvSpPr>
          <p:spPr bwMode="auto">
            <a:xfrm>
              <a:off x="264" y="0"/>
              <a:ext cx="0" cy="1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01" name="Line 25"/>
            <p:cNvSpPr>
              <a:spLocks noChangeShapeType="1"/>
            </p:cNvSpPr>
            <p:nvPr/>
          </p:nvSpPr>
          <p:spPr bwMode="auto">
            <a:xfrm>
              <a:off x="176" y="0"/>
              <a:ext cx="0" cy="1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02" name="Line 26"/>
            <p:cNvSpPr>
              <a:spLocks noChangeShapeType="1"/>
            </p:cNvSpPr>
            <p:nvPr/>
          </p:nvSpPr>
          <p:spPr bwMode="auto">
            <a:xfrm>
              <a:off x="88" y="0"/>
              <a:ext cx="0" cy="1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03" name="Line 27"/>
            <p:cNvSpPr>
              <a:spLocks noChangeShapeType="1"/>
            </p:cNvSpPr>
            <p:nvPr/>
          </p:nvSpPr>
          <p:spPr bwMode="auto">
            <a:xfrm>
              <a:off x="352" y="0"/>
              <a:ext cx="0" cy="1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04" name="Line 28"/>
            <p:cNvSpPr>
              <a:spLocks noChangeShapeType="1"/>
            </p:cNvSpPr>
            <p:nvPr/>
          </p:nvSpPr>
          <p:spPr bwMode="auto">
            <a:xfrm>
              <a:off x="440" y="0"/>
              <a:ext cx="0" cy="1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05" name="Line 29"/>
            <p:cNvSpPr>
              <a:spLocks noChangeShapeType="1"/>
            </p:cNvSpPr>
            <p:nvPr/>
          </p:nvSpPr>
          <p:spPr bwMode="auto">
            <a:xfrm>
              <a:off x="528" y="0"/>
              <a:ext cx="0" cy="1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0206" name="Group 30"/>
          <p:cNvGrpSpPr>
            <a:grpSpLocks/>
          </p:cNvGrpSpPr>
          <p:nvPr/>
        </p:nvGrpSpPr>
        <p:grpSpPr bwMode="auto">
          <a:xfrm>
            <a:off x="8826500" y="4699000"/>
            <a:ext cx="977900" cy="190500"/>
            <a:chOff x="0" y="0"/>
            <a:chExt cx="616" cy="120"/>
          </a:xfrm>
        </p:grpSpPr>
        <p:sp>
          <p:nvSpPr>
            <p:cNvPr id="50207" name="Rectangle 31"/>
            <p:cNvSpPr>
              <a:spLocks/>
            </p:cNvSpPr>
            <p:nvPr/>
          </p:nvSpPr>
          <p:spPr bwMode="auto">
            <a:xfrm>
              <a:off x="0" y="0"/>
              <a:ext cx="616" cy="12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08" name="Line 32"/>
            <p:cNvSpPr>
              <a:spLocks noChangeShapeType="1"/>
            </p:cNvSpPr>
            <p:nvPr/>
          </p:nvSpPr>
          <p:spPr bwMode="auto">
            <a:xfrm>
              <a:off x="264" y="0"/>
              <a:ext cx="0" cy="1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09" name="Line 33"/>
            <p:cNvSpPr>
              <a:spLocks noChangeShapeType="1"/>
            </p:cNvSpPr>
            <p:nvPr/>
          </p:nvSpPr>
          <p:spPr bwMode="auto">
            <a:xfrm>
              <a:off x="176" y="0"/>
              <a:ext cx="0" cy="1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10" name="Line 34"/>
            <p:cNvSpPr>
              <a:spLocks noChangeShapeType="1"/>
            </p:cNvSpPr>
            <p:nvPr/>
          </p:nvSpPr>
          <p:spPr bwMode="auto">
            <a:xfrm>
              <a:off x="88" y="0"/>
              <a:ext cx="0" cy="1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11" name="Line 35"/>
            <p:cNvSpPr>
              <a:spLocks noChangeShapeType="1"/>
            </p:cNvSpPr>
            <p:nvPr/>
          </p:nvSpPr>
          <p:spPr bwMode="auto">
            <a:xfrm>
              <a:off x="352" y="0"/>
              <a:ext cx="0" cy="1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12" name="Line 36"/>
            <p:cNvSpPr>
              <a:spLocks noChangeShapeType="1"/>
            </p:cNvSpPr>
            <p:nvPr/>
          </p:nvSpPr>
          <p:spPr bwMode="auto">
            <a:xfrm>
              <a:off x="440" y="0"/>
              <a:ext cx="0" cy="1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13" name="Line 37"/>
            <p:cNvSpPr>
              <a:spLocks noChangeShapeType="1"/>
            </p:cNvSpPr>
            <p:nvPr/>
          </p:nvSpPr>
          <p:spPr bwMode="auto">
            <a:xfrm>
              <a:off x="528" y="0"/>
              <a:ext cx="0" cy="1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0214" name="Group 38"/>
          <p:cNvGrpSpPr>
            <a:grpSpLocks/>
          </p:cNvGrpSpPr>
          <p:nvPr/>
        </p:nvGrpSpPr>
        <p:grpSpPr bwMode="auto">
          <a:xfrm>
            <a:off x="6045200" y="3644900"/>
            <a:ext cx="2692400" cy="304800"/>
            <a:chOff x="0" y="0"/>
            <a:chExt cx="1696" cy="192"/>
          </a:xfrm>
        </p:grpSpPr>
        <p:sp>
          <p:nvSpPr>
            <p:cNvPr id="50215" name="AutoShape 39"/>
            <p:cNvSpPr>
              <a:spLocks/>
            </p:cNvSpPr>
            <p:nvPr/>
          </p:nvSpPr>
          <p:spPr bwMode="auto">
            <a:xfrm>
              <a:off x="0" y="0"/>
              <a:ext cx="1696" cy="192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16" name="Oval 40"/>
            <p:cNvSpPr>
              <a:spLocks/>
            </p:cNvSpPr>
            <p:nvPr/>
          </p:nvSpPr>
          <p:spPr bwMode="auto">
            <a:xfrm>
              <a:off x="48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17" name="Oval 41"/>
            <p:cNvSpPr>
              <a:spLocks/>
            </p:cNvSpPr>
            <p:nvPr/>
          </p:nvSpPr>
          <p:spPr bwMode="auto">
            <a:xfrm>
              <a:off x="184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18" name="Oval 42"/>
            <p:cNvSpPr>
              <a:spLocks/>
            </p:cNvSpPr>
            <p:nvPr/>
          </p:nvSpPr>
          <p:spPr bwMode="auto">
            <a:xfrm>
              <a:off x="320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19" name="Oval 43"/>
            <p:cNvSpPr>
              <a:spLocks/>
            </p:cNvSpPr>
            <p:nvPr/>
          </p:nvSpPr>
          <p:spPr bwMode="auto">
            <a:xfrm>
              <a:off x="456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20" name="Oval 44"/>
            <p:cNvSpPr>
              <a:spLocks/>
            </p:cNvSpPr>
            <p:nvPr/>
          </p:nvSpPr>
          <p:spPr bwMode="auto">
            <a:xfrm>
              <a:off x="592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21" name="Oval 45"/>
            <p:cNvSpPr>
              <a:spLocks/>
            </p:cNvSpPr>
            <p:nvPr/>
          </p:nvSpPr>
          <p:spPr bwMode="auto">
            <a:xfrm>
              <a:off x="728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22" name="Oval 46"/>
            <p:cNvSpPr>
              <a:spLocks/>
            </p:cNvSpPr>
            <p:nvPr/>
          </p:nvSpPr>
          <p:spPr bwMode="auto">
            <a:xfrm>
              <a:off x="864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23" name="Oval 47"/>
            <p:cNvSpPr>
              <a:spLocks/>
            </p:cNvSpPr>
            <p:nvPr/>
          </p:nvSpPr>
          <p:spPr bwMode="auto">
            <a:xfrm>
              <a:off x="1000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24" name="Oval 48"/>
            <p:cNvSpPr>
              <a:spLocks/>
            </p:cNvSpPr>
            <p:nvPr/>
          </p:nvSpPr>
          <p:spPr bwMode="auto">
            <a:xfrm>
              <a:off x="1136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25" name="Oval 49"/>
            <p:cNvSpPr>
              <a:spLocks/>
            </p:cNvSpPr>
            <p:nvPr/>
          </p:nvSpPr>
          <p:spPr bwMode="auto">
            <a:xfrm>
              <a:off x="1272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26" name="Oval 50"/>
            <p:cNvSpPr>
              <a:spLocks/>
            </p:cNvSpPr>
            <p:nvPr/>
          </p:nvSpPr>
          <p:spPr bwMode="auto">
            <a:xfrm>
              <a:off x="1408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27" name="Oval 51"/>
            <p:cNvSpPr>
              <a:spLocks/>
            </p:cNvSpPr>
            <p:nvPr/>
          </p:nvSpPr>
          <p:spPr bwMode="auto">
            <a:xfrm>
              <a:off x="1544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0228" name="Group 52"/>
          <p:cNvGrpSpPr>
            <a:grpSpLocks/>
          </p:cNvGrpSpPr>
          <p:nvPr/>
        </p:nvGrpSpPr>
        <p:grpSpPr bwMode="auto">
          <a:xfrm>
            <a:off x="5130800" y="4951413"/>
            <a:ext cx="685800" cy="1169987"/>
            <a:chOff x="0" y="0"/>
            <a:chExt cx="432" cy="736"/>
          </a:xfrm>
        </p:grpSpPr>
        <p:sp>
          <p:nvSpPr>
            <p:cNvPr id="50229" name="Line 53"/>
            <p:cNvSpPr>
              <a:spLocks noChangeShapeType="1"/>
            </p:cNvSpPr>
            <p:nvPr/>
          </p:nvSpPr>
          <p:spPr bwMode="auto">
            <a:xfrm flipH="1">
              <a:off x="215" y="0"/>
              <a:ext cx="0" cy="736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30" name="Rectangle 54"/>
            <p:cNvSpPr>
              <a:spLocks/>
            </p:cNvSpPr>
            <p:nvPr/>
          </p:nvSpPr>
          <p:spPr bwMode="auto">
            <a:xfrm>
              <a:off x="0" y="208"/>
              <a:ext cx="432" cy="376"/>
            </a:xfrm>
            <a:prstGeom prst="rect">
              <a:avLst/>
            </a:prstGeom>
            <a:solidFill>
              <a:srgbClr val="84DDF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31" name="Rectangle 55"/>
            <p:cNvSpPr>
              <a:spLocks/>
            </p:cNvSpPr>
            <p:nvPr/>
          </p:nvSpPr>
          <p:spPr bwMode="auto">
            <a:xfrm>
              <a:off x="92" y="168"/>
              <a:ext cx="240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E</a:t>
              </a:r>
            </a:p>
          </p:txBody>
        </p:sp>
      </p:grpSp>
      <p:grpSp>
        <p:nvGrpSpPr>
          <p:cNvPr id="50232" name="Group 56"/>
          <p:cNvGrpSpPr>
            <a:grpSpLocks/>
          </p:cNvGrpSpPr>
          <p:nvPr/>
        </p:nvGrpSpPr>
        <p:grpSpPr bwMode="auto">
          <a:xfrm>
            <a:off x="6413500" y="4953000"/>
            <a:ext cx="685800" cy="1168400"/>
            <a:chOff x="0" y="0"/>
            <a:chExt cx="432" cy="736"/>
          </a:xfrm>
        </p:grpSpPr>
        <p:sp>
          <p:nvSpPr>
            <p:cNvPr id="50233" name="Line 57"/>
            <p:cNvSpPr>
              <a:spLocks noChangeShapeType="1"/>
            </p:cNvSpPr>
            <p:nvPr/>
          </p:nvSpPr>
          <p:spPr bwMode="auto">
            <a:xfrm flipH="1">
              <a:off x="215" y="0"/>
              <a:ext cx="0" cy="736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34" name="Rectangle 58"/>
            <p:cNvSpPr>
              <a:spLocks/>
            </p:cNvSpPr>
            <p:nvPr/>
          </p:nvSpPr>
          <p:spPr bwMode="auto">
            <a:xfrm>
              <a:off x="0" y="208"/>
              <a:ext cx="432" cy="376"/>
            </a:xfrm>
            <a:prstGeom prst="rect">
              <a:avLst/>
            </a:prstGeom>
            <a:solidFill>
              <a:srgbClr val="84DDF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35" name="Rectangle 59"/>
            <p:cNvSpPr>
              <a:spLocks/>
            </p:cNvSpPr>
            <p:nvPr/>
          </p:nvSpPr>
          <p:spPr bwMode="auto">
            <a:xfrm>
              <a:off x="92" y="168"/>
              <a:ext cx="240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E</a:t>
              </a:r>
            </a:p>
          </p:txBody>
        </p:sp>
      </p:grpSp>
      <p:grpSp>
        <p:nvGrpSpPr>
          <p:cNvPr id="50236" name="Group 60"/>
          <p:cNvGrpSpPr>
            <a:grpSpLocks/>
          </p:cNvGrpSpPr>
          <p:nvPr/>
        </p:nvGrpSpPr>
        <p:grpSpPr bwMode="auto">
          <a:xfrm>
            <a:off x="7658100" y="4953000"/>
            <a:ext cx="685800" cy="1168400"/>
            <a:chOff x="0" y="0"/>
            <a:chExt cx="432" cy="736"/>
          </a:xfrm>
        </p:grpSpPr>
        <p:sp>
          <p:nvSpPr>
            <p:cNvPr id="50237" name="Line 61"/>
            <p:cNvSpPr>
              <a:spLocks noChangeShapeType="1"/>
            </p:cNvSpPr>
            <p:nvPr/>
          </p:nvSpPr>
          <p:spPr bwMode="auto">
            <a:xfrm flipH="1">
              <a:off x="215" y="0"/>
              <a:ext cx="0" cy="736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38" name="Rectangle 62"/>
            <p:cNvSpPr>
              <a:spLocks/>
            </p:cNvSpPr>
            <p:nvPr/>
          </p:nvSpPr>
          <p:spPr bwMode="auto">
            <a:xfrm>
              <a:off x="0" y="208"/>
              <a:ext cx="432" cy="376"/>
            </a:xfrm>
            <a:prstGeom prst="rect">
              <a:avLst/>
            </a:prstGeom>
            <a:solidFill>
              <a:srgbClr val="84DDF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39" name="Rectangle 63"/>
            <p:cNvSpPr>
              <a:spLocks/>
            </p:cNvSpPr>
            <p:nvPr/>
          </p:nvSpPr>
          <p:spPr bwMode="auto">
            <a:xfrm>
              <a:off x="92" y="168"/>
              <a:ext cx="240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E</a:t>
              </a:r>
            </a:p>
          </p:txBody>
        </p:sp>
      </p:grpSp>
      <p:grpSp>
        <p:nvGrpSpPr>
          <p:cNvPr id="50240" name="Group 64"/>
          <p:cNvGrpSpPr>
            <a:grpSpLocks/>
          </p:cNvGrpSpPr>
          <p:nvPr/>
        </p:nvGrpSpPr>
        <p:grpSpPr bwMode="auto">
          <a:xfrm>
            <a:off x="8978900" y="4953000"/>
            <a:ext cx="685800" cy="1168400"/>
            <a:chOff x="0" y="0"/>
            <a:chExt cx="432" cy="736"/>
          </a:xfrm>
        </p:grpSpPr>
        <p:sp>
          <p:nvSpPr>
            <p:cNvPr id="50241" name="Line 65"/>
            <p:cNvSpPr>
              <a:spLocks noChangeShapeType="1"/>
            </p:cNvSpPr>
            <p:nvPr/>
          </p:nvSpPr>
          <p:spPr bwMode="auto">
            <a:xfrm flipH="1">
              <a:off x="215" y="0"/>
              <a:ext cx="0" cy="736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42" name="Rectangle 66"/>
            <p:cNvSpPr>
              <a:spLocks/>
            </p:cNvSpPr>
            <p:nvPr/>
          </p:nvSpPr>
          <p:spPr bwMode="auto">
            <a:xfrm>
              <a:off x="0" y="208"/>
              <a:ext cx="432" cy="376"/>
            </a:xfrm>
            <a:prstGeom prst="rect">
              <a:avLst/>
            </a:prstGeom>
            <a:solidFill>
              <a:srgbClr val="84DDF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43" name="Rectangle 67"/>
            <p:cNvSpPr>
              <a:spLocks/>
            </p:cNvSpPr>
            <p:nvPr/>
          </p:nvSpPr>
          <p:spPr bwMode="auto">
            <a:xfrm>
              <a:off x="92" y="168"/>
              <a:ext cx="240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E</a:t>
              </a:r>
            </a:p>
          </p:txBody>
        </p:sp>
      </p:grpSp>
      <p:sp>
        <p:nvSpPr>
          <p:cNvPr id="50244" name="Line 68"/>
          <p:cNvSpPr>
            <a:spLocks noChangeShapeType="1"/>
          </p:cNvSpPr>
          <p:nvPr/>
        </p:nvSpPr>
        <p:spPr bwMode="auto">
          <a:xfrm flipH="1">
            <a:off x="6794500" y="4013200"/>
            <a:ext cx="292100" cy="635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245" name="Line 69"/>
          <p:cNvSpPr>
            <a:spLocks noChangeShapeType="1"/>
          </p:cNvSpPr>
          <p:nvPr/>
        </p:nvSpPr>
        <p:spPr bwMode="auto">
          <a:xfrm flipH="1">
            <a:off x="5511800" y="4013200"/>
            <a:ext cx="914400" cy="609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246" name="Line 70"/>
          <p:cNvSpPr>
            <a:spLocks noChangeShapeType="1"/>
          </p:cNvSpPr>
          <p:nvPr/>
        </p:nvSpPr>
        <p:spPr bwMode="auto">
          <a:xfrm>
            <a:off x="7645400" y="4013200"/>
            <a:ext cx="292100" cy="635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247" name="Line 71"/>
          <p:cNvSpPr>
            <a:spLocks noChangeShapeType="1"/>
          </p:cNvSpPr>
          <p:nvPr/>
        </p:nvSpPr>
        <p:spPr bwMode="auto">
          <a:xfrm>
            <a:off x="8305800" y="4013200"/>
            <a:ext cx="914400" cy="609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0248" name="Group 72"/>
          <p:cNvGrpSpPr>
            <a:grpSpLocks/>
          </p:cNvGrpSpPr>
          <p:nvPr/>
        </p:nvGrpSpPr>
        <p:grpSpPr bwMode="auto">
          <a:xfrm>
            <a:off x="6045200" y="2946400"/>
            <a:ext cx="2692400" cy="304800"/>
            <a:chOff x="0" y="0"/>
            <a:chExt cx="1696" cy="192"/>
          </a:xfrm>
        </p:grpSpPr>
        <p:sp>
          <p:nvSpPr>
            <p:cNvPr id="50249" name="AutoShape 73"/>
            <p:cNvSpPr>
              <a:spLocks/>
            </p:cNvSpPr>
            <p:nvPr/>
          </p:nvSpPr>
          <p:spPr bwMode="auto">
            <a:xfrm>
              <a:off x="0" y="0"/>
              <a:ext cx="1696" cy="192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50" name="Oval 74"/>
            <p:cNvSpPr>
              <a:spLocks/>
            </p:cNvSpPr>
            <p:nvPr/>
          </p:nvSpPr>
          <p:spPr bwMode="auto">
            <a:xfrm>
              <a:off x="48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51" name="Oval 75"/>
            <p:cNvSpPr>
              <a:spLocks/>
            </p:cNvSpPr>
            <p:nvPr/>
          </p:nvSpPr>
          <p:spPr bwMode="auto">
            <a:xfrm>
              <a:off x="184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52" name="Oval 76"/>
            <p:cNvSpPr>
              <a:spLocks/>
            </p:cNvSpPr>
            <p:nvPr/>
          </p:nvSpPr>
          <p:spPr bwMode="auto">
            <a:xfrm>
              <a:off x="320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53" name="Oval 77"/>
            <p:cNvSpPr>
              <a:spLocks/>
            </p:cNvSpPr>
            <p:nvPr/>
          </p:nvSpPr>
          <p:spPr bwMode="auto">
            <a:xfrm>
              <a:off x="456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54" name="Oval 78"/>
            <p:cNvSpPr>
              <a:spLocks/>
            </p:cNvSpPr>
            <p:nvPr/>
          </p:nvSpPr>
          <p:spPr bwMode="auto">
            <a:xfrm>
              <a:off x="592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55" name="Oval 79"/>
            <p:cNvSpPr>
              <a:spLocks/>
            </p:cNvSpPr>
            <p:nvPr/>
          </p:nvSpPr>
          <p:spPr bwMode="auto">
            <a:xfrm>
              <a:off x="728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56" name="Oval 80"/>
            <p:cNvSpPr>
              <a:spLocks/>
            </p:cNvSpPr>
            <p:nvPr/>
          </p:nvSpPr>
          <p:spPr bwMode="auto">
            <a:xfrm>
              <a:off x="864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57" name="Oval 81"/>
            <p:cNvSpPr>
              <a:spLocks/>
            </p:cNvSpPr>
            <p:nvPr/>
          </p:nvSpPr>
          <p:spPr bwMode="auto">
            <a:xfrm>
              <a:off x="1000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58" name="Oval 82"/>
            <p:cNvSpPr>
              <a:spLocks/>
            </p:cNvSpPr>
            <p:nvPr/>
          </p:nvSpPr>
          <p:spPr bwMode="auto">
            <a:xfrm>
              <a:off x="1136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59" name="Oval 83"/>
            <p:cNvSpPr>
              <a:spLocks/>
            </p:cNvSpPr>
            <p:nvPr/>
          </p:nvSpPr>
          <p:spPr bwMode="auto">
            <a:xfrm>
              <a:off x="1272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60" name="Oval 84"/>
            <p:cNvSpPr>
              <a:spLocks/>
            </p:cNvSpPr>
            <p:nvPr/>
          </p:nvSpPr>
          <p:spPr bwMode="auto">
            <a:xfrm>
              <a:off x="1408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61" name="Oval 85"/>
            <p:cNvSpPr>
              <a:spLocks/>
            </p:cNvSpPr>
            <p:nvPr/>
          </p:nvSpPr>
          <p:spPr bwMode="auto">
            <a:xfrm>
              <a:off x="1544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0262" name="Oval 86"/>
          <p:cNvSpPr>
            <a:spLocks/>
          </p:cNvSpPr>
          <p:nvPr/>
        </p:nvSpPr>
        <p:spPr bwMode="auto">
          <a:xfrm>
            <a:off x="8064500" y="2082800"/>
            <a:ext cx="152400" cy="152400"/>
          </a:xfrm>
          <a:prstGeom prst="ellipse">
            <a:avLst/>
          </a:prstGeom>
          <a:solidFill>
            <a:srgbClr val="D90B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0263" name="Group 87"/>
          <p:cNvGrpSpPr>
            <a:grpSpLocks/>
          </p:cNvGrpSpPr>
          <p:nvPr/>
        </p:nvGrpSpPr>
        <p:grpSpPr bwMode="auto">
          <a:xfrm>
            <a:off x="5372100" y="2006600"/>
            <a:ext cx="4025900" cy="304800"/>
            <a:chOff x="0" y="0"/>
            <a:chExt cx="2536" cy="192"/>
          </a:xfrm>
        </p:grpSpPr>
        <p:sp>
          <p:nvSpPr>
            <p:cNvPr id="50264" name="Oval 88"/>
            <p:cNvSpPr>
              <a:spLocks/>
            </p:cNvSpPr>
            <p:nvPr/>
          </p:nvSpPr>
          <p:spPr bwMode="auto">
            <a:xfrm>
              <a:off x="64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65" name="Oval 89"/>
            <p:cNvSpPr>
              <a:spLocks/>
            </p:cNvSpPr>
            <p:nvPr/>
          </p:nvSpPr>
          <p:spPr bwMode="auto">
            <a:xfrm>
              <a:off x="200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66" name="Oval 90"/>
            <p:cNvSpPr>
              <a:spLocks/>
            </p:cNvSpPr>
            <p:nvPr/>
          </p:nvSpPr>
          <p:spPr bwMode="auto">
            <a:xfrm>
              <a:off x="336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67" name="Oval 91"/>
            <p:cNvSpPr>
              <a:spLocks/>
            </p:cNvSpPr>
            <p:nvPr/>
          </p:nvSpPr>
          <p:spPr bwMode="auto">
            <a:xfrm>
              <a:off x="472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68" name="Oval 92"/>
            <p:cNvSpPr>
              <a:spLocks/>
            </p:cNvSpPr>
            <p:nvPr/>
          </p:nvSpPr>
          <p:spPr bwMode="auto">
            <a:xfrm>
              <a:off x="608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69" name="Oval 93"/>
            <p:cNvSpPr>
              <a:spLocks/>
            </p:cNvSpPr>
            <p:nvPr/>
          </p:nvSpPr>
          <p:spPr bwMode="auto">
            <a:xfrm>
              <a:off x="744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70" name="Oval 94"/>
            <p:cNvSpPr>
              <a:spLocks/>
            </p:cNvSpPr>
            <p:nvPr/>
          </p:nvSpPr>
          <p:spPr bwMode="auto">
            <a:xfrm>
              <a:off x="880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71" name="Oval 95"/>
            <p:cNvSpPr>
              <a:spLocks/>
            </p:cNvSpPr>
            <p:nvPr/>
          </p:nvSpPr>
          <p:spPr bwMode="auto">
            <a:xfrm>
              <a:off x="1016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72" name="Oval 96"/>
            <p:cNvSpPr>
              <a:spLocks/>
            </p:cNvSpPr>
            <p:nvPr/>
          </p:nvSpPr>
          <p:spPr bwMode="auto">
            <a:xfrm>
              <a:off x="1152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73" name="Oval 97"/>
            <p:cNvSpPr>
              <a:spLocks/>
            </p:cNvSpPr>
            <p:nvPr/>
          </p:nvSpPr>
          <p:spPr bwMode="auto">
            <a:xfrm>
              <a:off x="1288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74" name="Oval 98"/>
            <p:cNvSpPr>
              <a:spLocks/>
            </p:cNvSpPr>
            <p:nvPr/>
          </p:nvSpPr>
          <p:spPr bwMode="auto">
            <a:xfrm>
              <a:off x="1424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75" name="Oval 99"/>
            <p:cNvSpPr>
              <a:spLocks/>
            </p:cNvSpPr>
            <p:nvPr/>
          </p:nvSpPr>
          <p:spPr bwMode="auto">
            <a:xfrm>
              <a:off x="1560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76" name="Oval 100"/>
            <p:cNvSpPr>
              <a:spLocks/>
            </p:cNvSpPr>
            <p:nvPr/>
          </p:nvSpPr>
          <p:spPr bwMode="auto">
            <a:xfrm>
              <a:off x="1832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77" name="Oval 101"/>
            <p:cNvSpPr>
              <a:spLocks/>
            </p:cNvSpPr>
            <p:nvPr/>
          </p:nvSpPr>
          <p:spPr bwMode="auto">
            <a:xfrm>
              <a:off x="1968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78" name="Oval 102"/>
            <p:cNvSpPr>
              <a:spLocks/>
            </p:cNvSpPr>
            <p:nvPr/>
          </p:nvSpPr>
          <p:spPr bwMode="auto">
            <a:xfrm>
              <a:off x="2104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79" name="Oval 103"/>
            <p:cNvSpPr>
              <a:spLocks/>
            </p:cNvSpPr>
            <p:nvPr/>
          </p:nvSpPr>
          <p:spPr bwMode="auto">
            <a:xfrm>
              <a:off x="2240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80" name="Oval 104"/>
            <p:cNvSpPr>
              <a:spLocks/>
            </p:cNvSpPr>
            <p:nvPr/>
          </p:nvSpPr>
          <p:spPr bwMode="auto">
            <a:xfrm>
              <a:off x="2376" y="48"/>
              <a:ext cx="96" cy="96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81" name="AutoShape 105"/>
            <p:cNvSpPr>
              <a:spLocks/>
            </p:cNvSpPr>
            <p:nvPr/>
          </p:nvSpPr>
          <p:spPr bwMode="auto">
            <a:xfrm>
              <a:off x="0" y="0"/>
              <a:ext cx="2536" cy="192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0282" name="Line 106"/>
          <p:cNvSpPr>
            <a:spLocks noChangeShapeType="1"/>
          </p:cNvSpPr>
          <p:nvPr/>
        </p:nvSpPr>
        <p:spPr bwMode="auto">
          <a:xfrm>
            <a:off x="7391400" y="2374900"/>
            <a:ext cx="0" cy="508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0283" name="Group 107"/>
          <p:cNvGrpSpPr>
            <a:grpSpLocks/>
          </p:cNvGrpSpPr>
          <p:nvPr/>
        </p:nvGrpSpPr>
        <p:grpSpPr bwMode="auto">
          <a:xfrm>
            <a:off x="7378700" y="3302000"/>
            <a:ext cx="63500" cy="266700"/>
            <a:chOff x="0" y="0"/>
            <a:chExt cx="40" cy="168"/>
          </a:xfrm>
        </p:grpSpPr>
        <p:sp>
          <p:nvSpPr>
            <p:cNvPr id="50284" name="Oval 108"/>
            <p:cNvSpPr>
              <a:spLocks/>
            </p:cNvSpPr>
            <p:nvPr/>
          </p:nvSpPr>
          <p:spPr bwMode="auto">
            <a:xfrm flipH="1">
              <a:off x="0" y="128"/>
              <a:ext cx="40" cy="4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85" name="Oval 109"/>
            <p:cNvSpPr>
              <a:spLocks/>
            </p:cNvSpPr>
            <p:nvPr/>
          </p:nvSpPr>
          <p:spPr bwMode="auto">
            <a:xfrm flipH="1">
              <a:off x="0" y="64"/>
              <a:ext cx="40" cy="4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86" name="Oval 110"/>
            <p:cNvSpPr>
              <a:spLocks/>
            </p:cNvSpPr>
            <p:nvPr/>
          </p:nvSpPr>
          <p:spPr bwMode="auto">
            <a:xfrm flipH="1">
              <a:off x="0" y="0"/>
              <a:ext cx="40" cy="4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0287" name="Rectangle 111"/>
          <p:cNvSpPr>
            <a:spLocks/>
          </p:cNvSpPr>
          <p:nvPr/>
        </p:nvSpPr>
        <p:spPr bwMode="auto">
          <a:xfrm>
            <a:off x="714375" y="5276850"/>
            <a:ext cx="36750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800">
                <a:solidFill>
                  <a:schemeClr val="tx1"/>
                </a:solidFill>
                <a:ea typeface="ＭＳ Ｐゴシック" charset="0"/>
                <a:cs typeface="Gill Sans" charset="0"/>
              </a:rPr>
              <a:t>Word Embedding Matrix</a:t>
            </a:r>
          </a:p>
        </p:txBody>
      </p:sp>
      <p:sp>
        <p:nvSpPr>
          <p:cNvPr id="50288" name="Rectangle 112"/>
          <p:cNvSpPr>
            <a:spLocks/>
          </p:cNvSpPr>
          <p:nvPr/>
        </p:nvSpPr>
        <p:spPr bwMode="auto">
          <a:xfrm>
            <a:off x="1409700" y="3181350"/>
            <a:ext cx="22828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800">
                <a:solidFill>
                  <a:schemeClr val="tx1"/>
                </a:solidFill>
                <a:ea typeface="ＭＳ Ｐゴシック" charset="0"/>
                <a:cs typeface="Gill Sans" charset="0"/>
              </a:rPr>
              <a:t>Hidden Layers?</a:t>
            </a:r>
          </a:p>
        </p:txBody>
      </p:sp>
      <p:sp>
        <p:nvSpPr>
          <p:cNvPr id="50289" name="Rectangle 113"/>
          <p:cNvSpPr>
            <a:spLocks/>
          </p:cNvSpPr>
          <p:nvPr/>
        </p:nvSpPr>
        <p:spPr bwMode="auto">
          <a:xfrm>
            <a:off x="965200" y="1898650"/>
            <a:ext cx="32607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800">
                <a:solidFill>
                  <a:schemeClr val="tx1"/>
                </a:solidFill>
                <a:ea typeface="ＭＳ Ｐゴシック" charset="0"/>
                <a:cs typeface="Gill Sans" charset="0"/>
              </a:rPr>
              <a:t>Hinge Loss // Softmax</a:t>
            </a:r>
          </a:p>
        </p:txBody>
      </p:sp>
      <p:sp>
        <p:nvSpPr>
          <p:cNvPr id="50290" name="Rectangle 114"/>
          <p:cNvSpPr>
            <a:spLocks/>
          </p:cNvSpPr>
          <p:nvPr/>
        </p:nvSpPr>
        <p:spPr bwMode="auto">
          <a:xfrm>
            <a:off x="92075" y="304800"/>
            <a:ext cx="12814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u="sng">
                <a:solidFill>
                  <a:schemeClr val="tx1"/>
                </a:solidFill>
                <a:ea typeface="ＭＳ Ｐゴシック" charset="0"/>
                <a:cs typeface="Gill Sans" charset="0"/>
              </a:rPr>
              <a:t>Neural Language Models</a:t>
            </a:r>
          </a:p>
        </p:txBody>
      </p:sp>
      <p:sp>
        <p:nvSpPr>
          <p:cNvPr id="50291" name="Freeform 115"/>
          <p:cNvSpPr>
            <a:spLocks/>
          </p:cNvSpPr>
          <p:nvPr/>
        </p:nvSpPr>
        <p:spPr bwMode="auto">
          <a:xfrm>
            <a:off x="8135938" y="1547813"/>
            <a:ext cx="2519362" cy="4471987"/>
          </a:xfrm>
          <a:custGeom>
            <a:avLst/>
            <a:gdLst>
              <a:gd name="T0" fmla="*/ 21600 w 21600"/>
              <a:gd name="T1" fmla="*/ 21600 h 21600"/>
              <a:gd name="T2" fmla="*/ 21600 w 21600"/>
              <a:gd name="T3" fmla="*/ 0 h 21600"/>
              <a:gd name="T4" fmla="*/ 0 w 21600"/>
              <a:gd name="T5" fmla="*/ 0 h 21600"/>
              <a:gd name="T6" fmla="*/ 0 w 21600"/>
              <a:gd name="T7" fmla="*/ 172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1721"/>
                </a:lnTo>
              </a:path>
            </a:pathLst>
          </a:custGeom>
          <a:noFill/>
          <a:ln w="38100" cap="flat">
            <a:solidFill>
              <a:srgbClr val="A40800"/>
            </a:solidFill>
            <a:prstDash val="solid"/>
            <a:miter lim="800000"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292" name="Rectangle 116"/>
          <p:cNvSpPr>
            <a:spLocks/>
          </p:cNvSpPr>
          <p:nvPr/>
        </p:nvSpPr>
        <p:spPr bwMode="auto">
          <a:xfrm>
            <a:off x="1143000" y="7226300"/>
            <a:ext cx="53641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800">
                <a:solidFill>
                  <a:schemeClr val="tx1"/>
                </a:solidFill>
                <a:ea typeface="ＭＳ Ｐゴシック" charset="0"/>
                <a:cs typeface="Gill Sans" charset="0"/>
              </a:rPr>
              <a:t>is a matrix of dimension ||</a:t>
            </a:r>
            <a:r>
              <a:rPr lang="en-US" sz="2800" i="1">
                <a:solidFill>
                  <a:schemeClr val="tx1"/>
                </a:solidFill>
                <a:ea typeface="ＭＳ Ｐゴシック" charset="0"/>
                <a:cs typeface="Gill Sans" charset="0"/>
              </a:rPr>
              <a:t>Vocab</a:t>
            </a:r>
            <a:r>
              <a:rPr lang="en-US" sz="2800">
                <a:solidFill>
                  <a:schemeClr val="tx1"/>
                </a:solidFill>
                <a:ea typeface="ＭＳ Ｐゴシック" charset="0"/>
                <a:cs typeface="Gill Sans" charset="0"/>
              </a:rPr>
              <a:t>|| x </a:t>
            </a:r>
            <a:r>
              <a:rPr lang="en-US" sz="2800" i="1">
                <a:solidFill>
                  <a:schemeClr val="tx1"/>
                </a:solidFill>
                <a:ea typeface="ＭＳ Ｐゴシック" charset="0"/>
                <a:cs typeface="Gill Sans" charset="0"/>
              </a:rPr>
              <a:t>d</a:t>
            </a:r>
          </a:p>
        </p:txBody>
      </p:sp>
      <p:sp>
        <p:nvSpPr>
          <p:cNvPr id="50293" name="Rectangle 117"/>
          <p:cNvSpPr>
            <a:spLocks/>
          </p:cNvSpPr>
          <p:nvPr/>
        </p:nvSpPr>
        <p:spPr bwMode="auto">
          <a:xfrm>
            <a:off x="431800" y="7823200"/>
            <a:ext cx="7158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800">
                <a:solidFill>
                  <a:schemeClr val="tx1"/>
                </a:solidFill>
                <a:ea typeface="ＭＳ Ｐゴシック" charset="0"/>
                <a:cs typeface="Gill Sans" charset="0"/>
              </a:rPr>
              <a:t>Top prediction layer has ||</a:t>
            </a:r>
            <a:r>
              <a:rPr lang="en-US" sz="2800" i="1">
                <a:solidFill>
                  <a:schemeClr val="tx1"/>
                </a:solidFill>
                <a:ea typeface="ＭＳ Ｐゴシック" charset="0"/>
                <a:cs typeface="Gill Sans" charset="0"/>
              </a:rPr>
              <a:t>Vocab</a:t>
            </a:r>
            <a:r>
              <a:rPr lang="en-US" sz="2800">
                <a:solidFill>
                  <a:schemeClr val="tx1"/>
                </a:solidFill>
                <a:ea typeface="ＭＳ Ｐゴシック" charset="0"/>
                <a:cs typeface="Gill Sans" charset="0"/>
              </a:rPr>
              <a:t>|| x </a:t>
            </a:r>
            <a:r>
              <a:rPr lang="en-US" sz="2800" i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</a:t>
            </a:r>
            <a:r>
              <a:rPr lang="en-US" sz="2800">
                <a:solidFill>
                  <a:schemeClr val="tx1"/>
                </a:solidFill>
                <a:ea typeface="ＭＳ Ｐゴシック" charset="0"/>
                <a:cs typeface="Gill Sans" charset="0"/>
              </a:rPr>
              <a:t> parameters.</a:t>
            </a:r>
          </a:p>
        </p:txBody>
      </p:sp>
      <p:grpSp>
        <p:nvGrpSpPr>
          <p:cNvPr id="50294" name="Group 118"/>
          <p:cNvGrpSpPr>
            <a:grpSpLocks/>
          </p:cNvGrpSpPr>
          <p:nvPr/>
        </p:nvGrpSpPr>
        <p:grpSpPr bwMode="auto">
          <a:xfrm>
            <a:off x="469900" y="7061200"/>
            <a:ext cx="571500" cy="596900"/>
            <a:chOff x="0" y="0"/>
            <a:chExt cx="360" cy="376"/>
          </a:xfrm>
        </p:grpSpPr>
        <p:sp>
          <p:nvSpPr>
            <p:cNvPr id="50295" name="Rectangle 119"/>
            <p:cNvSpPr>
              <a:spLocks/>
            </p:cNvSpPr>
            <p:nvPr/>
          </p:nvSpPr>
          <p:spPr bwMode="auto">
            <a:xfrm>
              <a:off x="0" y="32"/>
              <a:ext cx="360" cy="336"/>
            </a:xfrm>
            <a:prstGeom prst="rect">
              <a:avLst/>
            </a:prstGeom>
            <a:solidFill>
              <a:srgbClr val="84DDF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96" name="Rectangle 120"/>
            <p:cNvSpPr>
              <a:spLocks/>
            </p:cNvSpPr>
            <p:nvPr/>
          </p:nvSpPr>
          <p:spPr bwMode="auto">
            <a:xfrm>
              <a:off x="75" y="0"/>
              <a:ext cx="196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60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E</a:t>
              </a:r>
            </a:p>
          </p:txBody>
        </p:sp>
      </p:grpSp>
      <p:sp>
        <p:nvSpPr>
          <p:cNvPr id="50297" name="Rectangle 121"/>
          <p:cNvSpPr>
            <a:spLocks/>
          </p:cNvSpPr>
          <p:nvPr/>
        </p:nvSpPr>
        <p:spPr bwMode="auto">
          <a:xfrm>
            <a:off x="4686300" y="8718550"/>
            <a:ext cx="795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Most ideas from Bengio et al 2003,  Collobert &amp; Weston 2008</a:t>
            </a:r>
          </a:p>
        </p:txBody>
      </p:sp>
      <p:grpSp>
        <p:nvGrpSpPr>
          <p:cNvPr id="50298" name="Group 122"/>
          <p:cNvGrpSpPr>
            <a:grpSpLocks/>
          </p:cNvGrpSpPr>
          <p:nvPr/>
        </p:nvGrpSpPr>
        <p:grpSpPr bwMode="auto">
          <a:xfrm>
            <a:off x="7658100" y="6908800"/>
            <a:ext cx="5105400" cy="1498600"/>
            <a:chOff x="0" y="0"/>
            <a:chExt cx="3216" cy="944"/>
          </a:xfrm>
        </p:grpSpPr>
        <p:sp>
          <p:nvSpPr>
            <p:cNvPr id="50299" name="Rectangle 123"/>
            <p:cNvSpPr>
              <a:spLocks/>
            </p:cNvSpPr>
            <p:nvPr/>
          </p:nvSpPr>
          <p:spPr bwMode="auto">
            <a:xfrm>
              <a:off x="344" y="240"/>
              <a:ext cx="287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280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100s of millions of parameters,</a:t>
              </a:r>
            </a:p>
            <a:p>
              <a:pPr algn="l"/>
              <a:r>
                <a:rPr lang="en-US" sz="280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but gradients very sparse</a:t>
              </a:r>
            </a:p>
          </p:txBody>
        </p:sp>
        <p:sp>
          <p:nvSpPr>
            <p:cNvPr id="50300" name="Rectangle 124"/>
            <p:cNvSpPr>
              <a:spLocks/>
            </p:cNvSpPr>
            <p:nvPr/>
          </p:nvSpPr>
          <p:spPr bwMode="auto">
            <a:xfrm>
              <a:off x="0" y="0"/>
              <a:ext cx="376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960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}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2552700"/>
            <a:ext cx="12141200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Rectangle 2"/>
          <p:cNvSpPr>
            <a:spLocks/>
          </p:cNvSpPr>
          <p:nvPr/>
        </p:nvSpPr>
        <p:spPr bwMode="auto">
          <a:xfrm>
            <a:off x="92075" y="304800"/>
            <a:ext cx="12814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u="sng">
                <a:solidFill>
                  <a:schemeClr val="tx1"/>
                </a:solidFill>
                <a:ea typeface="ＭＳ Ｐゴシック" charset="0"/>
                <a:cs typeface="Gill Sans" charset="0"/>
              </a:rPr>
              <a:t>Visualizing the Embedding</a:t>
            </a:r>
          </a:p>
        </p:txBody>
      </p:sp>
      <p:sp>
        <p:nvSpPr>
          <p:cNvPr id="51203" name="Rectangle 3"/>
          <p:cNvSpPr>
            <a:spLocks/>
          </p:cNvSpPr>
          <p:nvPr/>
        </p:nvSpPr>
        <p:spPr bwMode="auto">
          <a:xfrm>
            <a:off x="469900" y="1308100"/>
            <a:ext cx="12395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571500" indent="-571500" algn="l">
              <a:spcBef>
                <a:spcPts val="1200"/>
              </a:spcBef>
              <a:buSzPct val="171000"/>
              <a:buFont typeface="Gill Sans" charset="0"/>
              <a:buChar char="•"/>
            </a:pPr>
            <a:r>
              <a:rPr lang="en-US" sz="3200">
                <a:solidFill>
                  <a:schemeClr val="tx1"/>
                </a:solidFill>
                <a:ea typeface="ＭＳ Ｐゴシック" charset="0"/>
                <a:cs typeface="Gill Sans" charset="0"/>
              </a:rPr>
              <a:t>Example nearest neighbors in 50-D embedding trained on 7B word Google News corpus</a:t>
            </a:r>
          </a:p>
        </p:txBody>
      </p:sp>
      <p:sp>
        <p:nvSpPr>
          <p:cNvPr id="51204" name="Rectangle 4"/>
          <p:cNvSpPr>
            <a:spLocks/>
          </p:cNvSpPr>
          <p:nvPr/>
        </p:nvSpPr>
        <p:spPr bwMode="auto">
          <a:xfrm>
            <a:off x="406400" y="2565400"/>
            <a:ext cx="11785600" cy="1117600"/>
          </a:xfrm>
          <a:prstGeom prst="rect">
            <a:avLst/>
          </a:prstGeom>
          <a:solidFill>
            <a:schemeClr val="accent1"/>
          </a:solidFill>
          <a:ln w="254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5" name="Rectangle 5"/>
          <p:cNvSpPr>
            <a:spLocks/>
          </p:cNvSpPr>
          <p:nvPr/>
        </p:nvSpPr>
        <p:spPr bwMode="auto">
          <a:xfrm>
            <a:off x="1701800" y="2641600"/>
            <a:ext cx="1117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1200"/>
              </a:spcBef>
            </a:pPr>
            <a:r>
              <a:rPr lang="en-US" sz="2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  <a:sym typeface="Courier New" charset="0"/>
              </a:rPr>
              <a:t>apple</a:t>
            </a:r>
          </a:p>
        </p:txBody>
      </p:sp>
      <p:sp>
        <p:nvSpPr>
          <p:cNvPr id="51206" name="Rectangle 6"/>
          <p:cNvSpPr>
            <a:spLocks/>
          </p:cNvSpPr>
          <p:nvPr/>
        </p:nvSpPr>
        <p:spPr bwMode="auto">
          <a:xfrm>
            <a:off x="5740400" y="2641600"/>
            <a:ext cx="1117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1200"/>
              </a:spcBef>
            </a:pPr>
            <a:r>
              <a:rPr lang="en-US" sz="2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  <a:sym typeface="Courier New" charset="0"/>
              </a:rPr>
              <a:t>Apple</a:t>
            </a:r>
          </a:p>
        </p:txBody>
      </p:sp>
      <p:sp>
        <p:nvSpPr>
          <p:cNvPr id="51207" name="Rectangle 7"/>
          <p:cNvSpPr>
            <a:spLocks/>
          </p:cNvSpPr>
          <p:nvPr/>
        </p:nvSpPr>
        <p:spPr bwMode="auto">
          <a:xfrm>
            <a:off x="10223500" y="2641600"/>
            <a:ext cx="15113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1200"/>
              </a:spcBef>
            </a:pPr>
            <a:r>
              <a:rPr lang="en-US" sz="2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  <a:sym typeface="Courier New" charset="0"/>
              </a:rPr>
              <a:t>iPhone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393700"/>
            <a:ext cx="19050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Rectangle 2"/>
          <p:cNvSpPr>
            <a:spLocks/>
          </p:cNvSpPr>
          <p:nvPr/>
        </p:nvSpPr>
        <p:spPr bwMode="auto">
          <a:xfrm>
            <a:off x="4321175" y="736600"/>
            <a:ext cx="4368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800" u="sng">
                <a:solidFill>
                  <a:schemeClr val="tx1"/>
                </a:solidFill>
                <a:ea typeface="ＭＳ Ｐゴシック" charset="0"/>
                <a:cs typeface="Gill Sans" charset="0"/>
              </a:rPr>
              <a:t>Summary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154238"/>
            <a:ext cx="12166600" cy="7518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3200" dirty="0" err="1"/>
              <a:t>DistBelief</a:t>
            </a:r>
            <a:r>
              <a:rPr lang="en-US" sz="3200" dirty="0"/>
              <a:t> parallelizes a single Deep</a:t>
            </a:r>
            <a:br>
              <a:rPr lang="en-US" sz="3200" dirty="0"/>
            </a:br>
            <a:r>
              <a:rPr lang="en-US" sz="3200" dirty="0"/>
              <a:t>Learning model over 10s -1000s of cores.</a:t>
            </a:r>
          </a:p>
          <a:p>
            <a:pPr>
              <a:spcBef>
                <a:spcPts val="1200"/>
              </a:spcBef>
            </a:pPr>
            <a:r>
              <a:rPr lang="en-US" sz="3200" dirty="0"/>
              <a:t>A centralized parameter server allows you to use 1s - 100s of model replicas to simultaneously minimize your objective through asynchronous distributed SGD, or 1000s of replicas for L-BFGS</a:t>
            </a:r>
          </a:p>
          <a:p>
            <a:pPr>
              <a:spcBef>
                <a:spcPts val="1200"/>
              </a:spcBef>
            </a:pPr>
            <a:r>
              <a:rPr lang="en-US" sz="3200" dirty="0"/>
              <a:t>Deep networks work well for a host of applications:</a:t>
            </a:r>
          </a:p>
          <a:p>
            <a:pPr lvl="1">
              <a:spcBef>
                <a:spcPts val="1200"/>
              </a:spcBef>
            </a:pPr>
            <a:r>
              <a:rPr lang="en-US" sz="3200" dirty="0"/>
              <a:t>Speech:  Supervised model with broad connectivity, </a:t>
            </a:r>
            <a:r>
              <a:rPr lang="en-US" sz="3200" dirty="0" err="1"/>
              <a:t>DistBelief</a:t>
            </a:r>
            <a:r>
              <a:rPr lang="en-US" sz="3200" dirty="0"/>
              <a:t> can train higher quality models in much less time than a GPU.</a:t>
            </a:r>
          </a:p>
          <a:p>
            <a:pPr lvl="1">
              <a:spcBef>
                <a:spcPts val="1200"/>
              </a:spcBef>
            </a:pPr>
            <a:r>
              <a:rPr lang="en-US" sz="3200" dirty="0"/>
              <a:t>Images:  Semi-supervised model with local connectivity,</a:t>
            </a:r>
            <a:br>
              <a:rPr lang="en-US" sz="3200" dirty="0"/>
            </a:br>
            <a:r>
              <a:rPr lang="en-US" sz="3200" dirty="0"/>
              <a:t>beats state of the art performance on </a:t>
            </a:r>
            <a:r>
              <a:rPr lang="en-US" sz="3200" dirty="0" err="1"/>
              <a:t>ImageNet</a:t>
            </a:r>
            <a:r>
              <a:rPr lang="en-US" sz="3200" dirty="0"/>
              <a:t>, a challenging academic data set.</a:t>
            </a:r>
          </a:p>
          <a:p>
            <a:pPr lvl="1">
              <a:spcBef>
                <a:spcPts val="1200"/>
              </a:spcBef>
            </a:pPr>
            <a:r>
              <a:rPr lang="en-US" sz="3200" dirty="0"/>
              <a:t>Neural language models are complementary to N-gram model -- interpolated perplexity falls by 33%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00" y="241300"/>
            <a:ext cx="217170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bldLvl="5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/>
        </p:nvSpPr>
        <p:spPr bwMode="auto">
          <a:xfrm>
            <a:off x="92075" y="266700"/>
            <a:ext cx="12814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800">
                <a:solidFill>
                  <a:schemeClr val="tx1"/>
                </a:solidFill>
                <a:ea typeface="ＭＳ Ｐゴシック" charset="0"/>
                <a:cs typeface="Gill Sans" charset="0"/>
              </a:rPr>
              <a:t>Hypothesis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0" y="1295400"/>
            <a:ext cx="11988800" cy="314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1440" tIns="45720" rIns="0" bIns="45720" numCol="1" anchor="ctr" anchorCtr="0" compatLnSpc="1">
            <a:prstTxWarp prst="textNoShape">
              <a:avLst/>
            </a:prstTxWarp>
          </a:bodyPr>
          <a:lstStyle/>
          <a:p>
            <a:pPr marL="317500" indent="0">
              <a:spcBef>
                <a:spcPct val="0"/>
              </a:spcBef>
              <a:buNone/>
            </a:pPr>
            <a:r>
              <a:rPr lang="en-US" sz="3600" dirty="0"/>
              <a:t>Useful high-level representations arise </a:t>
            </a:r>
            <a:r>
              <a:rPr lang="en-US" sz="3600" dirty="0" smtClean="0"/>
              <a:t>from:</a:t>
            </a:r>
          </a:p>
          <a:p>
            <a:pPr>
              <a:spcBef>
                <a:spcPct val="0"/>
              </a:spcBef>
            </a:pPr>
            <a:r>
              <a:rPr lang="en-US" sz="3600" dirty="0" smtClean="0"/>
              <a:t>Very </a:t>
            </a:r>
            <a:r>
              <a:rPr lang="en-US" sz="3600" dirty="0"/>
              <a:t>large models, trained on very large amounts of data</a:t>
            </a:r>
          </a:p>
        </p:txBody>
      </p:sp>
      <p:sp>
        <p:nvSpPr>
          <p:cNvPr id="18435" name="Rectangle 3"/>
          <p:cNvSpPr>
            <a:spLocks/>
          </p:cNvSpPr>
          <p:nvPr/>
        </p:nvSpPr>
        <p:spPr bwMode="auto">
          <a:xfrm>
            <a:off x="482600" y="4038600"/>
            <a:ext cx="12496819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1200"/>
              </a:spcBef>
            </a:pP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But we are impatient..</a:t>
            </a:r>
          </a:p>
          <a:p>
            <a:pPr algn="l">
              <a:spcBef>
                <a:spcPts val="1200"/>
              </a:spcBef>
            </a:pPr>
            <a:endParaRPr lang="en-US" sz="36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>
              <a:spcBef>
                <a:spcPts val="1200"/>
              </a:spcBef>
            </a:pP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Want to train such models </a:t>
            </a:r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quickly</a:t>
            </a:r>
          </a:p>
          <a:p>
            <a:pPr marL="571500" indent="-571500" algn="l">
              <a:spcBef>
                <a:spcPts val="1200"/>
              </a:spcBef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Faster 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progress, easier to try out new ideas, etc.</a:t>
            </a:r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>
            <a:off x="514350" y="7353300"/>
            <a:ext cx="12179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1200"/>
              </a:spcBef>
            </a:pPr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Parallelism is our friend!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3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1"/>
          <p:cNvGrpSpPr>
            <a:grpSpLocks/>
          </p:cNvGrpSpPr>
          <p:nvPr/>
        </p:nvGrpSpPr>
        <p:grpSpPr bwMode="auto">
          <a:xfrm>
            <a:off x="1447800" y="2527300"/>
            <a:ext cx="3187700" cy="3416300"/>
            <a:chOff x="0" y="0"/>
            <a:chExt cx="2008" cy="2152"/>
          </a:xfrm>
        </p:grpSpPr>
        <p:grpSp>
          <p:nvGrpSpPr>
            <p:cNvPr id="19458" name="Group 2"/>
            <p:cNvGrpSpPr>
              <a:grpSpLocks/>
            </p:cNvGrpSpPr>
            <p:nvPr/>
          </p:nvGrpSpPr>
          <p:grpSpPr bwMode="auto">
            <a:xfrm>
              <a:off x="344" y="96"/>
              <a:ext cx="1320" cy="496"/>
              <a:chOff x="0" y="0"/>
              <a:chExt cx="1320" cy="496"/>
            </a:xfrm>
          </p:grpSpPr>
          <p:sp>
            <p:nvSpPr>
              <p:cNvPr id="19459" name="Line 3"/>
              <p:cNvSpPr>
                <a:spLocks noChangeShapeType="1"/>
              </p:cNvSpPr>
              <p:nvPr/>
            </p:nvSpPr>
            <p:spPr bwMode="auto">
              <a:xfrm>
                <a:off x="1056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60" name="Line 4"/>
              <p:cNvSpPr>
                <a:spLocks noChangeShapeType="1"/>
              </p:cNvSpPr>
              <p:nvPr/>
            </p:nvSpPr>
            <p:spPr bwMode="auto">
              <a:xfrm rot="10800000" flipH="1">
                <a:off x="792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61" name="Line 5"/>
              <p:cNvSpPr>
                <a:spLocks noChangeShapeType="1"/>
              </p:cNvSpPr>
              <p:nvPr/>
            </p:nvSpPr>
            <p:spPr bwMode="auto">
              <a:xfrm rot="10800000" flipH="1">
                <a:off x="1048" y="47"/>
                <a:ext cx="0" cy="4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62" name="Line 6"/>
              <p:cNvSpPr>
                <a:spLocks noChangeShapeType="1"/>
              </p:cNvSpPr>
              <p:nvPr/>
            </p:nvSpPr>
            <p:spPr bwMode="auto">
              <a:xfrm>
                <a:off x="792" y="2"/>
                <a:ext cx="261" cy="491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63" name="Line 7"/>
              <p:cNvSpPr>
                <a:spLocks noChangeShapeType="1"/>
              </p:cNvSpPr>
              <p:nvPr/>
            </p:nvSpPr>
            <p:spPr bwMode="auto">
              <a:xfrm rot="10800000" flipH="1">
                <a:off x="530" y="2"/>
                <a:ext cx="262" cy="491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64" name="Line 8"/>
              <p:cNvSpPr>
                <a:spLocks noChangeShapeType="1"/>
              </p:cNvSpPr>
              <p:nvPr/>
            </p:nvSpPr>
            <p:spPr bwMode="auto">
              <a:xfrm rot="10800000" flipH="1">
                <a:off x="784" y="49"/>
                <a:ext cx="0" cy="39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65" name="Line 9"/>
              <p:cNvSpPr>
                <a:spLocks noChangeShapeType="1"/>
              </p:cNvSpPr>
              <p:nvPr/>
            </p:nvSpPr>
            <p:spPr bwMode="auto">
              <a:xfrm>
                <a:off x="528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66" name="Line 10"/>
              <p:cNvSpPr>
                <a:spLocks noChangeShapeType="1"/>
              </p:cNvSpPr>
              <p:nvPr/>
            </p:nvSpPr>
            <p:spPr bwMode="auto">
              <a:xfrm rot="10800000" flipH="1">
                <a:off x="264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67" name="Line 11"/>
              <p:cNvSpPr>
                <a:spLocks noChangeShapeType="1"/>
              </p:cNvSpPr>
              <p:nvPr/>
            </p:nvSpPr>
            <p:spPr bwMode="auto">
              <a:xfrm rot="10800000" flipH="1">
                <a:off x="520" y="47"/>
                <a:ext cx="0" cy="4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68" name="Line 12"/>
              <p:cNvSpPr>
                <a:spLocks noChangeShapeType="1"/>
              </p:cNvSpPr>
              <p:nvPr/>
            </p:nvSpPr>
            <p:spPr bwMode="auto">
              <a:xfrm>
                <a:off x="264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69" name="Line 13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70" name="Line 14"/>
              <p:cNvSpPr>
                <a:spLocks noChangeShapeType="1"/>
              </p:cNvSpPr>
              <p:nvPr/>
            </p:nvSpPr>
            <p:spPr bwMode="auto">
              <a:xfrm rot="10800000" flipH="1">
                <a:off x="256" y="47"/>
                <a:ext cx="0" cy="4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9471" name="Group 15"/>
            <p:cNvGrpSpPr>
              <a:grpSpLocks/>
            </p:cNvGrpSpPr>
            <p:nvPr/>
          </p:nvGrpSpPr>
          <p:grpSpPr bwMode="auto">
            <a:xfrm>
              <a:off x="80" y="584"/>
              <a:ext cx="1848" cy="496"/>
              <a:chOff x="0" y="0"/>
              <a:chExt cx="1848" cy="496"/>
            </a:xfrm>
          </p:grpSpPr>
          <p:sp>
            <p:nvSpPr>
              <p:cNvPr id="19472" name="Line 16"/>
              <p:cNvSpPr>
                <a:spLocks noChangeShapeType="1"/>
              </p:cNvSpPr>
              <p:nvPr/>
            </p:nvSpPr>
            <p:spPr bwMode="auto">
              <a:xfrm>
                <a:off x="1320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73" name="Line 17"/>
              <p:cNvSpPr>
                <a:spLocks noChangeShapeType="1"/>
              </p:cNvSpPr>
              <p:nvPr/>
            </p:nvSpPr>
            <p:spPr bwMode="auto">
              <a:xfrm rot="10800000" flipH="1">
                <a:off x="1056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74" name="Line 18"/>
              <p:cNvSpPr>
                <a:spLocks noChangeShapeType="1"/>
              </p:cNvSpPr>
              <p:nvPr/>
            </p:nvSpPr>
            <p:spPr bwMode="auto">
              <a:xfrm rot="10800000" flipH="1">
                <a:off x="1312" y="47"/>
                <a:ext cx="0" cy="4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75" name="Line 19"/>
              <p:cNvSpPr>
                <a:spLocks noChangeShapeType="1"/>
              </p:cNvSpPr>
              <p:nvPr/>
            </p:nvSpPr>
            <p:spPr bwMode="auto">
              <a:xfrm>
                <a:off x="1584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76" name="Line 20"/>
              <p:cNvSpPr>
                <a:spLocks noChangeShapeType="1"/>
              </p:cNvSpPr>
              <p:nvPr/>
            </p:nvSpPr>
            <p:spPr bwMode="auto">
              <a:xfrm rot="10800000" flipH="1">
                <a:off x="1320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77" name="Line 21"/>
              <p:cNvSpPr>
                <a:spLocks noChangeShapeType="1"/>
              </p:cNvSpPr>
              <p:nvPr/>
            </p:nvSpPr>
            <p:spPr bwMode="auto">
              <a:xfrm rot="10800000" flipH="1">
                <a:off x="1576" y="47"/>
                <a:ext cx="0" cy="4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78" name="Line 22"/>
              <p:cNvSpPr>
                <a:spLocks noChangeShapeType="1"/>
              </p:cNvSpPr>
              <p:nvPr/>
            </p:nvSpPr>
            <p:spPr bwMode="auto">
              <a:xfrm>
                <a:off x="1056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79" name="Line 23"/>
              <p:cNvSpPr>
                <a:spLocks noChangeShapeType="1"/>
              </p:cNvSpPr>
              <p:nvPr/>
            </p:nvSpPr>
            <p:spPr bwMode="auto">
              <a:xfrm rot="10800000" flipH="1">
                <a:off x="792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80" name="Line 24"/>
              <p:cNvSpPr>
                <a:spLocks noChangeShapeType="1"/>
              </p:cNvSpPr>
              <p:nvPr/>
            </p:nvSpPr>
            <p:spPr bwMode="auto">
              <a:xfrm rot="10800000" flipH="1">
                <a:off x="1048" y="47"/>
                <a:ext cx="0" cy="4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81" name="Line 25"/>
              <p:cNvSpPr>
                <a:spLocks noChangeShapeType="1"/>
              </p:cNvSpPr>
              <p:nvPr/>
            </p:nvSpPr>
            <p:spPr bwMode="auto">
              <a:xfrm>
                <a:off x="792" y="2"/>
                <a:ext cx="261" cy="491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82" name="Line 26"/>
              <p:cNvSpPr>
                <a:spLocks noChangeShapeType="1"/>
              </p:cNvSpPr>
              <p:nvPr/>
            </p:nvSpPr>
            <p:spPr bwMode="auto">
              <a:xfrm rot="10800000" flipH="1">
                <a:off x="530" y="2"/>
                <a:ext cx="262" cy="491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83" name="Line 27"/>
              <p:cNvSpPr>
                <a:spLocks noChangeShapeType="1"/>
              </p:cNvSpPr>
              <p:nvPr/>
            </p:nvSpPr>
            <p:spPr bwMode="auto">
              <a:xfrm rot="10800000" flipH="1">
                <a:off x="784" y="49"/>
                <a:ext cx="0" cy="39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84" name="Line 28"/>
              <p:cNvSpPr>
                <a:spLocks noChangeShapeType="1"/>
              </p:cNvSpPr>
              <p:nvPr/>
            </p:nvSpPr>
            <p:spPr bwMode="auto">
              <a:xfrm>
                <a:off x="528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85" name="Line 29"/>
              <p:cNvSpPr>
                <a:spLocks noChangeShapeType="1"/>
              </p:cNvSpPr>
              <p:nvPr/>
            </p:nvSpPr>
            <p:spPr bwMode="auto">
              <a:xfrm rot="10800000" flipH="1">
                <a:off x="264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86" name="Line 30"/>
              <p:cNvSpPr>
                <a:spLocks noChangeShapeType="1"/>
              </p:cNvSpPr>
              <p:nvPr/>
            </p:nvSpPr>
            <p:spPr bwMode="auto">
              <a:xfrm rot="10800000" flipH="1">
                <a:off x="520" y="47"/>
                <a:ext cx="0" cy="4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87" name="Line 31"/>
              <p:cNvSpPr>
                <a:spLocks noChangeShapeType="1"/>
              </p:cNvSpPr>
              <p:nvPr/>
            </p:nvSpPr>
            <p:spPr bwMode="auto">
              <a:xfrm>
                <a:off x="264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88" name="Line 32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89" name="Line 33"/>
              <p:cNvSpPr>
                <a:spLocks noChangeShapeType="1"/>
              </p:cNvSpPr>
              <p:nvPr/>
            </p:nvSpPr>
            <p:spPr bwMode="auto">
              <a:xfrm rot="10800000" flipH="1">
                <a:off x="256" y="47"/>
                <a:ext cx="0" cy="4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9490" name="Group 34"/>
            <p:cNvGrpSpPr>
              <a:grpSpLocks/>
            </p:cNvGrpSpPr>
            <p:nvPr/>
          </p:nvGrpSpPr>
          <p:grpSpPr bwMode="auto">
            <a:xfrm>
              <a:off x="80" y="1080"/>
              <a:ext cx="1848" cy="496"/>
              <a:chOff x="0" y="0"/>
              <a:chExt cx="1848" cy="496"/>
            </a:xfrm>
          </p:grpSpPr>
          <p:sp>
            <p:nvSpPr>
              <p:cNvPr id="19491" name="Line 35"/>
              <p:cNvSpPr>
                <a:spLocks noChangeShapeType="1"/>
              </p:cNvSpPr>
              <p:nvPr/>
            </p:nvSpPr>
            <p:spPr bwMode="auto">
              <a:xfrm rot="10800000" flipH="1">
                <a:off x="1320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92" name="Line 36"/>
              <p:cNvSpPr>
                <a:spLocks noChangeShapeType="1"/>
              </p:cNvSpPr>
              <p:nvPr/>
            </p:nvSpPr>
            <p:spPr bwMode="auto">
              <a:xfrm>
                <a:off x="1056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93" name="Line 37"/>
              <p:cNvSpPr>
                <a:spLocks noChangeShapeType="1"/>
              </p:cNvSpPr>
              <p:nvPr/>
            </p:nvSpPr>
            <p:spPr bwMode="auto">
              <a:xfrm>
                <a:off x="1312" y="48"/>
                <a:ext cx="0" cy="4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94" name="Line 38"/>
              <p:cNvSpPr>
                <a:spLocks noChangeShapeType="1"/>
              </p:cNvSpPr>
              <p:nvPr/>
            </p:nvSpPr>
            <p:spPr bwMode="auto">
              <a:xfrm rot="10800000" flipH="1">
                <a:off x="1584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95" name="Line 39"/>
              <p:cNvSpPr>
                <a:spLocks noChangeShapeType="1"/>
              </p:cNvSpPr>
              <p:nvPr/>
            </p:nvSpPr>
            <p:spPr bwMode="auto">
              <a:xfrm>
                <a:off x="1320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96" name="Line 40"/>
              <p:cNvSpPr>
                <a:spLocks noChangeShapeType="1"/>
              </p:cNvSpPr>
              <p:nvPr/>
            </p:nvSpPr>
            <p:spPr bwMode="auto">
              <a:xfrm>
                <a:off x="1576" y="48"/>
                <a:ext cx="0" cy="4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97" name="Line 41"/>
              <p:cNvSpPr>
                <a:spLocks noChangeShapeType="1"/>
              </p:cNvSpPr>
              <p:nvPr/>
            </p:nvSpPr>
            <p:spPr bwMode="auto">
              <a:xfrm rot="10800000" flipH="1">
                <a:off x="1056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98" name="Line 42"/>
              <p:cNvSpPr>
                <a:spLocks noChangeShapeType="1"/>
              </p:cNvSpPr>
              <p:nvPr/>
            </p:nvSpPr>
            <p:spPr bwMode="auto">
              <a:xfrm>
                <a:off x="792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99" name="Line 43"/>
              <p:cNvSpPr>
                <a:spLocks noChangeShapeType="1"/>
              </p:cNvSpPr>
              <p:nvPr/>
            </p:nvSpPr>
            <p:spPr bwMode="auto">
              <a:xfrm>
                <a:off x="1048" y="48"/>
                <a:ext cx="0" cy="4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00" name="Line 44"/>
              <p:cNvSpPr>
                <a:spLocks noChangeShapeType="1"/>
              </p:cNvSpPr>
              <p:nvPr/>
            </p:nvSpPr>
            <p:spPr bwMode="auto">
              <a:xfrm rot="10800000" flipH="1">
                <a:off x="792" y="2"/>
                <a:ext cx="261" cy="491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01" name="Line 45"/>
              <p:cNvSpPr>
                <a:spLocks noChangeShapeType="1"/>
              </p:cNvSpPr>
              <p:nvPr/>
            </p:nvSpPr>
            <p:spPr bwMode="auto">
              <a:xfrm>
                <a:off x="530" y="2"/>
                <a:ext cx="262" cy="491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02" name="Line 46"/>
              <p:cNvSpPr>
                <a:spLocks noChangeShapeType="1"/>
              </p:cNvSpPr>
              <p:nvPr/>
            </p:nvSpPr>
            <p:spPr bwMode="auto">
              <a:xfrm>
                <a:off x="784" y="49"/>
                <a:ext cx="0" cy="39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03" name="Line 47"/>
              <p:cNvSpPr>
                <a:spLocks noChangeShapeType="1"/>
              </p:cNvSpPr>
              <p:nvPr/>
            </p:nvSpPr>
            <p:spPr bwMode="auto">
              <a:xfrm rot="10800000" flipH="1">
                <a:off x="528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04" name="Line 48"/>
              <p:cNvSpPr>
                <a:spLocks noChangeShapeType="1"/>
              </p:cNvSpPr>
              <p:nvPr/>
            </p:nvSpPr>
            <p:spPr bwMode="auto">
              <a:xfrm>
                <a:off x="264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05" name="Line 49"/>
              <p:cNvSpPr>
                <a:spLocks noChangeShapeType="1"/>
              </p:cNvSpPr>
              <p:nvPr/>
            </p:nvSpPr>
            <p:spPr bwMode="auto">
              <a:xfrm>
                <a:off x="520" y="48"/>
                <a:ext cx="0" cy="4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06" name="Line 50"/>
              <p:cNvSpPr>
                <a:spLocks noChangeShapeType="1"/>
              </p:cNvSpPr>
              <p:nvPr/>
            </p:nvSpPr>
            <p:spPr bwMode="auto">
              <a:xfrm rot="10800000" flipH="1">
                <a:off x="264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07" name="Line 51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08" name="Line 52"/>
              <p:cNvSpPr>
                <a:spLocks noChangeShapeType="1"/>
              </p:cNvSpPr>
              <p:nvPr/>
            </p:nvSpPr>
            <p:spPr bwMode="auto">
              <a:xfrm>
                <a:off x="256" y="48"/>
                <a:ext cx="0" cy="4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9509" name="Group 53"/>
            <p:cNvGrpSpPr>
              <a:grpSpLocks/>
            </p:cNvGrpSpPr>
            <p:nvPr/>
          </p:nvGrpSpPr>
          <p:grpSpPr bwMode="auto">
            <a:xfrm>
              <a:off x="80" y="1568"/>
              <a:ext cx="1848" cy="496"/>
              <a:chOff x="0" y="0"/>
              <a:chExt cx="1848" cy="496"/>
            </a:xfrm>
          </p:grpSpPr>
          <p:sp>
            <p:nvSpPr>
              <p:cNvPr id="19510" name="Line 54"/>
              <p:cNvSpPr>
                <a:spLocks noChangeShapeType="1"/>
              </p:cNvSpPr>
              <p:nvPr/>
            </p:nvSpPr>
            <p:spPr bwMode="auto">
              <a:xfrm>
                <a:off x="1320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11" name="Line 55"/>
              <p:cNvSpPr>
                <a:spLocks noChangeShapeType="1"/>
              </p:cNvSpPr>
              <p:nvPr/>
            </p:nvSpPr>
            <p:spPr bwMode="auto">
              <a:xfrm rot="10800000" flipH="1">
                <a:off x="1056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12" name="Line 56"/>
              <p:cNvSpPr>
                <a:spLocks noChangeShapeType="1"/>
              </p:cNvSpPr>
              <p:nvPr/>
            </p:nvSpPr>
            <p:spPr bwMode="auto">
              <a:xfrm rot="10800000" flipH="1">
                <a:off x="1312" y="47"/>
                <a:ext cx="0" cy="4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13" name="Line 57"/>
              <p:cNvSpPr>
                <a:spLocks noChangeShapeType="1"/>
              </p:cNvSpPr>
              <p:nvPr/>
            </p:nvSpPr>
            <p:spPr bwMode="auto">
              <a:xfrm>
                <a:off x="1584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14" name="Line 58"/>
              <p:cNvSpPr>
                <a:spLocks noChangeShapeType="1"/>
              </p:cNvSpPr>
              <p:nvPr/>
            </p:nvSpPr>
            <p:spPr bwMode="auto">
              <a:xfrm rot="10800000" flipH="1">
                <a:off x="1320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15" name="Line 59"/>
              <p:cNvSpPr>
                <a:spLocks noChangeShapeType="1"/>
              </p:cNvSpPr>
              <p:nvPr/>
            </p:nvSpPr>
            <p:spPr bwMode="auto">
              <a:xfrm rot="10800000" flipH="1">
                <a:off x="1576" y="47"/>
                <a:ext cx="0" cy="4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16" name="Line 60"/>
              <p:cNvSpPr>
                <a:spLocks noChangeShapeType="1"/>
              </p:cNvSpPr>
              <p:nvPr/>
            </p:nvSpPr>
            <p:spPr bwMode="auto">
              <a:xfrm>
                <a:off x="1056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17" name="Line 61"/>
              <p:cNvSpPr>
                <a:spLocks noChangeShapeType="1"/>
              </p:cNvSpPr>
              <p:nvPr/>
            </p:nvSpPr>
            <p:spPr bwMode="auto">
              <a:xfrm rot="10800000" flipH="1">
                <a:off x="792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18" name="Line 62"/>
              <p:cNvSpPr>
                <a:spLocks noChangeShapeType="1"/>
              </p:cNvSpPr>
              <p:nvPr/>
            </p:nvSpPr>
            <p:spPr bwMode="auto">
              <a:xfrm rot="10800000" flipH="1">
                <a:off x="1048" y="47"/>
                <a:ext cx="0" cy="4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19" name="Line 63"/>
              <p:cNvSpPr>
                <a:spLocks noChangeShapeType="1"/>
              </p:cNvSpPr>
              <p:nvPr/>
            </p:nvSpPr>
            <p:spPr bwMode="auto">
              <a:xfrm>
                <a:off x="792" y="2"/>
                <a:ext cx="261" cy="491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20" name="Line 64"/>
              <p:cNvSpPr>
                <a:spLocks noChangeShapeType="1"/>
              </p:cNvSpPr>
              <p:nvPr/>
            </p:nvSpPr>
            <p:spPr bwMode="auto">
              <a:xfrm rot="10800000" flipH="1">
                <a:off x="530" y="2"/>
                <a:ext cx="262" cy="491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21" name="Line 65"/>
              <p:cNvSpPr>
                <a:spLocks noChangeShapeType="1"/>
              </p:cNvSpPr>
              <p:nvPr/>
            </p:nvSpPr>
            <p:spPr bwMode="auto">
              <a:xfrm rot="10800000" flipH="1">
                <a:off x="784" y="49"/>
                <a:ext cx="0" cy="39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22" name="Line 66"/>
              <p:cNvSpPr>
                <a:spLocks noChangeShapeType="1"/>
              </p:cNvSpPr>
              <p:nvPr/>
            </p:nvSpPr>
            <p:spPr bwMode="auto">
              <a:xfrm>
                <a:off x="528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23" name="Line 67"/>
              <p:cNvSpPr>
                <a:spLocks noChangeShapeType="1"/>
              </p:cNvSpPr>
              <p:nvPr/>
            </p:nvSpPr>
            <p:spPr bwMode="auto">
              <a:xfrm rot="10800000" flipH="1">
                <a:off x="264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24" name="Line 68"/>
              <p:cNvSpPr>
                <a:spLocks noChangeShapeType="1"/>
              </p:cNvSpPr>
              <p:nvPr/>
            </p:nvSpPr>
            <p:spPr bwMode="auto">
              <a:xfrm rot="10800000" flipH="1">
                <a:off x="520" y="47"/>
                <a:ext cx="0" cy="4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25" name="Line 69"/>
              <p:cNvSpPr>
                <a:spLocks noChangeShapeType="1"/>
              </p:cNvSpPr>
              <p:nvPr/>
            </p:nvSpPr>
            <p:spPr bwMode="auto">
              <a:xfrm>
                <a:off x="264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26" name="Line 70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27" name="Line 71"/>
              <p:cNvSpPr>
                <a:spLocks noChangeShapeType="1"/>
              </p:cNvSpPr>
              <p:nvPr/>
            </p:nvSpPr>
            <p:spPr bwMode="auto">
              <a:xfrm rot="10800000" flipH="1">
                <a:off x="256" y="47"/>
                <a:ext cx="0" cy="4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9528" name="Group 72"/>
            <p:cNvGrpSpPr>
              <a:grpSpLocks/>
            </p:cNvGrpSpPr>
            <p:nvPr/>
          </p:nvGrpSpPr>
          <p:grpSpPr bwMode="auto">
            <a:xfrm>
              <a:off x="0" y="1992"/>
              <a:ext cx="2008" cy="160"/>
              <a:chOff x="0" y="0"/>
              <a:chExt cx="2008" cy="160"/>
            </a:xfrm>
          </p:grpSpPr>
          <p:sp>
            <p:nvSpPr>
              <p:cNvPr id="19529" name="Oval 73"/>
              <p:cNvSpPr>
                <a:spLocks/>
              </p:cNvSpPr>
              <p:nvPr/>
            </p:nvSpPr>
            <p:spPr bwMode="auto">
              <a:xfrm>
                <a:off x="0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30" name="Oval 74"/>
              <p:cNvSpPr>
                <a:spLocks/>
              </p:cNvSpPr>
              <p:nvPr/>
            </p:nvSpPr>
            <p:spPr bwMode="auto">
              <a:xfrm>
                <a:off x="264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31" name="Oval 75"/>
              <p:cNvSpPr>
                <a:spLocks/>
              </p:cNvSpPr>
              <p:nvPr/>
            </p:nvSpPr>
            <p:spPr bwMode="auto">
              <a:xfrm>
                <a:off x="528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32" name="Oval 76"/>
              <p:cNvSpPr>
                <a:spLocks/>
              </p:cNvSpPr>
              <p:nvPr/>
            </p:nvSpPr>
            <p:spPr bwMode="auto">
              <a:xfrm>
                <a:off x="792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33" name="Oval 77"/>
              <p:cNvSpPr>
                <a:spLocks/>
              </p:cNvSpPr>
              <p:nvPr/>
            </p:nvSpPr>
            <p:spPr bwMode="auto">
              <a:xfrm>
                <a:off x="1056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34" name="Oval 78"/>
              <p:cNvSpPr>
                <a:spLocks/>
              </p:cNvSpPr>
              <p:nvPr/>
            </p:nvSpPr>
            <p:spPr bwMode="auto">
              <a:xfrm>
                <a:off x="1320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35" name="Oval 79"/>
              <p:cNvSpPr>
                <a:spLocks/>
              </p:cNvSpPr>
              <p:nvPr/>
            </p:nvSpPr>
            <p:spPr bwMode="auto">
              <a:xfrm>
                <a:off x="1584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36" name="Oval 80"/>
              <p:cNvSpPr>
                <a:spLocks/>
              </p:cNvSpPr>
              <p:nvPr/>
            </p:nvSpPr>
            <p:spPr bwMode="auto">
              <a:xfrm>
                <a:off x="1848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9537" name="Group 81"/>
            <p:cNvGrpSpPr>
              <a:grpSpLocks/>
            </p:cNvGrpSpPr>
            <p:nvPr/>
          </p:nvGrpSpPr>
          <p:grpSpPr bwMode="auto">
            <a:xfrm>
              <a:off x="264" y="1496"/>
              <a:ext cx="1480" cy="160"/>
              <a:chOff x="0" y="0"/>
              <a:chExt cx="1480" cy="160"/>
            </a:xfrm>
          </p:grpSpPr>
          <p:sp>
            <p:nvSpPr>
              <p:cNvPr id="19538" name="Oval 82"/>
              <p:cNvSpPr>
                <a:spLocks/>
              </p:cNvSpPr>
              <p:nvPr/>
            </p:nvSpPr>
            <p:spPr bwMode="auto">
              <a:xfrm>
                <a:off x="0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39" name="Oval 83"/>
              <p:cNvSpPr>
                <a:spLocks/>
              </p:cNvSpPr>
              <p:nvPr/>
            </p:nvSpPr>
            <p:spPr bwMode="auto">
              <a:xfrm>
                <a:off x="264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40" name="Oval 84"/>
              <p:cNvSpPr>
                <a:spLocks/>
              </p:cNvSpPr>
              <p:nvPr/>
            </p:nvSpPr>
            <p:spPr bwMode="auto">
              <a:xfrm>
                <a:off x="528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41" name="Oval 85"/>
              <p:cNvSpPr>
                <a:spLocks/>
              </p:cNvSpPr>
              <p:nvPr/>
            </p:nvSpPr>
            <p:spPr bwMode="auto">
              <a:xfrm>
                <a:off x="792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42" name="Oval 86"/>
              <p:cNvSpPr>
                <a:spLocks/>
              </p:cNvSpPr>
              <p:nvPr/>
            </p:nvSpPr>
            <p:spPr bwMode="auto">
              <a:xfrm>
                <a:off x="1056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43" name="Oval 87"/>
              <p:cNvSpPr>
                <a:spLocks/>
              </p:cNvSpPr>
              <p:nvPr/>
            </p:nvSpPr>
            <p:spPr bwMode="auto">
              <a:xfrm>
                <a:off x="1320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9544" name="Group 88"/>
            <p:cNvGrpSpPr>
              <a:grpSpLocks/>
            </p:cNvGrpSpPr>
            <p:nvPr/>
          </p:nvGrpSpPr>
          <p:grpSpPr bwMode="auto">
            <a:xfrm>
              <a:off x="0" y="1000"/>
              <a:ext cx="2008" cy="160"/>
              <a:chOff x="0" y="0"/>
              <a:chExt cx="2008" cy="160"/>
            </a:xfrm>
          </p:grpSpPr>
          <p:sp>
            <p:nvSpPr>
              <p:cNvPr id="19545" name="Oval 89"/>
              <p:cNvSpPr>
                <a:spLocks/>
              </p:cNvSpPr>
              <p:nvPr/>
            </p:nvSpPr>
            <p:spPr bwMode="auto">
              <a:xfrm>
                <a:off x="0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46" name="Oval 90"/>
              <p:cNvSpPr>
                <a:spLocks/>
              </p:cNvSpPr>
              <p:nvPr/>
            </p:nvSpPr>
            <p:spPr bwMode="auto">
              <a:xfrm>
                <a:off x="264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47" name="Oval 91"/>
              <p:cNvSpPr>
                <a:spLocks/>
              </p:cNvSpPr>
              <p:nvPr/>
            </p:nvSpPr>
            <p:spPr bwMode="auto">
              <a:xfrm>
                <a:off x="528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48" name="Oval 92"/>
              <p:cNvSpPr>
                <a:spLocks/>
              </p:cNvSpPr>
              <p:nvPr/>
            </p:nvSpPr>
            <p:spPr bwMode="auto">
              <a:xfrm>
                <a:off x="792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49" name="Oval 93"/>
              <p:cNvSpPr>
                <a:spLocks/>
              </p:cNvSpPr>
              <p:nvPr/>
            </p:nvSpPr>
            <p:spPr bwMode="auto">
              <a:xfrm>
                <a:off x="1056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50" name="Oval 94"/>
              <p:cNvSpPr>
                <a:spLocks/>
              </p:cNvSpPr>
              <p:nvPr/>
            </p:nvSpPr>
            <p:spPr bwMode="auto">
              <a:xfrm>
                <a:off x="1320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51" name="Oval 95"/>
              <p:cNvSpPr>
                <a:spLocks/>
              </p:cNvSpPr>
              <p:nvPr/>
            </p:nvSpPr>
            <p:spPr bwMode="auto">
              <a:xfrm>
                <a:off x="1584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52" name="Oval 96"/>
              <p:cNvSpPr>
                <a:spLocks/>
              </p:cNvSpPr>
              <p:nvPr/>
            </p:nvSpPr>
            <p:spPr bwMode="auto">
              <a:xfrm>
                <a:off x="1848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9553" name="Group 97"/>
            <p:cNvGrpSpPr>
              <a:grpSpLocks/>
            </p:cNvGrpSpPr>
            <p:nvPr/>
          </p:nvGrpSpPr>
          <p:grpSpPr bwMode="auto">
            <a:xfrm>
              <a:off x="264" y="504"/>
              <a:ext cx="1480" cy="160"/>
              <a:chOff x="0" y="0"/>
              <a:chExt cx="1480" cy="160"/>
            </a:xfrm>
          </p:grpSpPr>
          <p:sp>
            <p:nvSpPr>
              <p:cNvPr id="19554" name="Oval 98"/>
              <p:cNvSpPr>
                <a:spLocks/>
              </p:cNvSpPr>
              <p:nvPr/>
            </p:nvSpPr>
            <p:spPr bwMode="auto">
              <a:xfrm>
                <a:off x="0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55" name="Oval 99"/>
              <p:cNvSpPr>
                <a:spLocks/>
              </p:cNvSpPr>
              <p:nvPr/>
            </p:nvSpPr>
            <p:spPr bwMode="auto">
              <a:xfrm>
                <a:off x="264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56" name="Oval 100"/>
              <p:cNvSpPr>
                <a:spLocks/>
              </p:cNvSpPr>
              <p:nvPr/>
            </p:nvSpPr>
            <p:spPr bwMode="auto">
              <a:xfrm>
                <a:off x="528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57" name="Oval 101"/>
              <p:cNvSpPr>
                <a:spLocks/>
              </p:cNvSpPr>
              <p:nvPr/>
            </p:nvSpPr>
            <p:spPr bwMode="auto">
              <a:xfrm>
                <a:off x="792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58" name="Oval 102"/>
              <p:cNvSpPr>
                <a:spLocks/>
              </p:cNvSpPr>
              <p:nvPr/>
            </p:nvSpPr>
            <p:spPr bwMode="auto">
              <a:xfrm>
                <a:off x="1056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59" name="Oval 103"/>
              <p:cNvSpPr>
                <a:spLocks/>
              </p:cNvSpPr>
              <p:nvPr/>
            </p:nvSpPr>
            <p:spPr bwMode="auto">
              <a:xfrm>
                <a:off x="1320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9560" name="Group 104"/>
            <p:cNvGrpSpPr>
              <a:grpSpLocks/>
            </p:cNvGrpSpPr>
            <p:nvPr/>
          </p:nvGrpSpPr>
          <p:grpSpPr bwMode="auto">
            <a:xfrm>
              <a:off x="536" y="0"/>
              <a:ext cx="936" cy="168"/>
              <a:chOff x="0" y="0"/>
              <a:chExt cx="936" cy="168"/>
            </a:xfrm>
          </p:grpSpPr>
          <p:sp>
            <p:nvSpPr>
              <p:cNvPr id="19561" name="Oval 105"/>
              <p:cNvSpPr>
                <a:spLocks/>
              </p:cNvSpPr>
              <p:nvPr/>
            </p:nvSpPr>
            <p:spPr bwMode="auto">
              <a:xfrm>
                <a:off x="0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62" name="Oval 106"/>
              <p:cNvSpPr>
                <a:spLocks/>
              </p:cNvSpPr>
              <p:nvPr/>
            </p:nvSpPr>
            <p:spPr bwMode="auto">
              <a:xfrm>
                <a:off x="248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63" name="Oval 107"/>
              <p:cNvSpPr>
                <a:spLocks/>
              </p:cNvSpPr>
              <p:nvPr/>
            </p:nvSpPr>
            <p:spPr bwMode="auto">
              <a:xfrm>
                <a:off x="512" y="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64" name="Oval 108"/>
              <p:cNvSpPr>
                <a:spLocks/>
              </p:cNvSpPr>
              <p:nvPr/>
            </p:nvSpPr>
            <p:spPr bwMode="auto">
              <a:xfrm>
                <a:off x="776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19565" name="Rectangle 109"/>
          <p:cNvSpPr>
            <a:spLocks/>
          </p:cNvSpPr>
          <p:nvPr/>
        </p:nvSpPr>
        <p:spPr bwMode="auto">
          <a:xfrm>
            <a:off x="1082675" y="1524000"/>
            <a:ext cx="12763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Model</a:t>
            </a:r>
          </a:p>
        </p:txBody>
      </p:sp>
      <p:sp>
        <p:nvSpPr>
          <p:cNvPr id="19566" name="Rectangle 110"/>
          <p:cNvSpPr>
            <a:spLocks/>
          </p:cNvSpPr>
          <p:nvPr/>
        </p:nvSpPr>
        <p:spPr bwMode="auto">
          <a:xfrm>
            <a:off x="1079500" y="2171700"/>
            <a:ext cx="3937000" cy="40640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9568" name="Group 112"/>
          <p:cNvGrpSpPr>
            <a:grpSpLocks/>
          </p:cNvGrpSpPr>
          <p:nvPr/>
        </p:nvGrpSpPr>
        <p:grpSpPr bwMode="auto">
          <a:xfrm>
            <a:off x="1711325" y="6464300"/>
            <a:ext cx="2574925" cy="2349500"/>
            <a:chOff x="0" y="0"/>
            <a:chExt cx="1621" cy="1480"/>
          </a:xfrm>
        </p:grpSpPr>
        <p:grpSp>
          <p:nvGrpSpPr>
            <p:cNvPr id="19569" name="Group 113"/>
            <p:cNvGrpSpPr>
              <a:grpSpLocks/>
            </p:cNvGrpSpPr>
            <p:nvPr/>
          </p:nvGrpSpPr>
          <p:grpSpPr bwMode="auto">
            <a:xfrm>
              <a:off x="497" y="424"/>
              <a:ext cx="640" cy="648"/>
              <a:chOff x="0" y="0"/>
              <a:chExt cx="640" cy="648"/>
            </a:xfrm>
          </p:grpSpPr>
          <p:sp>
            <p:nvSpPr>
              <p:cNvPr id="19570" name="Oval 114"/>
              <p:cNvSpPr>
                <a:spLocks/>
              </p:cNvSpPr>
              <p:nvPr/>
            </p:nvSpPr>
            <p:spPr bwMode="auto">
              <a:xfrm>
                <a:off x="0" y="480"/>
                <a:ext cx="640" cy="168"/>
              </a:xfrm>
              <a:prstGeom prst="ellips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71" name="Rectangle 115"/>
              <p:cNvSpPr>
                <a:spLocks/>
              </p:cNvSpPr>
              <p:nvPr/>
            </p:nvSpPr>
            <p:spPr bwMode="auto">
              <a:xfrm>
                <a:off x="0" y="104"/>
                <a:ext cx="640" cy="448"/>
              </a:xfrm>
              <a:prstGeom prst="rect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72" name="Oval 116"/>
              <p:cNvSpPr>
                <a:spLocks/>
              </p:cNvSpPr>
              <p:nvPr/>
            </p:nvSpPr>
            <p:spPr bwMode="auto">
              <a:xfrm>
                <a:off x="0" y="0"/>
                <a:ext cx="640" cy="168"/>
              </a:xfrm>
              <a:prstGeom prst="ellips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73" name="Line 117"/>
              <p:cNvSpPr>
                <a:spLocks noChangeShapeType="1"/>
              </p:cNvSpPr>
              <p:nvPr/>
            </p:nvSpPr>
            <p:spPr bwMode="auto">
              <a:xfrm flipH="1">
                <a:off x="0" y="96"/>
                <a:ext cx="0" cy="48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74" name="Line 118"/>
              <p:cNvSpPr>
                <a:spLocks noChangeShapeType="1"/>
              </p:cNvSpPr>
              <p:nvPr/>
            </p:nvSpPr>
            <p:spPr bwMode="auto">
              <a:xfrm flipH="1">
                <a:off x="640" y="96"/>
                <a:ext cx="0" cy="48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9575" name="Line 119"/>
            <p:cNvSpPr>
              <a:spLocks noChangeShapeType="1"/>
            </p:cNvSpPr>
            <p:nvPr/>
          </p:nvSpPr>
          <p:spPr bwMode="auto">
            <a:xfrm>
              <a:off x="817" y="0"/>
              <a:ext cx="0" cy="496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76" name="Rectangle 120"/>
            <p:cNvSpPr>
              <a:spLocks/>
            </p:cNvSpPr>
            <p:nvPr/>
          </p:nvSpPr>
          <p:spPr bwMode="auto">
            <a:xfrm>
              <a:off x="0" y="1088"/>
              <a:ext cx="1621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360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Training Data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1"/>
          <p:cNvGrpSpPr>
            <a:grpSpLocks/>
          </p:cNvGrpSpPr>
          <p:nvPr/>
        </p:nvGrpSpPr>
        <p:grpSpPr bwMode="auto">
          <a:xfrm>
            <a:off x="1447800" y="2527300"/>
            <a:ext cx="3187700" cy="3416300"/>
            <a:chOff x="0" y="0"/>
            <a:chExt cx="2008" cy="2152"/>
          </a:xfrm>
        </p:grpSpPr>
        <p:grpSp>
          <p:nvGrpSpPr>
            <p:cNvPr id="20482" name="Group 2"/>
            <p:cNvGrpSpPr>
              <a:grpSpLocks/>
            </p:cNvGrpSpPr>
            <p:nvPr/>
          </p:nvGrpSpPr>
          <p:grpSpPr bwMode="auto">
            <a:xfrm>
              <a:off x="344" y="96"/>
              <a:ext cx="1320" cy="496"/>
              <a:chOff x="0" y="0"/>
              <a:chExt cx="1320" cy="496"/>
            </a:xfrm>
          </p:grpSpPr>
          <p:sp>
            <p:nvSpPr>
              <p:cNvPr id="20483" name="Line 3"/>
              <p:cNvSpPr>
                <a:spLocks noChangeShapeType="1"/>
              </p:cNvSpPr>
              <p:nvPr/>
            </p:nvSpPr>
            <p:spPr bwMode="auto">
              <a:xfrm>
                <a:off x="1056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484" name="Line 4"/>
              <p:cNvSpPr>
                <a:spLocks noChangeShapeType="1"/>
              </p:cNvSpPr>
              <p:nvPr/>
            </p:nvSpPr>
            <p:spPr bwMode="auto">
              <a:xfrm rot="10800000" flipH="1">
                <a:off x="792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485" name="Line 5"/>
              <p:cNvSpPr>
                <a:spLocks noChangeShapeType="1"/>
              </p:cNvSpPr>
              <p:nvPr/>
            </p:nvSpPr>
            <p:spPr bwMode="auto">
              <a:xfrm rot="10800000" flipH="1">
                <a:off x="1048" y="47"/>
                <a:ext cx="0" cy="4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486" name="Line 6"/>
              <p:cNvSpPr>
                <a:spLocks noChangeShapeType="1"/>
              </p:cNvSpPr>
              <p:nvPr/>
            </p:nvSpPr>
            <p:spPr bwMode="auto">
              <a:xfrm>
                <a:off x="792" y="2"/>
                <a:ext cx="261" cy="491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487" name="Line 7"/>
              <p:cNvSpPr>
                <a:spLocks noChangeShapeType="1"/>
              </p:cNvSpPr>
              <p:nvPr/>
            </p:nvSpPr>
            <p:spPr bwMode="auto">
              <a:xfrm rot="10800000" flipH="1">
                <a:off x="530" y="2"/>
                <a:ext cx="262" cy="491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488" name="Line 8"/>
              <p:cNvSpPr>
                <a:spLocks noChangeShapeType="1"/>
              </p:cNvSpPr>
              <p:nvPr/>
            </p:nvSpPr>
            <p:spPr bwMode="auto">
              <a:xfrm rot="10800000" flipH="1">
                <a:off x="784" y="49"/>
                <a:ext cx="0" cy="39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489" name="Line 9"/>
              <p:cNvSpPr>
                <a:spLocks noChangeShapeType="1"/>
              </p:cNvSpPr>
              <p:nvPr/>
            </p:nvSpPr>
            <p:spPr bwMode="auto">
              <a:xfrm>
                <a:off x="528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490" name="Line 10"/>
              <p:cNvSpPr>
                <a:spLocks noChangeShapeType="1"/>
              </p:cNvSpPr>
              <p:nvPr/>
            </p:nvSpPr>
            <p:spPr bwMode="auto">
              <a:xfrm rot="10800000" flipH="1">
                <a:off x="264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491" name="Line 11"/>
              <p:cNvSpPr>
                <a:spLocks noChangeShapeType="1"/>
              </p:cNvSpPr>
              <p:nvPr/>
            </p:nvSpPr>
            <p:spPr bwMode="auto">
              <a:xfrm rot="10800000" flipH="1">
                <a:off x="520" y="47"/>
                <a:ext cx="0" cy="4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492" name="Line 12"/>
              <p:cNvSpPr>
                <a:spLocks noChangeShapeType="1"/>
              </p:cNvSpPr>
              <p:nvPr/>
            </p:nvSpPr>
            <p:spPr bwMode="auto">
              <a:xfrm>
                <a:off x="264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493" name="Line 13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494" name="Line 14"/>
              <p:cNvSpPr>
                <a:spLocks noChangeShapeType="1"/>
              </p:cNvSpPr>
              <p:nvPr/>
            </p:nvSpPr>
            <p:spPr bwMode="auto">
              <a:xfrm rot="10800000" flipH="1">
                <a:off x="256" y="47"/>
                <a:ext cx="0" cy="4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20495" name="Group 15"/>
            <p:cNvGrpSpPr>
              <a:grpSpLocks/>
            </p:cNvGrpSpPr>
            <p:nvPr/>
          </p:nvGrpSpPr>
          <p:grpSpPr bwMode="auto">
            <a:xfrm>
              <a:off x="80" y="584"/>
              <a:ext cx="1848" cy="496"/>
              <a:chOff x="0" y="0"/>
              <a:chExt cx="1848" cy="496"/>
            </a:xfrm>
          </p:grpSpPr>
          <p:sp>
            <p:nvSpPr>
              <p:cNvPr id="20496" name="Line 16"/>
              <p:cNvSpPr>
                <a:spLocks noChangeShapeType="1"/>
              </p:cNvSpPr>
              <p:nvPr/>
            </p:nvSpPr>
            <p:spPr bwMode="auto">
              <a:xfrm>
                <a:off x="1320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497" name="Line 17"/>
              <p:cNvSpPr>
                <a:spLocks noChangeShapeType="1"/>
              </p:cNvSpPr>
              <p:nvPr/>
            </p:nvSpPr>
            <p:spPr bwMode="auto">
              <a:xfrm rot="10800000" flipH="1">
                <a:off x="1056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498" name="Line 18"/>
              <p:cNvSpPr>
                <a:spLocks noChangeShapeType="1"/>
              </p:cNvSpPr>
              <p:nvPr/>
            </p:nvSpPr>
            <p:spPr bwMode="auto">
              <a:xfrm rot="10800000" flipH="1">
                <a:off x="1312" y="47"/>
                <a:ext cx="0" cy="4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499" name="Line 19"/>
              <p:cNvSpPr>
                <a:spLocks noChangeShapeType="1"/>
              </p:cNvSpPr>
              <p:nvPr/>
            </p:nvSpPr>
            <p:spPr bwMode="auto">
              <a:xfrm>
                <a:off x="1584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00" name="Line 20"/>
              <p:cNvSpPr>
                <a:spLocks noChangeShapeType="1"/>
              </p:cNvSpPr>
              <p:nvPr/>
            </p:nvSpPr>
            <p:spPr bwMode="auto">
              <a:xfrm rot="10800000" flipH="1">
                <a:off x="1320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01" name="Line 21"/>
              <p:cNvSpPr>
                <a:spLocks noChangeShapeType="1"/>
              </p:cNvSpPr>
              <p:nvPr/>
            </p:nvSpPr>
            <p:spPr bwMode="auto">
              <a:xfrm rot="10800000" flipH="1">
                <a:off x="1576" y="47"/>
                <a:ext cx="0" cy="4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02" name="Line 22"/>
              <p:cNvSpPr>
                <a:spLocks noChangeShapeType="1"/>
              </p:cNvSpPr>
              <p:nvPr/>
            </p:nvSpPr>
            <p:spPr bwMode="auto">
              <a:xfrm>
                <a:off x="1056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03" name="Line 23"/>
              <p:cNvSpPr>
                <a:spLocks noChangeShapeType="1"/>
              </p:cNvSpPr>
              <p:nvPr/>
            </p:nvSpPr>
            <p:spPr bwMode="auto">
              <a:xfrm rot="10800000" flipH="1">
                <a:off x="792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04" name="Line 24"/>
              <p:cNvSpPr>
                <a:spLocks noChangeShapeType="1"/>
              </p:cNvSpPr>
              <p:nvPr/>
            </p:nvSpPr>
            <p:spPr bwMode="auto">
              <a:xfrm rot="10800000" flipH="1">
                <a:off x="1048" y="47"/>
                <a:ext cx="0" cy="4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05" name="Line 25"/>
              <p:cNvSpPr>
                <a:spLocks noChangeShapeType="1"/>
              </p:cNvSpPr>
              <p:nvPr/>
            </p:nvSpPr>
            <p:spPr bwMode="auto">
              <a:xfrm>
                <a:off x="792" y="2"/>
                <a:ext cx="261" cy="491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06" name="Line 26"/>
              <p:cNvSpPr>
                <a:spLocks noChangeShapeType="1"/>
              </p:cNvSpPr>
              <p:nvPr/>
            </p:nvSpPr>
            <p:spPr bwMode="auto">
              <a:xfrm rot="10800000" flipH="1">
                <a:off x="530" y="2"/>
                <a:ext cx="262" cy="491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07" name="Line 27"/>
              <p:cNvSpPr>
                <a:spLocks noChangeShapeType="1"/>
              </p:cNvSpPr>
              <p:nvPr/>
            </p:nvSpPr>
            <p:spPr bwMode="auto">
              <a:xfrm rot="10800000" flipH="1">
                <a:off x="784" y="49"/>
                <a:ext cx="0" cy="39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08" name="Line 28"/>
              <p:cNvSpPr>
                <a:spLocks noChangeShapeType="1"/>
              </p:cNvSpPr>
              <p:nvPr/>
            </p:nvSpPr>
            <p:spPr bwMode="auto">
              <a:xfrm>
                <a:off x="528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09" name="Line 29"/>
              <p:cNvSpPr>
                <a:spLocks noChangeShapeType="1"/>
              </p:cNvSpPr>
              <p:nvPr/>
            </p:nvSpPr>
            <p:spPr bwMode="auto">
              <a:xfrm rot="10800000" flipH="1">
                <a:off x="264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10" name="Line 30"/>
              <p:cNvSpPr>
                <a:spLocks noChangeShapeType="1"/>
              </p:cNvSpPr>
              <p:nvPr/>
            </p:nvSpPr>
            <p:spPr bwMode="auto">
              <a:xfrm rot="10800000" flipH="1">
                <a:off x="520" y="47"/>
                <a:ext cx="0" cy="4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11" name="Line 31"/>
              <p:cNvSpPr>
                <a:spLocks noChangeShapeType="1"/>
              </p:cNvSpPr>
              <p:nvPr/>
            </p:nvSpPr>
            <p:spPr bwMode="auto">
              <a:xfrm>
                <a:off x="264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12" name="Line 32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13" name="Line 33"/>
              <p:cNvSpPr>
                <a:spLocks noChangeShapeType="1"/>
              </p:cNvSpPr>
              <p:nvPr/>
            </p:nvSpPr>
            <p:spPr bwMode="auto">
              <a:xfrm rot="10800000" flipH="1">
                <a:off x="256" y="47"/>
                <a:ext cx="0" cy="4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20514" name="Group 34"/>
            <p:cNvGrpSpPr>
              <a:grpSpLocks/>
            </p:cNvGrpSpPr>
            <p:nvPr/>
          </p:nvGrpSpPr>
          <p:grpSpPr bwMode="auto">
            <a:xfrm>
              <a:off x="80" y="1080"/>
              <a:ext cx="1848" cy="496"/>
              <a:chOff x="0" y="0"/>
              <a:chExt cx="1848" cy="496"/>
            </a:xfrm>
          </p:grpSpPr>
          <p:sp>
            <p:nvSpPr>
              <p:cNvPr id="20515" name="Line 35"/>
              <p:cNvSpPr>
                <a:spLocks noChangeShapeType="1"/>
              </p:cNvSpPr>
              <p:nvPr/>
            </p:nvSpPr>
            <p:spPr bwMode="auto">
              <a:xfrm rot="10800000" flipH="1">
                <a:off x="1320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16" name="Line 36"/>
              <p:cNvSpPr>
                <a:spLocks noChangeShapeType="1"/>
              </p:cNvSpPr>
              <p:nvPr/>
            </p:nvSpPr>
            <p:spPr bwMode="auto">
              <a:xfrm>
                <a:off x="1056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17" name="Line 37"/>
              <p:cNvSpPr>
                <a:spLocks noChangeShapeType="1"/>
              </p:cNvSpPr>
              <p:nvPr/>
            </p:nvSpPr>
            <p:spPr bwMode="auto">
              <a:xfrm>
                <a:off x="1312" y="48"/>
                <a:ext cx="0" cy="4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18" name="Line 38"/>
              <p:cNvSpPr>
                <a:spLocks noChangeShapeType="1"/>
              </p:cNvSpPr>
              <p:nvPr/>
            </p:nvSpPr>
            <p:spPr bwMode="auto">
              <a:xfrm rot="10800000" flipH="1">
                <a:off x="1584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19" name="Line 39"/>
              <p:cNvSpPr>
                <a:spLocks noChangeShapeType="1"/>
              </p:cNvSpPr>
              <p:nvPr/>
            </p:nvSpPr>
            <p:spPr bwMode="auto">
              <a:xfrm>
                <a:off x="1320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20" name="Line 40"/>
              <p:cNvSpPr>
                <a:spLocks noChangeShapeType="1"/>
              </p:cNvSpPr>
              <p:nvPr/>
            </p:nvSpPr>
            <p:spPr bwMode="auto">
              <a:xfrm>
                <a:off x="1576" y="48"/>
                <a:ext cx="0" cy="4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21" name="Line 41"/>
              <p:cNvSpPr>
                <a:spLocks noChangeShapeType="1"/>
              </p:cNvSpPr>
              <p:nvPr/>
            </p:nvSpPr>
            <p:spPr bwMode="auto">
              <a:xfrm rot="10800000" flipH="1">
                <a:off x="1056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22" name="Line 42"/>
              <p:cNvSpPr>
                <a:spLocks noChangeShapeType="1"/>
              </p:cNvSpPr>
              <p:nvPr/>
            </p:nvSpPr>
            <p:spPr bwMode="auto">
              <a:xfrm>
                <a:off x="792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23" name="Line 43"/>
              <p:cNvSpPr>
                <a:spLocks noChangeShapeType="1"/>
              </p:cNvSpPr>
              <p:nvPr/>
            </p:nvSpPr>
            <p:spPr bwMode="auto">
              <a:xfrm>
                <a:off x="1048" y="48"/>
                <a:ext cx="0" cy="4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24" name="Line 44"/>
              <p:cNvSpPr>
                <a:spLocks noChangeShapeType="1"/>
              </p:cNvSpPr>
              <p:nvPr/>
            </p:nvSpPr>
            <p:spPr bwMode="auto">
              <a:xfrm rot="10800000" flipH="1">
                <a:off x="792" y="2"/>
                <a:ext cx="261" cy="491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25" name="Line 45"/>
              <p:cNvSpPr>
                <a:spLocks noChangeShapeType="1"/>
              </p:cNvSpPr>
              <p:nvPr/>
            </p:nvSpPr>
            <p:spPr bwMode="auto">
              <a:xfrm>
                <a:off x="530" y="2"/>
                <a:ext cx="262" cy="491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26" name="Line 46"/>
              <p:cNvSpPr>
                <a:spLocks noChangeShapeType="1"/>
              </p:cNvSpPr>
              <p:nvPr/>
            </p:nvSpPr>
            <p:spPr bwMode="auto">
              <a:xfrm>
                <a:off x="784" y="49"/>
                <a:ext cx="0" cy="39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27" name="Line 47"/>
              <p:cNvSpPr>
                <a:spLocks noChangeShapeType="1"/>
              </p:cNvSpPr>
              <p:nvPr/>
            </p:nvSpPr>
            <p:spPr bwMode="auto">
              <a:xfrm rot="10800000" flipH="1">
                <a:off x="528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28" name="Line 48"/>
              <p:cNvSpPr>
                <a:spLocks noChangeShapeType="1"/>
              </p:cNvSpPr>
              <p:nvPr/>
            </p:nvSpPr>
            <p:spPr bwMode="auto">
              <a:xfrm>
                <a:off x="264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29" name="Line 49"/>
              <p:cNvSpPr>
                <a:spLocks noChangeShapeType="1"/>
              </p:cNvSpPr>
              <p:nvPr/>
            </p:nvSpPr>
            <p:spPr bwMode="auto">
              <a:xfrm>
                <a:off x="520" y="48"/>
                <a:ext cx="0" cy="4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30" name="Line 50"/>
              <p:cNvSpPr>
                <a:spLocks noChangeShapeType="1"/>
              </p:cNvSpPr>
              <p:nvPr/>
            </p:nvSpPr>
            <p:spPr bwMode="auto">
              <a:xfrm rot="10800000" flipH="1">
                <a:off x="264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31" name="Line 51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32" name="Line 52"/>
              <p:cNvSpPr>
                <a:spLocks noChangeShapeType="1"/>
              </p:cNvSpPr>
              <p:nvPr/>
            </p:nvSpPr>
            <p:spPr bwMode="auto">
              <a:xfrm>
                <a:off x="256" y="48"/>
                <a:ext cx="0" cy="4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20533" name="Group 53"/>
            <p:cNvGrpSpPr>
              <a:grpSpLocks/>
            </p:cNvGrpSpPr>
            <p:nvPr/>
          </p:nvGrpSpPr>
          <p:grpSpPr bwMode="auto">
            <a:xfrm>
              <a:off x="80" y="1568"/>
              <a:ext cx="1848" cy="496"/>
              <a:chOff x="0" y="0"/>
              <a:chExt cx="1848" cy="496"/>
            </a:xfrm>
          </p:grpSpPr>
          <p:sp>
            <p:nvSpPr>
              <p:cNvPr id="20534" name="Line 54"/>
              <p:cNvSpPr>
                <a:spLocks noChangeShapeType="1"/>
              </p:cNvSpPr>
              <p:nvPr/>
            </p:nvSpPr>
            <p:spPr bwMode="auto">
              <a:xfrm>
                <a:off x="1320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35" name="Line 55"/>
              <p:cNvSpPr>
                <a:spLocks noChangeShapeType="1"/>
              </p:cNvSpPr>
              <p:nvPr/>
            </p:nvSpPr>
            <p:spPr bwMode="auto">
              <a:xfrm rot="10800000" flipH="1">
                <a:off x="1056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36" name="Line 56"/>
              <p:cNvSpPr>
                <a:spLocks noChangeShapeType="1"/>
              </p:cNvSpPr>
              <p:nvPr/>
            </p:nvSpPr>
            <p:spPr bwMode="auto">
              <a:xfrm rot="10800000" flipH="1">
                <a:off x="1312" y="47"/>
                <a:ext cx="0" cy="4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37" name="Line 57"/>
              <p:cNvSpPr>
                <a:spLocks noChangeShapeType="1"/>
              </p:cNvSpPr>
              <p:nvPr/>
            </p:nvSpPr>
            <p:spPr bwMode="auto">
              <a:xfrm>
                <a:off x="1584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38" name="Line 58"/>
              <p:cNvSpPr>
                <a:spLocks noChangeShapeType="1"/>
              </p:cNvSpPr>
              <p:nvPr/>
            </p:nvSpPr>
            <p:spPr bwMode="auto">
              <a:xfrm rot="10800000" flipH="1">
                <a:off x="1320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39" name="Line 59"/>
              <p:cNvSpPr>
                <a:spLocks noChangeShapeType="1"/>
              </p:cNvSpPr>
              <p:nvPr/>
            </p:nvSpPr>
            <p:spPr bwMode="auto">
              <a:xfrm rot="10800000" flipH="1">
                <a:off x="1576" y="47"/>
                <a:ext cx="0" cy="4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40" name="Line 60"/>
              <p:cNvSpPr>
                <a:spLocks noChangeShapeType="1"/>
              </p:cNvSpPr>
              <p:nvPr/>
            </p:nvSpPr>
            <p:spPr bwMode="auto">
              <a:xfrm>
                <a:off x="1056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41" name="Line 61"/>
              <p:cNvSpPr>
                <a:spLocks noChangeShapeType="1"/>
              </p:cNvSpPr>
              <p:nvPr/>
            </p:nvSpPr>
            <p:spPr bwMode="auto">
              <a:xfrm rot="10800000" flipH="1">
                <a:off x="792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42" name="Line 62"/>
              <p:cNvSpPr>
                <a:spLocks noChangeShapeType="1"/>
              </p:cNvSpPr>
              <p:nvPr/>
            </p:nvSpPr>
            <p:spPr bwMode="auto">
              <a:xfrm rot="10800000" flipH="1">
                <a:off x="1048" y="47"/>
                <a:ext cx="0" cy="4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43" name="Line 63"/>
              <p:cNvSpPr>
                <a:spLocks noChangeShapeType="1"/>
              </p:cNvSpPr>
              <p:nvPr/>
            </p:nvSpPr>
            <p:spPr bwMode="auto">
              <a:xfrm>
                <a:off x="792" y="2"/>
                <a:ext cx="261" cy="491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44" name="Line 64"/>
              <p:cNvSpPr>
                <a:spLocks noChangeShapeType="1"/>
              </p:cNvSpPr>
              <p:nvPr/>
            </p:nvSpPr>
            <p:spPr bwMode="auto">
              <a:xfrm rot="10800000" flipH="1">
                <a:off x="530" y="2"/>
                <a:ext cx="262" cy="491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45" name="Line 65"/>
              <p:cNvSpPr>
                <a:spLocks noChangeShapeType="1"/>
              </p:cNvSpPr>
              <p:nvPr/>
            </p:nvSpPr>
            <p:spPr bwMode="auto">
              <a:xfrm rot="10800000" flipH="1">
                <a:off x="784" y="49"/>
                <a:ext cx="0" cy="39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46" name="Line 66"/>
              <p:cNvSpPr>
                <a:spLocks noChangeShapeType="1"/>
              </p:cNvSpPr>
              <p:nvPr/>
            </p:nvSpPr>
            <p:spPr bwMode="auto">
              <a:xfrm>
                <a:off x="528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47" name="Line 67"/>
              <p:cNvSpPr>
                <a:spLocks noChangeShapeType="1"/>
              </p:cNvSpPr>
              <p:nvPr/>
            </p:nvSpPr>
            <p:spPr bwMode="auto">
              <a:xfrm rot="10800000" flipH="1">
                <a:off x="264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48" name="Line 68"/>
              <p:cNvSpPr>
                <a:spLocks noChangeShapeType="1"/>
              </p:cNvSpPr>
              <p:nvPr/>
            </p:nvSpPr>
            <p:spPr bwMode="auto">
              <a:xfrm rot="10800000" flipH="1">
                <a:off x="520" y="47"/>
                <a:ext cx="0" cy="4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49" name="Line 69"/>
              <p:cNvSpPr>
                <a:spLocks noChangeShapeType="1"/>
              </p:cNvSpPr>
              <p:nvPr/>
            </p:nvSpPr>
            <p:spPr bwMode="auto">
              <a:xfrm>
                <a:off x="264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50" name="Line 70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264" cy="49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51" name="Line 71"/>
              <p:cNvSpPr>
                <a:spLocks noChangeShapeType="1"/>
              </p:cNvSpPr>
              <p:nvPr/>
            </p:nvSpPr>
            <p:spPr bwMode="auto">
              <a:xfrm rot="10800000" flipH="1">
                <a:off x="256" y="47"/>
                <a:ext cx="0" cy="4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20552" name="Group 72"/>
            <p:cNvGrpSpPr>
              <a:grpSpLocks/>
            </p:cNvGrpSpPr>
            <p:nvPr/>
          </p:nvGrpSpPr>
          <p:grpSpPr bwMode="auto">
            <a:xfrm>
              <a:off x="0" y="1992"/>
              <a:ext cx="2008" cy="160"/>
              <a:chOff x="0" y="0"/>
              <a:chExt cx="2008" cy="160"/>
            </a:xfrm>
          </p:grpSpPr>
          <p:sp>
            <p:nvSpPr>
              <p:cNvPr id="20553" name="Oval 73"/>
              <p:cNvSpPr>
                <a:spLocks/>
              </p:cNvSpPr>
              <p:nvPr/>
            </p:nvSpPr>
            <p:spPr bwMode="auto">
              <a:xfrm>
                <a:off x="0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54" name="Oval 74"/>
              <p:cNvSpPr>
                <a:spLocks/>
              </p:cNvSpPr>
              <p:nvPr/>
            </p:nvSpPr>
            <p:spPr bwMode="auto">
              <a:xfrm>
                <a:off x="264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55" name="Oval 75"/>
              <p:cNvSpPr>
                <a:spLocks/>
              </p:cNvSpPr>
              <p:nvPr/>
            </p:nvSpPr>
            <p:spPr bwMode="auto">
              <a:xfrm>
                <a:off x="528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56" name="Oval 76"/>
              <p:cNvSpPr>
                <a:spLocks/>
              </p:cNvSpPr>
              <p:nvPr/>
            </p:nvSpPr>
            <p:spPr bwMode="auto">
              <a:xfrm>
                <a:off x="792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57" name="Oval 77"/>
              <p:cNvSpPr>
                <a:spLocks/>
              </p:cNvSpPr>
              <p:nvPr/>
            </p:nvSpPr>
            <p:spPr bwMode="auto">
              <a:xfrm>
                <a:off x="1056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58" name="Oval 78"/>
              <p:cNvSpPr>
                <a:spLocks/>
              </p:cNvSpPr>
              <p:nvPr/>
            </p:nvSpPr>
            <p:spPr bwMode="auto">
              <a:xfrm>
                <a:off x="1320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59" name="Oval 79"/>
              <p:cNvSpPr>
                <a:spLocks/>
              </p:cNvSpPr>
              <p:nvPr/>
            </p:nvSpPr>
            <p:spPr bwMode="auto">
              <a:xfrm>
                <a:off x="1584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60" name="Oval 80"/>
              <p:cNvSpPr>
                <a:spLocks/>
              </p:cNvSpPr>
              <p:nvPr/>
            </p:nvSpPr>
            <p:spPr bwMode="auto">
              <a:xfrm>
                <a:off x="1848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20561" name="Group 81"/>
            <p:cNvGrpSpPr>
              <a:grpSpLocks/>
            </p:cNvGrpSpPr>
            <p:nvPr/>
          </p:nvGrpSpPr>
          <p:grpSpPr bwMode="auto">
            <a:xfrm>
              <a:off x="264" y="1496"/>
              <a:ext cx="1480" cy="160"/>
              <a:chOff x="0" y="0"/>
              <a:chExt cx="1480" cy="160"/>
            </a:xfrm>
          </p:grpSpPr>
          <p:sp>
            <p:nvSpPr>
              <p:cNvPr id="20562" name="Oval 82"/>
              <p:cNvSpPr>
                <a:spLocks/>
              </p:cNvSpPr>
              <p:nvPr/>
            </p:nvSpPr>
            <p:spPr bwMode="auto">
              <a:xfrm>
                <a:off x="0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63" name="Oval 83"/>
              <p:cNvSpPr>
                <a:spLocks/>
              </p:cNvSpPr>
              <p:nvPr/>
            </p:nvSpPr>
            <p:spPr bwMode="auto">
              <a:xfrm>
                <a:off x="264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64" name="Oval 84"/>
              <p:cNvSpPr>
                <a:spLocks/>
              </p:cNvSpPr>
              <p:nvPr/>
            </p:nvSpPr>
            <p:spPr bwMode="auto">
              <a:xfrm>
                <a:off x="528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65" name="Oval 85"/>
              <p:cNvSpPr>
                <a:spLocks/>
              </p:cNvSpPr>
              <p:nvPr/>
            </p:nvSpPr>
            <p:spPr bwMode="auto">
              <a:xfrm>
                <a:off x="792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66" name="Oval 86"/>
              <p:cNvSpPr>
                <a:spLocks/>
              </p:cNvSpPr>
              <p:nvPr/>
            </p:nvSpPr>
            <p:spPr bwMode="auto">
              <a:xfrm>
                <a:off x="1056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67" name="Oval 87"/>
              <p:cNvSpPr>
                <a:spLocks/>
              </p:cNvSpPr>
              <p:nvPr/>
            </p:nvSpPr>
            <p:spPr bwMode="auto">
              <a:xfrm>
                <a:off x="1320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20568" name="Group 88"/>
            <p:cNvGrpSpPr>
              <a:grpSpLocks/>
            </p:cNvGrpSpPr>
            <p:nvPr/>
          </p:nvGrpSpPr>
          <p:grpSpPr bwMode="auto">
            <a:xfrm>
              <a:off x="0" y="1000"/>
              <a:ext cx="2008" cy="160"/>
              <a:chOff x="0" y="0"/>
              <a:chExt cx="2008" cy="160"/>
            </a:xfrm>
          </p:grpSpPr>
          <p:sp>
            <p:nvSpPr>
              <p:cNvPr id="20569" name="Oval 89"/>
              <p:cNvSpPr>
                <a:spLocks/>
              </p:cNvSpPr>
              <p:nvPr/>
            </p:nvSpPr>
            <p:spPr bwMode="auto">
              <a:xfrm>
                <a:off x="0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70" name="Oval 90"/>
              <p:cNvSpPr>
                <a:spLocks/>
              </p:cNvSpPr>
              <p:nvPr/>
            </p:nvSpPr>
            <p:spPr bwMode="auto">
              <a:xfrm>
                <a:off x="264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71" name="Oval 91"/>
              <p:cNvSpPr>
                <a:spLocks/>
              </p:cNvSpPr>
              <p:nvPr/>
            </p:nvSpPr>
            <p:spPr bwMode="auto">
              <a:xfrm>
                <a:off x="528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72" name="Oval 92"/>
              <p:cNvSpPr>
                <a:spLocks/>
              </p:cNvSpPr>
              <p:nvPr/>
            </p:nvSpPr>
            <p:spPr bwMode="auto">
              <a:xfrm>
                <a:off x="792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73" name="Oval 93"/>
              <p:cNvSpPr>
                <a:spLocks/>
              </p:cNvSpPr>
              <p:nvPr/>
            </p:nvSpPr>
            <p:spPr bwMode="auto">
              <a:xfrm>
                <a:off x="1056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74" name="Oval 94"/>
              <p:cNvSpPr>
                <a:spLocks/>
              </p:cNvSpPr>
              <p:nvPr/>
            </p:nvSpPr>
            <p:spPr bwMode="auto">
              <a:xfrm>
                <a:off x="1320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75" name="Oval 95"/>
              <p:cNvSpPr>
                <a:spLocks/>
              </p:cNvSpPr>
              <p:nvPr/>
            </p:nvSpPr>
            <p:spPr bwMode="auto">
              <a:xfrm>
                <a:off x="1584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76" name="Oval 96"/>
              <p:cNvSpPr>
                <a:spLocks/>
              </p:cNvSpPr>
              <p:nvPr/>
            </p:nvSpPr>
            <p:spPr bwMode="auto">
              <a:xfrm>
                <a:off x="1848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20577" name="Group 97"/>
            <p:cNvGrpSpPr>
              <a:grpSpLocks/>
            </p:cNvGrpSpPr>
            <p:nvPr/>
          </p:nvGrpSpPr>
          <p:grpSpPr bwMode="auto">
            <a:xfrm>
              <a:off x="264" y="504"/>
              <a:ext cx="1480" cy="160"/>
              <a:chOff x="0" y="0"/>
              <a:chExt cx="1480" cy="160"/>
            </a:xfrm>
          </p:grpSpPr>
          <p:sp>
            <p:nvSpPr>
              <p:cNvPr id="20578" name="Oval 98"/>
              <p:cNvSpPr>
                <a:spLocks/>
              </p:cNvSpPr>
              <p:nvPr/>
            </p:nvSpPr>
            <p:spPr bwMode="auto">
              <a:xfrm>
                <a:off x="0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79" name="Oval 99"/>
              <p:cNvSpPr>
                <a:spLocks/>
              </p:cNvSpPr>
              <p:nvPr/>
            </p:nvSpPr>
            <p:spPr bwMode="auto">
              <a:xfrm>
                <a:off x="264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80" name="Oval 100"/>
              <p:cNvSpPr>
                <a:spLocks/>
              </p:cNvSpPr>
              <p:nvPr/>
            </p:nvSpPr>
            <p:spPr bwMode="auto">
              <a:xfrm>
                <a:off x="528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81" name="Oval 101"/>
              <p:cNvSpPr>
                <a:spLocks/>
              </p:cNvSpPr>
              <p:nvPr/>
            </p:nvSpPr>
            <p:spPr bwMode="auto">
              <a:xfrm>
                <a:off x="792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82" name="Oval 102"/>
              <p:cNvSpPr>
                <a:spLocks/>
              </p:cNvSpPr>
              <p:nvPr/>
            </p:nvSpPr>
            <p:spPr bwMode="auto">
              <a:xfrm>
                <a:off x="1056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83" name="Oval 103"/>
              <p:cNvSpPr>
                <a:spLocks/>
              </p:cNvSpPr>
              <p:nvPr/>
            </p:nvSpPr>
            <p:spPr bwMode="auto">
              <a:xfrm>
                <a:off x="1320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20584" name="Group 104"/>
            <p:cNvGrpSpPr>
              <a:grpSpLocks/>
            </p:cNvGrpSpPr>
            <p:nvPr/>
          </p:nvGrpSpPr>
          <p:grpSpPr bwMode="auto">
            <a:xfrm>
              <a:off x="536" y="0"/>
              <a:ext cx="936" cy="168"/>
              <a:chOff x="0" y="0"/>
              <a:chExt cx="936" cy="168"/>
            </a:xfrm>
          </p:grpSpPr>
          <p:sp>
            <p:nvSpPr>
              <p:cNvPr id="20585" name="Oval 105"/>
              <p:cNvSpPr>
                <a:spLocks/>
              </p:cNvSpPr>
              <p:nvPr/>
            </p:nvSpPr>
            <p:spPr bwMode="auto">
              <a:xfrm>
                <a:off x="0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86" name="Oval 106"/>
              <p:cNvSpPr>
                <a:spLocks/>
              </p:cNvSpPr>
              <p:nvPr/>
            </p:nvSpPr>
            <p:spPr bwMode="auto">
              <a:xfrm>
                <a:off x="248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87" name="Oval 107"/>
              <p:cNvSpPr>
                <a:spLocks/>
              </p:cNvSpPr>
              <p:nvPr/>
            </p:nvSpPr>
            <p:spPr bwMode="auto">
              <a:xfrm>
                <a:off x="512" y="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88" name="Oval 108"/>
              <p:cNvSpPr>
                <a:spLocks/>
              </p:cNvSpPr>
              <p:nvPr/>
            </p:nvSpPr>
            <p:spPr bwMode="auto">
              <a:xfrm>
                <a:off x="776" y="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20589" name="Rectangle 109"/>
          <p:cNvSpPr>
            <a:spLocks/>
          </p:cNvSpPr>
          <p:nvPr/>
        </p:nvSpPr>
        <p:spPr bwMode="auto">
          <a:xfrm>
            <a:off x="1082675" y="1524000"/>
            <a:ext cx="12763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Model</a:t>
            </a:r>
          </a:p>
        </p:txBody>
      </p:sp>
      <p:sp>
        <p:nvSpPr>
          <p:cNvPr id="20590" name="AutoShape 110"/>
          <p:cNvSpPr>
            <a:spLocks/>
          </p:cNvSpPr>
          <p:nvPr/>
        </p:nvSpPr>
        <p:spPr bwMode="auto">
          <a:xfrm>
            <a:off x="1219200" y="2311400"/>
            <a:ext cx="1778000" cy="1473200"/>
          </a:xfrm>
          <a:prstGeom prst="roundRect">
            <a:avLst>
              <a:gd name="adj" fmla="val 12931"/>
            </a:avLst>
          </a:prstGeom>
          <a:solidFill>
            <a:srgbClr val="84DDFD">
              <a:alpha val="50000"/>
            </a:srgbClr>
          </a:solidFill>
          <a:ln w="25400" cap="flat">
            <a:solidFill>
              <a:schemeClr val="tx1">
                <a:alpha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91" name="AutoShape 111"/>
          <p:cNvSpPr>
            <a:spLocks/>
          </p:cNvSpPr>
          <p:nvPr/>
        </p:nvSpPr>
        <p:spPr bwMode="auto">
          <a:xfrm>
            <a:off x="3087688" y="2333625"/>
            <a:ext cx="1722437" cy="1427163"/>
          </a:xfrm>
          <a:prstGeom prst="roundRect">
            <a:avLst>
              <a:gd name="adj" fmla="val 13347"/>
            </a:avLst>
          </a:prstGeom>
          <a:solidFill>
            <a:srgbClr val="84DDFD">
              <a:alpha val="50000"/>
            </a:srgbClr>
          </a:solidFill>
          <a:ln w="25400" cap="flat">
            <a:solidFill>
              <a:schemeClr val="tx1">
                <a:alpha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92" name="AutoShape 112"/>
          <p:cNvSpPr>
            <a:spLocks/>
          </p:cNvSpPr>
          <p:nvPr/>
        </p:nvSpPr>
        <p:spPr bwMode="auto">
          <a:xfrm>
            <a:off x="1219200" y="3924300"/>
            <a:ext cx="1778000" cy="2120900"/>
          </a:xfrm>
          <a:prstGeom prst="roundRect">
            <a:avLst>
              <a:gd name="adj" fmla="val 10713"/>
            </a:avLst>
          </a:prstGeom>
          <a:solidFill>
            <a:srgbClr val="84DDFD">
              <a:alpha val="50000"/>
            </a:srgbClr>
          </a:solidFill>
          <a:ln w="25400" cap="flat">
            <a:solidFill>
              <a:schemeClr val="tx1">
                <a:alpha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93" name="AutoShape 113"/>
          <p:cNvSpPr>
            <a:spLocks/>
          </p:cNvSpPr>
          <p:nvPr/>
        </p:nvSpPr>
        <p:spPr bwMode="auto">
          <a:xfrm>
            <a:off x="3086100" y="3924300"/>
            <a:ext cx="1778000" cy="2120900"/>
          </a:xfrm>
          <a:prstGeom prst="roundRect">
            <a:avLst>
              <a:gd name="adj" fmla="val 10713"/>
            </a:avLst>
          </a:prstGeom>
          <a:solidFill>
            <a:srgbClr val="84DDFD">
              <a:alpha val="50000"/>
            </a:srgbClr>
          </a:solidFill>
          <a:ln w="25400" cap="flat">
            <a:solidFill>
              <a:schemeClr val="tx1">
                <a:alpha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94" name="Rectangle 114"/>
          <p:cNvSpPr>
            <a:spLocks/>
          </p:cNvSpPr>
          <p:nvPr/>
        </p:nvSpPr>
        <p:spPr bwMode="auto">
          <a:xfrm>
            <a:off x="1079500" y="2171700"/>
            <a:ext cx="3937000" cy="40640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0597" name="Group 117"/>
          <p:cNvGrpSpPr>
            <a:grpSpLocks/>
          </p:cNvGrpSpPr>
          <p:nvPr/>
        </p:nvGrpSpPr>
        <p:grpSpPr bwMode="auto">
          <a:xfrm>
            <a:off x="1711325" y="6464300"/>
            <a:ext cx="2574925" cy="2349500"/>
            <a:chOff x="0" y="0"/>
            <a:chExt cx="1621" cy="1480"/>
          </a:xfrm>
        </p:grpSpPr>
        <p:grpSp>
          <p:nvGrpSpPr>
            <p:cNvPr id="20598" name="Group 118"/>
            <p:cNvGrpSpPr>
              <a:grpSpLocks/>
            </p:cNvGrpSpPr>
            <p:nvPr/>
          </p:nvGrpSpPr>
          <p:grpSpPr bwMode="auto">
            <a:xfrm>
              <a:off x="497" y="424"/>
              <a:ext cx="640" cy="648"/>
              <a:chOff x="0" y="0"/>
              <a:chExt cx="640" cy="648"/>
            </a:xfrm>
          </p:grpSpPr>
          <p:sp>
            <p:nvSpPr>
              <p:cNvPr id="20599" name="Oval 119"/>
              <p:cNvSpPr>
                <a:spLocks/>
              </p:cNvSpPr>
              <p:nvPr/>
            </p:nvSpPr>
            <p:spPr bwMode="auto">
              <a:xfrm>
                <a:off x="0" y="480"/>
                <a:ext cx="640" cy="168"/>
              </a:xfrm>
              <a:prstGeom prst="ellips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600" name="Rectangle 120"/>
              <p:cNvSpPr>
                <a:spLocks/>
              </p:cNvSpPr>
              <p:nvPr/>
            </p:nvSpPr>
            <p:spPr bwMode="auto">
              <a:xfrm>
                <a:off x="0" y="104"/>
                <a:ext cx="640" cy="448"/>
              </a:xfrm>
              <a:prstGeom prst="rect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601" name="Oval 121"/>
              <p:cNvSpPr>
                <a:spLocks/>
              </p:cNvSpPr>
              <p:nvPr/>
            </p:nvSpPr>
            <p:spPr bwMode="auto">
              <a:xfrm>
                <a:off x="0" y="0"/>
                <a:ext cx="640" cy="168"/>
              </a:xfrm>
              <a:prstGeom prst="ellips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602" name="Line 122"/>
              <p:cNvSpPr>
                <a:spLocks noChangeShapeType="1"/>
              </p:cNvSpPr>
              <p:nvPr/>
            </p:nvSpPr>
            <p:spPr bwMode="auto">
              <a:xfrm flipH="1">
                <a:off x="0" y="96"/>
                <a:ext cx="0" cy="48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603" name="Line 123"/>
              <p:cNvSpPr>
                <a:spLocks noChangeShapeType="1"/>
              </p:cNvSpPr>
              <p:nvPr/>
            </p:nvSpPr>
            <p:spPr bwMode="auto">
              <a:xfrm flipH="1">
                <a:off x="640" y="96"/>
                <a:ext cx="0" cy="48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0604" name="Line 124"/>
            <p:cNvSpPr>
              <a:spLocks noChangeShapeType="1"/>
            </p:cNvSpPr>
            <p:nvPr/>
          </p:nvSpPr>
          <p:spPr bwMode="auto">
            <a:xfrm>
              <a:off x="817" y="0"/>
              <a:ext cx="0" cy="496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605" name="Rectangle 125"/>
            <p:cNvSpPr>
              <a:spLocks/>
            </p:cNvSpPr>
            <p:nvPr/>
          </p:nvSpPr>
          <p:spPr bwMode="auto">
            <a:xfrm>
              <a:off x="0" y="1088"/>
              <a:ext cx="1621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360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Training Data</a:t>
              </a:r>
            </a:p>
          </p:txBody>
        </p:sp>
      </p:grpSp>
      <p:grpSp>
        <p:nvGrpSpPr>
          <p:cNvPr id="20606" name="Group 126"/>
          <p:cNvGrpSpPr>
            <a:grpSpLocks/>
          </p:cNvGrpSpPr>
          <p:nvPr/>
        </p:nvGrpSpPr>
        <p:grpSpPr bwMode="auto">
          <a:xfrm>
            <a:off x="6129337" y="7239000"/>
            <a:ext cx="5859463" cy="635000"/>
            <a:chOff x="0" y="0"/>
            <a:chExt cx="3691" cy="400"/>
          </a:xfrm>
        </p:grpSpPr>
        <p:sp>
          <p:nvSpPr>
            <p:cNvPr id="20607" name="AutoShape 127"/>
            <p:cNvSpPr>
              <a:spLocks/>
            </p:cNvSpPr>
            <p:nvPr/>
          </p:nvSpPr>
          <p:spPr bwMode="auto">
            <a:xfrm>
              <a:off x="0" y="0"/>
              <a:ext cx="400" cy="400"/>
            </a:xfrm>
            <a:prstGeom prst="roundRect">
              <a:avLst>
                <a:gd name="adj" fmla="val 30000"/>
              </a:avLst>
            </a:prstGeom>
            <a:solidFill>
              <a:srgbClr val="C0EDFE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608" name="Rectangle 128"/>
            <p:cNvSpPr>
              <a:spLocks/>
            </p:cNvSpPr>
            <p:nvPr/>
          </p:nvSpPr>
          <p:spPr bwMode="auto">
            <a:xfrm>
              <a:off x="568" y="0"/>
              <a:ext cx="3123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3600" dirty="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Machine (Model Partition)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/>
          </p:cNvSpPr>
          <p:nvPr/>
        </p:nvSpPr>
        <p:spPr bwMode="auto">
          <a:xfrm>
            <a:off x="1082675" y="1524000"/>
            <a:ext cx="12763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Model</a:t>
            </a:r>
          </a:p>
        </p:txBody>
      </p:sp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1854200" y="2717800"/>
            <a:ext cx="2349500" cy="2565400"/>
            <a:chOff x="0" y="0"/>
            <a:chExt cx="1480" cy="1616"/>
          </a:xfrm>
        </p:grpSpPr>
        <p:sp>
          <p:nvSpPr>
            <p:cNvPr id="21507" name="AutoShape 3"/>
            <p:cNvSpPr>
              <a:spLocks/>
            </p:cNvSpPr>
            <p:nvPr/>
          </p:nvSpPr>
          <p:spPr bwMode="auto">
            <a:xfrm>
              <a:off x="0" y="0"/>
              <a:ext cx="520" cy="520"/>
            </a:xfrm>
            <a:prstGeom prst="roundRect">
              <a:avLst>
                <a:gd name="adj" fmla="val 23074"/>
              </a:avLst>
            </a:prstGeom>
            <a:solidFill>
              <a:srgbClr val="C0EDFE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08" name="AutoShape 4"/>
            <p:cNvSpPr>
              <a:spLocks/>
            </p:cNvSpPr>
            <p:nvPr/>
          </p:nvSpPr>
          <p:spPr bwMode="auto">
            <a:xfrm>
              <a:off x="960" y="0"/>
              <a:ext cx="520" cy="520"/>
            </a:xfrm>
            <a:prstGeom prst="roundRect">
              <a:avLst>
                <a:gd name="adj" fmla="val 23074"/>
              </a:avLst>
            </a:prstGeom>
            <a:solidFill>
              <a:srgbClr val="C0EDFE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09" name="AutoShape 5"/>
            <p:cNvSpPr>
              <a:spLocks/>
            </p:cNvSpPr>
            <p:nvPr/>
          </p:nvSpPr>
          <p:spPr bwMode="auto">
            <a:xfrm>
              <a:off x="0" y="1096"/>
              <a:ext cx="520" cy="520"/>
            </a:xfrm>
            <a:prstGeom prst="roundRect">
              <a:avLst>
                <a:gd name="adj" fmla="val 23074"/>
              </a:avLst>
            </a:prstGeom>
            <a:solidFill>
              <a:srgbClr val="C0EDFE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10" name="AutoShape 6"/>
            <p:cNvSpPr>
              <a:spLocks/>
            </p:cNvSpPr>
            <p:nvPr/>
          </p:nvSpPr>
          <p:spPr bwMode="auto">
            <a:xfrm>
              <a:off x="960" y="1096"/>
              <a:ext cx="520" cy="520"/>
            </a:xfrm>
            <a:prstGeom prst="roundRect">
              <a:avLst>
                <a:gd name="adj" fmla="val 23074"/>
              </a:avLst>
            </a:prstGeom>
            <a:solidFill>
              <a:srgbClr val="C0EDFE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2273300" y="3136900"/>
            <a:ext cx="1524000" cy="1739900"/>
            <a:chOff x="0" y="0"/>
            <a:chExt cx="960" cy="1096"/>
          </a:xfrm>
        </p:grpSpPr>
        <p:sp>
          <p:nvSpPr>
            <p:cNvPr id="21512" name="Line 8"/>
            <p:cNvSpPr>
              <a:spLocks noChangeShapeType="1"/>
            </p:cNvSpPr>
            <p:nvPr/>
          </p:nvSpPr>
          <p:spPr bwMode="auto">
            <a:xfrm flipH="1">
              <a:off x="0" y="277"/>
              <a:ext cx="0" cy="523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>
              <a:off x="960" y="280"/>
              <a:ext cx="0" cy="522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14" name="Line 10"/>
            <p:cNvSpPr>
              <a:spLocks noChangeShapeType="1"/>
            </p:cNvSpPr>
            <p:nvPr/>
          </p:nvSpPr>
          <p:spPr bwMode="auto">
            <a:xfrm rot="10800000" flipH="1">
              <a:off x="271" y="0"/>
              <a:ext cx="409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15" name="Line 11"/>
            <p:cNvSpPr>
              <a:spLocks noChangeShapeType="1"/>
            </p:cNvSpPr>
            <p:nvPr/>
          </p:nvSpPr>
          <p:spPr bwMode="auto">
            <a:xfrm>
              <a:off x="272" y="1096"/>
              <a:ext cx="408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16" name="Line 12"/>
            <p:cNvSpPr>
              <a:spLocks noChangeShapeType="1"/>
            </p:cNvSpPr>
            <p:nvPr/>
          </p:nvSpPr>
          <p:spPr bwMode="auto">
            <a:xfrm>
              <a:off x="264" y="264"/>
              <a:ext cx="440" cy="5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17" name="Line 13"/>
            <p:cNvSpPr>
              <a:spLocks noChangeShapeType="1"/>
            </p:cNvSpPr>
            <p:nvPr/>
          </p:nvSpPr>
          <p:spPr bwMode="auto">
            <a:xfrm flipH="1">
              <a:off x="264" y="264"/>
              <a:ext cx="440" cy="5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1518" name="Group 14"/>
          <p:cNvGrpSpPr>
            <a:grpSpLocks/>
          </p:cNvGrpSpPr>
          <p:nvPr/>
        </p:nvGrpSpPr>
        <p:grpSpPr bwMode="auto">
          <a:xfrm>
            <a:off x="5943600" y="7442200"/>
            <a:ext cx="5859463" cy="635000"/>
            <a:chOff x="0" y="0"/>
            <a:chExt cx="3691" cy="400"/>
          </a:xfrm>
        </p:grpSpPr>
        <p:sp>
          <p:nvSpPr>
            <p:cNvPr id="21519" name="AutoShape 15"/>
            <p:cNvSpPr>
              <a:spLocks/>
            </p:cNvSpPr>
            <p:nvPr/>
          </p:nvSpPr>
          <p:spPr bwMode="auto">
            <a:xfrm>
              <a:off x="0" y="0"/>
              <a:ext cx="400" cy="400"/>
            </a:xfrm>
            <a:prstGeom prst="roundRect">
              <a:avLst>
                <a:gd name="adj" fmla="val 30000"/>
              </a:avLst>
            </a:prstGeom>
            <a:solidFill>
              <a:srgbClr val="C0EDFE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20" name="Rectangle 16"/>
            <p:cNvSpPr>
              <a:spLocks/>
            </p:cNvSpPr>
            <p:nvPr/>
          </p:nvSpPr>
          <p:spPr bwMode="auto">
            <a:xfrm>
              <a:off x="568" y="0"/>
              <a:ext cx="3123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3600" dirty="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Machine (Model Partition)</a:t>
              </a:r>
            </a:p>
          </p:txBody>
        </p:sp>
      </p:grpSp>
      <p:grpSp>
        <p:nvGrpSpPr>
          <p:cNvPr id="21521" name="Group 17"/>
          <p:cNvGrpSpPr>
            <a:grpSpLocks/>
          </p:cNvGrpSpPr>
          <p:nvPr/>
        </p:nvGrpSpPr>
        <p:grpSpPr bwMode="auto">
          <a:xfrm>
            <a:off x="1981200" y="2844800"/>
            <a:ext cx="6008688" cy="5880100"/>
            <a:chOff x="0" y="0"/>
            <a:chExt cx="3785" cy="3704"/>
          </a:xfrm>
        </p:grpSpPr>
        <p:grpSp>
          <p:nvGrpSpPr>
            <p:cNvPr id="21522" name="Group 18"/>
            <p:cNvGrpSpPr>
              <a:grpSpLocks/>
            </p:cNvGrpSpPr>
            <p:nvPr/>
          </p:nvGrpSpPr>
          <p:grpSpPr bwMode="auto">
            <a:xfrm>
              <a:off x="0" y="0"/>
              <a:ext cx="1320" cy="1456"/>
              <a:chOff x="0" y="0"/>
              <a:chExt cx="1320" cy="1456"/>
            </a:xfrm>
          </p:grpSpPr>
          <p:grpSp>
            <p:nvGrpSpPr>
              <p:cNvPr id="21523" name="Group 19"/>
              <p:cNvGrpSpPr>
                <a:grpSpLocks/>
              </p:cNvGrpSpPr>
              <p:nvPr/>
            </p:nvGrpSpPr>
            <p:grpSpPr bwMode="auto">
              <a:xfrm>
                <a:off x="0" y="0"/>
                <a:ext cx="360" cy="360"/>
                <a:chOff x="0" y="0"/>
                <a:chExt cx="360" cy="360"/>
              </a:xfrm>
            </p:grpSpPr>
            <p:sp>
              <p:nvSpPr>
                <p:cNvPr id="21524" name="Rectangle 20"/>
                <p:cNvSpPr>
                  <a:spLocks/>
                </p:cNvSpPr>
                <p:nvPr/>
              </p:nvSpPr>
              <p:spPr bwMode="auto">
                <a:xfrm>
                  <a:off x="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1525" name="Rectangle 21"/>
                <p:cNvSpPr>
                  <a:spLocks/>
                </p:cNvSpPr>
                <p:nvPr/>
              </p:nvSpPr>
              <p:spPr bwMode="auto">
                <a:xfrm>
                  <a:off x="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1526" name="Rectangle 22"/>
                <p:cNvSpPr>
                  <a:spLocks/>
                </p:cNvSpPr>
                <p:nvPr/>
              </p:nvSpPr>
              <p:spPr bwMode="auto">
                <a:xfrm>
                  <a:off x="20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1527" name="Rectangle 23"/>
                <p:cNvSpPr>
                  <a:spLocks/>
                </p:cNvSpPr>
                <p:nvPr/>
              </p:nvSpPr>
              <p:spPr bwMode="auto">
                <a:xfrm>
                  <a:off x="20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21528" name="Group 24"/>
              <p:cNvGrpSpPr>
                <a:grpSpLocks/>
              </p:cNvGrpSpPr>
              <p:nvPr/>
            </p:nvGrpSpPr>
            <p:grpSpPr bwMode="auto">
              <a:xfrm>
                <a:off x="960" y="0"/>
                <a:ext cx="360" cy="360"/>
                <a:chOff x="0" y="0"/>
                <a:chExt cx="360" cy="360"/>
              </a:xfrm>
            </p:grpSpPr>
            <p:sp>
              <p:nvSpPr>
                <p:cNvPr id="21529" name="Rectangle 25"/>
                <p:cNvSpPr>
                  <a:spLocks/>
                </p:cNvSpPr>
                <p:nvPr/>
              </p:nvSpPr>
              <p:spPr bwMode="auto">
                <a:xfrm>
                  <a:off x="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1530" name="Rectangle 26"/>
                <p:cNvSpPr>
                  <a:spLocks/>
                </p:cNvSpPr>
                <p:nvPr/>
              </p:nvSpPr>
              <p:spPr bwMode="auto">
                <a:xfrm>
                  <a:off x="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1531" name="Rectangle 27"/>
                <p:cNvSpPr>
                  <a:spLocks/>
                </p:cNvSpPr>
                <p:nvPr/>
              </p:nvSpPr>
              <p:spPr bwMode="auto">
                <a:xfrm>
                  <a:off x="20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1532" name="Rectangle 28"/>
                <p:cNvSpPr>
                  <a:spLocks/>
                </p:cNvSpPr>
                <p:nvPr/>
              </p:nvSpPr>
              <p:spPr bwMode="auto">
                <a:xfrm>
                  <a:off x="20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21533" name="Group 29"/>
              <p:cNvGrpSpPr>
                <a:grpSpLocks/>
              </p:cNvGrpSpPr>
              <p:nvPr/>
            </p:nvGrpSpPr>
            <p:grpSpPr bwMode="auto">
              <a:xfrm>
                <a:off x="0" y="1096"/>
                <a:ext cx="360" cy="360"/>
                <a:chOff x="0" y="0"/>
                <a:chExt cx="360" cy="360"/>
              </a:xfrm>
            </p:grpSpPr>
            <p:sp>
              <p:nvSpPr>
                <p:cNvPr id="21534" name="Rectangle 30"/>
                <p:cNvSpPr>
                  <a:spLocks/>
                </p:cNvSpPr>
                <p:nvPr/>
              </p:nvSpPr>
              <p:spPr bwMode="auto">
                <a:xfrm>
                  <a:off x="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1535" name="Rectangle 31"/>
                <p:cNvSpPr>
                  <a:spLocks/>
                </p:cNvSpPr>
                <p:nvPr/>
              </p:nvSpPr>
              <p:spPr bwMode="auto">
                <a:xfrm>
                  <a:off x="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1536" name="Rectangle 32"/>
                <p:cNvSpPr>
                  <a:spLocks/>
                </p:cNvSpPr>
                <p:nvPr/>
              </p:nvSpPr>
              <p:spPr bwMode="auto">
                <a:xfrm>
                  <a:off x="20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1537" name="Rectangle 33"/>
                <p:cNvSpPr>
                  <a:spLocks/>
                </p:cNvSpPr>
                <p:nvPr/>
              </p:nvSpPr>
              <p:spPr bwMode="auto">
                <a:xfrm>
                  <a:off x="20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21538" name="Group 34"/>
              <p:cNvGrpSpPr>
                <a:grpSpLocks/>
              </p:cNvGrpSpPr>
              <p:nvPr/>
            </p:nvGrpSpPr>
            <p:grpSpPr bwMode="auto">
              <a:xfrm>
                <a:off x="960" y="1096"/>
                <a:ext cx="360" cy="360"/>
                <a:chOff x="0" y="0"/>
                <a:chExt cx="360" cy="360"/>
              </a:xfrm>
            </p:grpSpPr>
            <p:sp>
              <p:nvSpPr>
                <p:cNvPr id="21539" name="Rectangle 35"/>
                <p:cNvSpPr>
                  <a:spLocks/>
                </p:cNvSpPr>
                <p:nvPr/>
              </p:nvSpPr>
              <p:spPr bwMode="auto">
                <a:xfrm>
                  <a:off x="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1540" name="Rectangle 36"/>
                <p:cNvSpPr>
                  <a:spLocks/>
                </p:cNvSpPr>
                <p:nvPr/>
              </p:nvSpPr>
              <p:spPr bwMode="auto">
                <a:xfrm>
                  <a:off x="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1541" name="Rectangle 37"/>
                <p:cNvSpPr>
                  <a:spLocks/>
                </p:cNvSpPr>
                <p:nvPr/>
              </p:nvSpPr>
              <p:spPr bwMode="auto">
                <a:xfrm>
                  <a:off x="200" y="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1542" name="Rectangle 38"/>
                <p:cNvSpPr>
                  <a:spLocks/>
                </p:cNvSpPr>
                <p:nvPr/>
              </p:nvSpPr>
              <p:spPr bwMode="auto">
                <a:xfrm>
                  <a:off x="200" y="200"/>
                  <a:ext cx="160" cy="160"/>
                </a:xfrm>
                <a:prstGeom prst="rect">
                  <a:avLst/>
                </a:prstGeom>
                <a:solidFill>
                  <a:srgbClr val="FCBD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543" name="Group 39"/>
            <p:cNvGrpSpPr>
              <a:grpSpLocks/>
            </p:cNvGrpSpPr>
            <p:nvPr/>
          </p:nvGrpSpPr>
          <p:grpSpPr bwMode="auto">
            <a:xfrm>
              <a:off x="2616" y="3312"/>
              <a:ext cx="1169" cy="392"/>
              <a:chOff x="0" y="0"/>
              <a:chExt cx="1169" cy="392"/>
            </a:xfrm>
          </p:grpSpPr>
          <p:sp>
            <p:nvSpPr>
              <p:cNvPr id="21544" name="Rectangle 40"/>
              <p:cNvSpPr>
                <a:spLocks/>
              </p:cNvSpPr>
              <p:nvPr/>
            </p:nvSpPr>
            <p:spPr bwMode="auto">
              <a:xfrm>
                <a:off x="0" y="120"/>
                <a:ext cx="160" cy="160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545" name="Rectangle 41"/>
              <p:cNvSpPr>
                <a:spLocks/>
              </p:cNvSpPr>
              <p:nvPr/>
            </p:nvSpPr>
            <p:spPr bwMode="auto">
              <a:xfrm>
                <a:off x="488" y="0"/>
                <a:ext cx="681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3600">
                    <a:solidFill>
                      <a:schemeClr val="tx1"/>
                    </a:solidFill>
                    <a:ea typeface="ＭＳ Ｐゴシック" charset="0"/>
                    <a:cs typeface="Gill Sans" charset="0"/>
                  </a:rPr>
                  <a:t>Core</a:t>
                </a:r>
              </a:p>
            </p:txBody>
          </p:sp>
        </p:grpSp>
      </p:grpSp>
      <p:sp>
        <p:nvSpPr>
          <p:cNvPr id="21546" name="Rectangle 42"/>
          <p:cNvSpPr>
            <a:spLocks/>
          </p:cNvSpPr>
          <p:nvPr/>
        </p:nvSpPr>
        <p:spPr bwMode="auto">
          <a:xfrm>
            <a:off x="1079500" y="2171700"/>
            <a:ext cx="3937000" cy="40640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1549" name="Group 45"/>
          <p:cNvGrpSpPr>
            <a:grpSpLocks/>
          </p:cNvGrpSpPr>
          <p:nvPr/>
        </p:nvGrpSpPr>
        <p:grpSpPr bwMode="auto">
          <a:xfrm>
            <a:off x="1711325" y="6464300"/>
            <a:ext cx="2574925" cy="2349500"/>
            <a:chOff x="0" y="0"/>
            <a:chExt cx="1621" cy="1480"/>
          </a:xfrm>
        </p:grpSpPr>
        <p:grpSp>
          <p:nvGrpSpPr>
            <p:cNvPr id="21550" name="Group 46"/>
            <p:cNvGrpSpPr>
              <a:grpSpLocks/>
            </p:cNvGrpSpPr>
            <p:nvPr/>
          </p:nvGrpSpPr>
          <p:grpSpPr bwMode="auto">
            <a:xfrm>
              <a:off x="497" y="424"/>
              <a:ext cx="640" cy="648"/>
              <a:chOff x="0" y="0"/>
              <a:chExt cx="640" cy="648"/>
            </a:xfrm>
          </p:grpSpPr>
          <p:sp>
            <p:nvSpPr>
              <p:cNvPr id="21551" name="Oval 47"/>
              <p:cNvSpPr>
                <a:spLocks/>
              </p:cNvSpPr>
              <p:nvPr/>
            </p:nvSpPr>
            <p:spPr bwMode="auto">
              <a:xfrm>
                <a:off x="0" y="480"/>
                <a:ext cx="640" cy="168"/>
              </a:xfrm>
              <a:prstGeom prst="ellips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552" name="Rectangle 48"/>
              <p:cNvSpPr>
                <a:spLocks/>
              </p:cNvSpPr>
              <p:nvPr/>
            </p:nvSpPr>
            <p:spPr bwMode="auto">
              <a:xfrm>
                <a:off x="0" y="104"/>
                <a:ext cx="640" cy="448"/>
              </a:xfrm>
              <a:prstGeom prst="rect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553" name="Oval 49"/>
              <p:cNvSpPr>
                <a:spLocks/>
              </p:cNvSpPr>
              <p:nvPr/>
            </p:nvSpPr>
            <p:spPr bwMode="auto">
              <a:xfrm>
                <a:off x="0" y="0"/>
                <a:ext cx="640" cy="168"/>
              </a:xfrm>
              <a:prstGeom prst="ellips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554" name="Line 50"/>
              <p:cNvSpPr>
                <a:spLocks noChangeShapeType="1"/>
              </p:cNvSpPr>
              <p:nvPr/>
            </p:nvSpPr>
            <p:spPr bwMode="auto">
              <a:xfrm flipH="1">
                <a:off x="0" y="96"/>
                <a:ext cx="0" cy="48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555" name="Line 51"/>
              <p:cNvSpPr>
                <a:spLocks noChangeShapeType="1"/>
              </p:cNvSpPr>
              <p:nvPr/>
            </p:nvSpPr>
            <p:spPr bwMode="auto">
              <a:xfrm flipH="1">
                <a:off x="640" y="96"/>
                <a:ext cx="0" cy="48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1556" name="Line 52"/>
            <p:cNvSpPr>
              <a:spLocks noChangeShapeType="1"/>
            </p:cNvSpPr>
            <p:nvPr/>
          </p:nvSpPr>
          <p:spPr bwMode="auto">
            <a:xfrm>
              <a:off x="817" y="0"/>
              <a:ext cx="0" cy="496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57" name="Rectangle 53"/>
            <p:cNvSpPr>
              <a:spLocks/>
            </p:cNvSpPr>
            <p:nvPr/>
          </p:nvSpPr>
          <p:spPr bwMode="auto">
            <a:xfrm>
              <a:off x="0" y="1088"/>
              <a:ext cx="1621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360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Training Data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/>
          </p:cNvSpPr>
          <p:nvPr/>
        </p:nvSpPr>
        <p:spPr bwMode="auto">
          <a:xfrm>
            <a:off x="1082675" y="1524000"/>
            <a:ext cx="12763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Model</a:t>
            </a:r>
          </a:p>
        </p:txBody>
      </p:sp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1206500" y="2298700"/>
            <a:ext cx="825500" cy="825500"/>
            <a:chOff x="0" y="0"/>
            <a:chExt cx="520" cy="520"/>
          </a:xfrm>
        </p:grpSpPr>
        <p:sp>
          <p:nvSpPr>
            <p:cNvPr id="22531" name="AutoShape 3"/>
            <p:cNvSpPr>
              <a:spLocks/>
            </p:cNvSpPr>
            <p:nvPr/>
          </p:nvSpPr>
          <p:spPr bwMode="auto">
            <a:xfrm>
              <a:off x="0" y="0"/>
              <a:ext cx="520" cy="520"/>
            </a:xfrm>
            <a:prstGeom prst="roundRect">
              <a:avLst>
                <a:gd name="adj" fmla="val 23074"/>
              </a:avLst>
            </a:prstGeom>
            <a:solidFill>
              <a:srgbClr val="C0EDFE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2532" name="Group 4"/>
            <p:cNvGrpSpPr>
              <a:grpSpLocks/>
            </p:cNvGrpSpPr>
            <p:nvPr/>
          </p:nvGrpSpPr>
          <p:grpSpPr bwMode="auto">
            <a:xfrm>
              <a:off x="80" y="80"/>
              <a:ext cx="360" cy="360"/>
              <a:chOff x="0" y="0"/>
              <a:chExt cx="360" cy="360"/>
            </a:xfrm>
          </p:grpSpPr>
          <p:sp>
            <p:nvSpPr>
              <p:cNvPr id="22533" name="Rectangle 5"/>
              <p:cNvSpPr>
                <a:spLocks/>
              </p:cNvSpPr>
              <p:nvPr/>
            </p:nvSpPr>
            <p:spPr bwMode="auto">
              <a:xfrm>
                <a:off x="0" y="200"/>
                <a:ext cx="160" cy="160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534" name="Rectangle 6"/>
              <p:cNvSpPr>
                <a:spLocks/>
              </p:cNvSpPr>
              <p:nvPr/>
            </p:nvSpPr>
            <p:spPr bwMode="auto">
              <a:xfrm>
                <a:off x="0" y="0"/>
                <a:ext cx="160" cy="160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535" name="Rectangle 7"/>
              <p:cNvSpPr>
                <a:spLocks/>
              </p:cNvSpPr>
              <p:nvPr/>
            </p:nvSpPr>
            <p:spPr bwMode="auto">
              <a:xfrm>
                <a:off x="200" y="0"/>
                <a:ext cx="160" cy="160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536" name="Rectangle 8"/>
              <p:cNvSpPr>
                <a:spLocks/>
              </p:cNvSpPr>
              <p:nvPr/>
            </p:nvSpPr>
            <p:spPr bwMode="auto">
              <a:xfrm>
                <a:off x="200" y="200"/>
                <a:ext cx="160" cy="160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22537" name="Group 9"/>
          <p:cNvGrpSpPr>
            <a:grpSpLocks/>
          </p:cNvGrpSpPr>
          <p:nvPr/>
        </p:nvGrpSpPr>
        <p:grpSpPr bwMode="auto">
          <a:xfrm>
            <a:off x="2159000" y="2298700"/>
            <a:ext cx="825500" cy="825500"/>
            <a:chOff x="0" y="0"/>
            <a:chExt cx="520" cy="520"/>
          </a:xfrm>
        </p:grpSpPr>
        <p:sp>
          <p:nvSpPr>
            <p:cNvPr id="22538" name="AutoShape 10"/>
            <p:cNvSpPr>
              <a:spLocks/>
            </p:cNvSpPr>
            <p:nvPr/>
          </p:nvSpPr>
          <p:spPr bwMode="auto">
            <a:xfrm>
              <a:off x="0" y="0"/>
              <a:ext cx="520" cy="520"/>
            </a:xfrm>
            <a:prstGeom prst="roundRect">
              <a:avLst>
                <a:gd name="adj" fmla="val 23074"/>
              </a:avLst>
            </a:prstGeom>
            <a:solidFill>
              <a:srgbClr val="C0EDFE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2539" name="Group 11"/>
            <p:cNvGrpSpPr>
              <a:grpSpLocks/>
            </p:cNvGrpSpPr>
            <p:nvPr/>
          </p:nvGrpSpPr>
          <p:grpSpPr bwMode="auto">
            <a:xfrm>
              <a:off x="80" y="80"/>
              <a:ext cx="360" cy="360"/>
              <a:chOff x="0" y="0"/>
              <a:chExt cx="360" cy="360"/>
            </a:xfrm>
          </p:grpSpPr>
          <p:sp>
            <p:nvSpPr>
              <p:cNvPr id="22540" name="Rectangle 12"/>
              <p:cNvSpPr>
                <a:spLocks/>
              </p:cNvSpPr>
              <p:nvPr/>
            </p:nvSpPr>
            <p:spPr bwMode="auto">
              <a:xfrm>
                <a:off x="0" y="200"/>
                <a:ext cx="160" cy="160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541" name="Rectangle 13"/>
              <p:cNvSpPr>
                <a:spLocks/>
              </p:cNvSpPr>
              <p:nvPr/>
            </p:nvSpPr>
            <p:spPr bwMode="auto">
              <a:xfrm>
                <a:off x="0" y="0"/>
                <a:ext cx="160" cy="160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542" name="Rectangle 14"/>
              <p:cNvSpPr>
                <a:spLocks/>
              </p:cNvSpPr>
              <p:nvPr/>
            </p:nvSpPr>
            <p:spPr bwMode="auto">
              <a:xfrm>
                <a:off x="200" y="0"/>
                <a:ext cx="160" cy="160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543" name="Rectangle 15"/>
              <p:cNvSpPr>
                <a:spLocks/>
              </p:cNvSpPr>
              <p:nvPr/>
            </p:nvSpPr>
            <p:spPr bwMode="auto">
              <a:xfrm>
                <a:off x="200" y="200"/>
                <a:ext cx="160" cy="160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22544" name="Group 16"/>
          <p:cNvGrpSpPr>
            <a:grpSpLocks/>
          </p:cNvGrpSpPr>
          <p:nvPr/>
        </p:nvGrpSpPr>
        <p:grpSpPr bwMode="auto">
          <a:xfrm>
            <a:off x="1206500" y="3251200"/>
            <a:ext cx="825500" cy="825500"/>
            <a:chOff x="0" y="0"/>
            <a:chExt cx="520" cy="520"/>
          </a:xfrm>
        </p:grpSpPr>
        <p:sp>
          <p:nvSpPr>
            <p:cNvPr id="22545" name="AutoShape 17"/>
            <p:cNvSpPr>
              <a:spLocks/>
            </p:cNvSpPr>
            <p:nvPr/>
          </p:nvSpPr>
          <p:spPr bwMode="auto">
            <a:xfrm>
              <a:off x="0" y="0"/>
              <a:ext cx="520" cy="520"/>
            </a:xfrm>
            <a:prstGeom prst="roundRect">
              <a:avLst>
                <a:gd name="adj" fmla="val 23074"/>
              </a:avLst>
            </a:prstGeom>
            <a:solidFill>
              <a:srgbClr val="C0EDFE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2546" name="Group 18"/>
            <p:cNvGrpSpPr>
              <a:grpSpLocks/>
            </p:cNvGrpSpPr>
            <p:nvPr/>
          </p:nvGrpSpPr>
          <p:grpSpPr bwMode="auto">
            <a:xfrm>
              <a:off x="80" y="80"/>
              <a:ext cx="360" cy="360"/>
              <a:chOff x="0" y="0"/>
              <a:chExt cx="360" cy="360"/>
            </a:xfrm>
          </p:grpSpPr>
          <p:sp>
            <p:nvSpPr>
              <p:cNvPr id="22547" name="Rectangle 19"/>
              <p:cNvSpPr>
                <a:spLocks/>
              </p:cNvSpPr>
              <p:nvPr/>
            </p:nvSpPr>
            <p:spPr bwMode="auto">
              <a:xfrm>
                <a:off x="0" y="200"/>
                <a:ext cx="160" cy="160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548" name="Rectangle 20"/>
              <p:cNvSpPr>
                <a:spLocks/>
              </p:cNvSpPr>
              <p:nvPr/>
            </p:nvSpPr>
            <p:spPr bwMode="auto">
              <a:xfrm>
                <a:off x="0" y="0"/>
                <a:ext cx="160" cy="160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549" name="Rectangle 21"/>
              <p:cNvSpPr>
                <a:spLocks/>
              </p:cNvSpPr>
              <p:nvPr/>
            </p:nvSpPr>
            <p:spPr bwMode="auto">
              <a:xfrm>
                <a:off x="200" y="0"/>
                <a:ext cx="160" cy="160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550" name="Rectangle 22"/>
              <p:cNvSpPr>
                <a:spLocks/>
              </p:cNvSpPr>
              <p:nvPr/>
            </p:nvSpPr>
            <p:spPr bwMode="auto">
              <a:xfrm>
                <a:off x="200" y="200"/>
                <a:ext cx="160" cy="160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22551" name="Group 23"/>
          <p:cNvGrpSpPr>
            <a:grpSpLocks/>
          </p:cNvGrpSpPr>
          <p:nvPr/>
        </p:nvGrpSpPr>
        <p:grpSpPr bwMode="auto">
          <a:xfrm>
            <a:off x="2159000" y="3251200"/>
            <a:ext cx="825500" cy="825500"/>
            <a:chOff x="0" y="0"/>
            <a:chExt cx="520" cy="520"/>
          </a:xfrm>
        </p:grpSpPr>
        <p:sp>
          <p:nvSpPr>
            <p:cNvPr id="22552" name="AutoShape 24"/>
            <p:cNvSpPr>
              <a:spLocks/>
            </p:cNvSpPr>
            <p:nvPr/>
          </p:nvSpPr>
          <p:spPr bwMode="auto">
            <a:xfrm>
              <a:off x="0" y="0"/>
              <a:ext cx="520" cy="520"/>
            </a:xfrm>
            <a:prstGeom prst="roundRect">
              <a:avLst>
                <a:gd name="adj" fmla="val 23074"/>
              </a:avLst>
            </a:prstGeom>
            <a:solidFill>
              <a:srgbClr val="C0EDFE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2553" name="Group 25"/>
            <p:cNvGrpSpPr>
              <a:grpSpLocks/>
            </p:cNvGrpSpPr>
            <p:nvPr/>
          </p:nvGrpSpPr>
          <p:grpSpPr bwMode="auto">
            <a:xfrm>
              <a:off x="80" y="80"/>
              <a:ext cx="360" cy="360"/>
              <a:chOff x="0" y="0"/>
              <a:chExt cx="360" cy="360"/>
            </a:xfrm>
          </p:grpSpPr>
          <p:sp>
            <p:nvSpPr>
              <p:cNvPr id="22554" name="Rectangle 26"/>
              <p:cNvSpPr>
                <a:spLocks/>
              </p:cNvSpPr>
              <p:nvPr/>
            </p:nvSpPr>
            <p:spPr bwMode="auto">
              <a:xfrm>
                <a:off x="0" y="200"/>
                <a:ext cx="160" cy="160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555" name="Rectangle 27"/>
              <p:cNvSpPr>
                <a:spLocks/>
              </p:cNvSpPr>
              <p:nvPr/>
            </p:nvSpPr>
            <p:spPr bwMode="auto">
              <a:xfrm>
                <a:off x="0" y="0"/>
                <a:ext cx="160" cy="160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556" name="Rectangle 28"/>
              <p:cNvSpPr>
                <a:spLocks/>
              </p:cNvSpPr>
              <p:nvPr/>
            </p:nvSpPr>
            <p:spPr bwMode="auto">
              <a:xfrm>
                <a:off x="200" y="0"/>
                <a:ext cx="160" cy="160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557" name="Rectangle 29"/>
              <p:cNvSpPr>
                <a:spLocks/>
              </p:cNvSpPr>
              <p:nvPr/>
            </p:nvSpPr>
            <p:spPr bwMode="auto">
              <a:xfrm>
                <a:off x="200" y="200"/>
                <a:ext cx="160" cy="160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22558" name="Rectangle 30"/>
          <p:cNvSpPr>
            <a:spLocks/>
          </p:cNvSpPr>
          <p:nvPr/>
        </p:nvSpPr>
        <p:spPr bwMode="auto">
          <a:xfrm>
            <a:off x="1079500" y="2171700"/>
            <a:ext cx="2032000" cy="20320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2559" name="Group 31"/>
          <p:cNvGrpSpPr>
            <a:grpSpLocks/>
          </p:cNvGrpSpPr>
          <p:nvPr/>
        </p:nvGrpSpPr>
        <p:grpSpPr bwMode="auto">
          <a:xfrm>
            <a:off x="1076325" y="4356100"/>
            <a:ext cx="2574925" cy="2349500"/>
            <a:chOff x="0" y="0"/>
            <a:chExt cx="1621" cy="1480"/>
          </a:xfrm>
        </p:grpSpPr>
        <p:grpSp>
          <p:nvGrpSpPr>
            <p:cNvPr id="22560" name="Group 32"/>
            <p:cNvGrpSpPr>
              <a:grpSpLocks/>
            </p:cNvGrpSpPr>
            <p:nvPr/>
          </p:nvGrpSpPr>
          <p:grpSpPr bwMode="auto">
            <a:xfrm>
              <a:off x="321" y="424"/>
              <a:ext cx="640" cy="648"/>
              <a:chOff x="0" y="0"/>
              <a:chExt cx="640" cy="648"/>
            </a:xfrm>
          </p:grpSpPr>
          <p:sp>
            <p:nvSpPr>
              <p:cNvPr id="22561" name="Oval 33"/>
              <p:cNvSpPr>
                <a:spLocks/>
              </p:cNvSpPr>
              <p:nvPr/>
            </p:nvSpPr>
            <p:spPr bwMode="auto">
              <a:xfrm>
                <a:off x="0" y="480"/>
                <a:ext cx="640" cy="168"/>
              </a:xfrm>
              <a:prstGeom prst="ellips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562" name="Rectangle 34"/>
              <p:cNvSpPr>
                <a:spLocks/>
              </p:cNvSpPr>
              <p:nvPr/>
            </p:nvSpPr>
            <p:spPr bwMode="auto">
              <a:xfrm>
                <a:off x="0" y="104"/>
                <a:ext cx="640" cy="448"/>
              </a:xfrm>
              <a:prstGeom prst="rect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563" name="Oval 35"/>
              <p:cNvSpPr>
                <a:spLocks/>
              </p:cNvSpPr>
              <p:nvPr/>
            </p:nvSpPr>
            <p:spPr bwMode="auto">
              <a:xfrm>
                <a:off x="0" y="0"/>
                <a:ext cx="640" cy="168"/>
              </a:xfrm>
              <a:prstGeom prst="ellips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564" name="Line 36"/>
              <p:cNvSpPr>
                <a:spLocks noChangeShapeType="1"/>
              </p:cNvSpPr>
              <p:nvPr/>
            </p:nvSpPr>
            <p:spPr bwMode="auto">
              <a:xfrm flipH="1">
                <a:off x="0" y="96"/>
                <a:ext cx="0" cy="48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565" name="Line 37"/>
              <p:cNvSpPr>
                <a:spLocks noChangeShapeType="1"/>
              </p:cNvSpPr>
              <p:nvPr/>
            </p:nvSpPr>
            <p:spPr bwMode="auto">
              <a:xfrm flipH="1">
                <a:off x="640" y="96"/>
                <a:ext cx="0" cy="48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2566" name="Line 38"/>
            <p:cNvSpPr>
              <a:spLocks noChangeShapeType="1"/>
            </p:cNvSpPr>
            <p:nvPr/>
          </p:nvSpPr>
          <p:spPr bwMode="auto">
            <a:xfrm>
              <a:off x="641" y="0"/>
              <a:ext cx="0" cy="496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67" name="Rectangle 39"/>
            <p:cNvSpPr>
              <a:spLocks/>
            </p:cNvSpPr>
            <p:nvPr/>
          </p:nvSpPr>
          <p:spPr bwMode="auto">
            <a:xfrm>
              <a:off x="0" y="1088"/>
              <a:ext cx="1621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360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Training Data</a:t>
              </a:r>
            </a:p>
          </p:txBody>
        </p:sp>
      </p:grpSp>
      <p:sp>
        <p:nvSpPr>
          <p:cNvPr id="22568" name="Rectangle 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65500" y="2006600"/>
            <a:ext cx="9550400" cy="332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1440" tIns="45720" rIns="0" bIns="4572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3600"/>
              <a:t>Unsupervised or Supervised Objective</a:t>
            </a:r>
          </a:p>
          <a:p>
            <a:pPr>
              <a:spcBef>
                <a:spcPts val="1200"/>
              </a:spcBef>
            </a:pPr>
            <a:r>
              <a:rPr lang="en-US" sz="3600"/>
              <a:t>Minibatch Stochastic Gradient Descent (SGD)</a:t>
            </a:r>
          </a:p>
          <a:p>
            <a:pPr>
              <a:spcBef>
                <a:spcPts val="1200"/>
              </a:spcBef>
            </a:pPr>
            <a:r>
              <a:rPr lang="en-US" sz="3600"/>
              <a:t>Model parameters sharded by partition</a:t>
            </a:r>
          </a:p>
          <a:p>
            <a:pPr>
              <a:spcBef>
                <a:spcPts val="1200"/>
              </a:spcBef>
            </a:pPr>
            <a:r>
              <a:rPr lang="en-US" sz="3600"/>
              <a:t>10s, 100s, or 1000s of cores per model</a:t>
            </a:r>
            <a:br>
              <a:rPr lang="en-US" sz="3600"/>
            </a:br>
            <a:endParaRPr lang="en-US" sz="3600"/>
          </a:p>
        </p:txBody>
      </p:sp>
      <p:sp>
        <p:nvSpPr>
          <p:cNvPr id="22569" name="Rectangle 41"/>
          <p:cNvSpPr>
            <a:spLocks/>
          </p:cNvSpPr>
          <p:nvPr/>
        </p:nvSpPr>
        <p:spPr bwMode="auto">
          <a:xfrm>
            <a:off x="92075" y="419100"/>
            <a:ext cx="12814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u="sng">
                <a:solidFill>
                  <a:schemeClr val="tx1"/>
                </a:solidFill>
                <a:ea typeface="ＭＳ Ｐゴシック" charset="0"/>
                <a:cs typeface="Gill Sans" charset="0"/>
              </a:rPr>
              <a:t>Basic DistBelief Model Training</a:t>
            </a:r>
          </a:p>
        </p:txBody>
      </p:sp>
      <p:sp>
        <p:nvSpPr>
          <p:cNvPr id="44" name="Rectangle 1"/>
          <p:cNvSpPr>
            <a:spLocks/>
          </p:cNvSpPr>
          <p:nvPr/>
        </p:nvSpPr>
        <p:spPr bwMode="auto">
          <a:xfrm>
            <a:off x="11044711" y="9168204"/>
            <a:ext cx="197650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Quoc V. Le</a:t>
            </a:r>
            <a:endParaRPr lang="en-US" sz="36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8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/>
          </p:cNvSpPr>
          <p:nvPr/>
        </p:nvSpPr>
        <p:spPr bwMode="auto">
          <a:xfrm>
            <a:off x="1082675" y="1524000"/>
            <a:ext cx="12763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Model</a:t>
            </a:r>
          </a:p>
        </p:txBody>
      </p:sp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1206500" y="2298700"/>
            <a:ext cx="825500" cy="825500"/>
            <a:chOff x="0" y="0"/>
            <a:chExt cx="520" cy="520"/>
          </a:xfrm>
        </p:grpSpPr>
        <p:sp>
          <p:nvSpPr>
            <p:cNvPr id="23555" name="AutoShape 3"/>
            <p:cNvSpPr>
              <a:spLocks/>
            </p:cNvSpPr>
            <p:nvPr/>
          </p:nvSpPr>
          <p:spPr bwMode="auto">
            <a:xfrm>
              <a:off x="0" y="0"/>
              <a:ext cx="520" cy="520"/>
            </a:xfrm>
            <a:prstGeom prst="roundRect">
              <a:avLst>
                <a:gd name="adj" fmla="val 23074"/>
              </a:avLst>
            </a:prstGeom>
            <a:solidFill>
              <a:srgbClr val="C0EDFE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3556" name="Group 4"/>
            <p:cNvGrpSpPr>
              <a:grpSpLocks/>
            </p:cNvGrpSpPr>
            <p:nvPr/>
          </p:nvGrpSpPr>
          <p:grpSpPr bwMode="auto">
            <a:xfrm>
              <a:off x="80" y="80"/>
              <a:ext cx="360" cy="360"/>
              <a:chOff x="0" y="0"/>
              <a:chExt cx="360" cy="360"/>
            </a:xfrm>
          </p:grpSpPr>
          <p:sp>
            <p:nvSpPr>
              <p:cNvPr id="23557" name="Rectangle 5"/>
              <p:cNvSpPr>
                <a:spLocks/>
              </p:cNvSpPr>
              <p:nvPr/>
            </p:nvSpPr>
            <p:spPr bwMode="auto">
              <a:xfrm>
                <a:off x="0" y="200"/>
                <a:ext cx="160" cy="160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558" name="Rectangle 6"/>
              <p:cNvSpPr>
                <a:spLocks/>
              </p:cNvSpPr>
              <p:nvPr/>
            </p:nvSpPr>
            <p:spPr bwMode="auto">
              <a:xfrm>
                <a:off x="0" y="0"/>
                <a:ext cx="160" cy="160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559" name="Rectangle 7"/>
              <p:cNvSpPr>
                <a:spLocks/>
              </p:cNvSpPr>
              <p:nvPr/>
            </p:nvSpPr>
            <p:spPr bwMode="auto">
              <a:xfrm>
                <a:off x="200" y="0"/>
                <a:ext cx="160" cy="160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560" name="Rectangle 8"/>
              <p:cNvSpPr>
                <a:spLocks/>
              </p:cNvSpPr>
              <p:nvPr/>
            </p:nvSpPr>
            <p:spPr bwMode="auto">
              <a:xfrm>
                <a:off x="200" y="200"/>
                <a:ext cx="160" cy="160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23561" name="Group 9"/>
          <p:cNvGrpSpPr>
            <a:grpSpLocks/>
          </p:cNvGrpSpPr>
          <p:nvPr/>
        </p:nvGrpSpPr>
        <p:grpSpPr bwMode="auto">
          <a:xfrm>
            <a:off x="2159000" y="2298700"/>
            <a:ext cx="825500" cy="825500"/>
            <a:chOff x="0" y="0"/>
            <a:chExt cx="520" cy="520"/>
          </a:xfrm>
        </p:grpSpPr>
        <p:sp>
          <p:nvSpPr>
            <p:cNvPr id="23562" name="AutoShape 10"/>
            <p:cNvSpPr>
              <a:spLocks/>
            </p:cNvSpPr>
            <p:nvPr/>
          </p:nvSpPr>
          <p:spPr bwMode="auto">
            <a:xfrm>
              <a:off x="0" y="0"/>
              <a:ext cx="520" cy="520"/>
            </a:xfrm>
            <a:prstGeom prst="roundRect">
              <a:avLst>
                <a:gd name="adj" fmla="val 23074"/>
              </a:avLst>
            </a:prstGeom>
            <a:solidFill>
              <a:srgbClr val="C0EDFE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3563" name="Group 11"/>
            <p:cNvGrpSpPr>
              <a:grpSpLocks/>
            </p:cNvGrpSpPr>
            <p:nvPr/>
          </p:nvGrpSpPr>
          <p:grpSpPr bwMode="auto">
            <a:xfrm>
              <a:off x="80" y="80"/>
              <a:ext cx="360" cy="360"/>
              <a:chOff x="0" y="0"/>
              <a:chExt cx="360" cy="360"/>
            </a:xfrm>
          </p:grpSpPr>
          <p:sp>
            <p:nvSpPr>
              <p:cNvPr id="23564" name="Rectangle 12"/>
              <p:cNvSpPr>
                <a:spLocks/>
              </p:cNvSpPr>
              <p:nvPr/>
            </p:nvSpPr>
            <p:spPr bwMode="auto">
              <a:xfrm>
                <a:off x="0" y="200"/>
                <a:ext cx="160" cy="160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565" name="Rectangle 13"/>
              <p:cNvSpPr>
                <a:spLocks/>
              </p:cNvSpPr>
              <p:nvPr/>
            </p:nvSpPr>
            <p:spPr bwMode="auto">
              <a:xfrm>
                <a:off x="0" y="0"/>
                <a:ext cx="160" cy="160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566" name="Rectangle 14"/>
              <p:cNvSpPr>
                <a:spLocks/>
              </p:cNvSpPr>
              <p:nvPr/>
            </p:nvSpPr>
            <p:spPr bwMode="auto">
              <a:xfrm>
                <a:off x="200" y="0"/>
                <a:ext cx="160" cy="160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567" name="Rectangle 15"/>
              <p:cNvSpPr>
                <a:spLocks/>
              </p:cNvSpPr>
              <p:nvPr/>
            </p:nvSpPr>
            <p:spPr bwMode="auto">
              <a:xfrm>
                <a:off x="200" y="200"/>
                <a:ext cx="160" cy="160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23568" name="Group 16"/>
          <p:cNvGrpSpPr>
            <a:grpSpLocks/>
          </p:cNvGrpSpPr>
          <p:nvPr/>
        </p:nvGrpSpPr>
        <p:grpSpPr bwMode="auto">
          <a:xfrm>
            <a:off x="1206500" y="3251200"/>
            <a:ext cx="825500" cy="825500"/>
            <a:chOff x="0" y="0"/>
            <a:chExt cx="520" cy="520"/>
          </a:xfrm>
        </p:grpSpPr>
        <p:sp>
          <p:nvSpPr>
            <p:cNvPr id="23569" name="AutoShape 17"/>
            <p:cNvSpPr>
              <a:spLocks/>
            </p:cNvSpPr>
            <p:nvPr/>
          </p:nvSpPr>
          <p:spPr bwMode="auto">
            <a:xfrm>
              <a:off x="0" y="0"/>
              <a:ext cx="520" cy="520"/>
            </a:xfrm>
            <a:prstGeom prst="roundRect">
              <a:avLst>
                <a:gd name="adj" fmla="val 23074"/>
              </a:avLst>
            </a:prstGeom>
            <a:solidFill>
              <a:srgbClr val="C0EDFE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3570" name="Group 18"/>
            <p:cNvGrpSpPr>
              <a:grpSpLocks/>
            </p:cNvGrpSpPr>
            <p:nvPr/>
          </p:nvGrpSpPr>
          <p:grpSpPr bwMode="auto">
            <a:xfrm>
              <a:off x="80" y="80"/>
              <a:ext cx="360" cy="360"/>
              <a:chOff x="0" y="0"/>
              <a:chExt cx="360" cy="360"/>
            </a:xfrm>
          </p:grpSpPr>
          <p:sp>
            <p:nvSpPr>
              <p:cNvPr id="23571" name="Rectangle 19"/>
              <p:cNvSpPr>
                <a:spLocks/>
              </p:cNvSpPr>
              <p:nvPr/>
            </p:nvSpPr>
            <p:spPr bwMode="auto">
              <a:xfrm>
                <a:off x="0" y="200"/>
                <a:ext cx="160" cy="160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572" name="Rectangle 20"/>
              <p:cNvSpPr>
                <a:spLocks/>
              </p:cNvSpPr>
              <p:nvPr/>
            </p:nvSpPr>
            <p:spPr bwMode="auto">
              <a:xfrm>
                <a:off x="0" y="0"/>
                <a:ext cx="160" cy="160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573" name="Rectangle 21"/>
              <p:cNvSpPr>
                <a:spLocks/>
              </p:cNvSpPr>
              <p:nvPr/>
            </p:nvSpPr>
            <p:spPr bwMode="auto">
              <a:xfrm>
                <a:off x="200" y="0"/>
                <a:ext cx="160" cy="160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574" name="Rectangle 22"/>
              <p:cNvSpPr>
                <a:spLocks/>
              </p:cNvSpPr>
              <p:nvPr/>
            </p:nvSpPr>
            <p:spPr bwMode="auto">
              <a:xfrm>
                <a:off x="200" y="200"/>
                <a:ext cx="160" cy="160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23575" name="Group 23"/>
          <p:cNvGrpSpPr>
            <a:grpSpLocks/>
          </p:cNvGrpSpPr>
          <p:nvPr/>
        </p:nvGrpSpPr>
        <p:grpSpPr bwMode="auto">
          <a:xfrm>
            <a:off x="2159000" y="3251200"/>
            <a:ext cx="825500" cy="825500"/>
            <a:chOff x="0" y="0"/>
            <a:chExt cx="520" cy="520"/>
          </a:xfrm>
        </p:grpSpPr>
        <p:sp>
          <p:nvSpPr>
            <p:cNvPr id="23576" name="AutoShape 24"/>
            <p:cNvSpPr>
              <a:spLocks/>
            </p:cNvSpPr>
            <p:nvPr/>
          </p:nvSpPr>
          <p:spPr bwMode="auto">
            <a:xfrm>
              <a:off x="0" y="0"/>
              <a:ext cx="520" cy="520"/>
            </a:xfrm>
            <a:prstGeom prst="roundRect">
              <a:avLst>
                <a:gd name="adj" fmla="val 23074"/>
              </a:avLst>
            </a:prstGeom>
            <a:solidFill>
              <a:srgbClr val="C0EDFE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3577" name="Group 25"/>
            <p:cNvGrpSpPr>
              <a:grpSpLocks/>
            </p:cNvGrpSpPr>
            <p:nvPr/>
          </p:nvGrpSpPr>
          <p:grpSpPr bwMode="auto">
            <a:xfrm>
              <a:off x="80" y="80"/>
              <a:ext cx="360" cy="360"/>
              <a:chOff x="0" y="0"/>
              <a:chExt cx="360" cy="360"/>
            </a:xfrm>
          </p:grpSpPr>
          <p:sp>
            <p:nvSpPr>
              <p:cNvPr id="23578" name="Rectangle 26"/>
              <p:cNvSpPr>
                <a:spLocks/>
              </p:cNvSpPr>
              <p:nvPr/>
            </p:nvSpPr>
            <p:spPr bwMode="auto">
              <a:xfrm>
                <a:off x="0" y="200"/>
                <a:ext cx="160" cy="160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579" name="Rectangle 27"/>
              <p:cNvSpPr>
                <a:spLocks/>
              </p:cNvSpPr>
              <p:nvPr/>
            </p:nvSpPr>
            <p:spPr bwMode="auto">
              <a:xfrm>
                <a:off x="0" y="0"/>
                <a:ext cx="160" cy="160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580" name="Rectangle 28"/>
              <p:cNvSpPr>
                <a:spLocks/>
              </p:cNvSpPr>
              <p:nvPr/>
            </p:nvSpPr>
            <p:spPr bwMode="auto">
              <a:xfrm>
                <a:off x="200" y="0"/>
                <a:ext cx="160" cy="160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581" name="Rectangle 29"/>
              <p:cNvSpPr>
                <a:spLocks/>
              </p:cNvSpPr>
              <p:nvPr/>
            </p:nvSpPr>
            <p:spPr bwMode="auto">
              <a:xfrm>
                <a:off x="200" y="200"/>
                <a:ext cx="160" cy="160"/>
              </a:xfrm>
              <a:prstGeom prst="rect">
                <a:avLst/>
              </a:prstGeom>
              <a:solidFill>
                <a:srgbClr val="FCBD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23582" name="Rectangle 30"/>
          <p:cNvSpPr>
            <a:spLocks/>
          </p:cNvSpPr>
          <p:nvPr/>
        </p:nvSpPr>
        <p:spPr bwMode="auto">
          <a:xfrm>
            <a:off x="1079500" y="2171700"/>
            <a:ext cx="2032000" cy="20320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3583" name="Group 31"/>
          <p:cNvGrpSpPr>
            <a:grpSpLocks/>
          </p:cNvGrpSpPr>
          <p:nvPr/>
        </p:nvGrpSpPr>
        <p:grpSpPr bwMode="auto">
          <a:xfrm>
            <a:off x="1076325" y="4356100"/>
            <a:ext cx="2574925" cy="2349500"/>
            <a:chOff x="0" y="0"/>
            <a:chExt cx="1621" cy="1480"/>
          </a:xfrm>
        </p:grpSpPr>
        <p:grpSp>
          <p:nvGrpSpPr>
            <p:cNvPr id="23584" name="Group 32"/>
            <p:cNvGrpSpPr>
              <a:grpSpLocks/>
            </p:cNvGrpSpPr>
            <p:nvPr/>
          </p:nvGrpSpPr>
          <p:grpSpPr bwMode="auto">
            <a:xfrm>
              <a:off x="321" y="424"/>
              <a:ext cx="640" cy="648"/>
              <a:chOff x="0" y="0"/>
              <a:chExt cx="640" cy="648"/>
            </a:xfrm>
          </p:grpSpPr>
          <p:sp>
            <p:nvSpPr>
              <p:cNvPr id="23585" name="Oval 33"/>
              <p:cNvSpPr>
                <a:spLocks/>
              </p:cNvSpPr>
              <p:nvPr/>
            </p:nvSpPr>
            <p:spPr bwMode="auto">
              <a:xfrm>
                <a:off x="0" y="480"/>
                <a:ext cx="640" cy="168"/>
              </a:xfrm>
              <a:prstGeom prst="ellips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586" name="Rectangle 34"/>
              <p:cNvSpPr>
                <a:spLocks/>
              </p:cNvSpPr>
              <p:nvPr/>
            </p:nvSpPr>
            <p:spPr bwMode="auto">
              <a:xfrm>
                <a:off x="0" y="104"/>
                <a:ext cx="640" cy="448"/>
              </a:xfrm>
              <a:prstGeom prst="rect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587" name="Oval 35"/>
              <p:cNvSpPr>
                <a:spLocks/>
              </p:cNvSpPr>
              <p:nvPr/>
            </p:nvSpPr>
            <p:spPr bwMode="auto">
              <a:xfrm>
                <a:off x="0" y="0"/>
                <a:ext cx="640" cy="168"/>
              </a:xfrm>
              <a:prstGeom prst="ellips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588" name="Line 36"/>
              <p:cNvSpPr>
                <a:spLocks noChangeShapeType="1"/>
              </p:cNvSpPr>
              <p:nvPr/>
            </p:nvSpPr>
            <p:spPr bwMode="auto">
              <a:xfrm flipH="1">
                <a:off x="0" y="96"/>
                <a:ext cx="0" cy="48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589" name="Line 37"/>
              <p:cNvSpPr>
                <a:spLocks noChangeShapeType="1"/>
              </p:cNvSpPr>
              <p:nvPr/>
            </p:nvSpPr>
            <p:spPr bwMode="auto">
              <a:xfrm flipH="1">
                <a:off x="640" y="96"/>
                <a:ext cx="0" cy="48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3590" name="Line 38"/>
            <p:cNvSpPr>
              <a:spLocks noChangeShapeType="1"/>
            </p:cNvSpPr>
            <p:nvPr/>
          </p:nvSpPr>
          <p:spPr bwMode="auto">
            <a:xfrm>
              <a:off x="641" y="0"/>
              <a:ext cx="0" cy="496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91" name="Rectangle 39"/>
            <p:cNvSpPr>
              <a:spLocks/>
            </p:cNvSpPr>
            <p:nvPr/>
          </p:nvSpPr>
          <p:spPr bwMode="auto">
            <a:xfrm>
              <a:off x="0" y="1088"/>
              <a:ext cx="1621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3600" dirty="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Training Data</a:t>
              </a:r>
            </a:p>
          </p:txBody>
        </p:sp>
      </p:grpSp>
      <p:sp>
        <p:nvSpPr>
          <p:cNvPr id="23592" name="Rectangle 40"/>
          <p:cNvSpPr>
            <a:spLocks/>
          </p:cNvSpPr>
          <p:nvPr/>
        </p:nvSpPr>
        <p:spPr bwMode="auto">
          <a:xfrm>
            <a:off x="92075" y="419100"/>
            <a:ext cx="12814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u="sng">
                <a:solidFill>
                  <a:schemeClr val="tx1"/>
                </a:solidFill>
                <a:ea typeface="ＭＳ Ｐゴシック" charset="0"/>
                <a:cs typeface="Gill Sans" charset="0"/>
              </a:rPr>
              <a:t>Basic DistBelief Model Training</a:t>
            </a:r>
          </a:p>
        </p:txBody>
      </p:sp>
      <p:sp>
        <p:nvSpPr>
          <p:cNvPr id="23593" name="Rectangle 41"/>
          <p:cNvSpPr>
            <a:spLocks/>
          </p:cNvSpPr>
          <p:nvPr/>
        </p:nvSpPr>
        <p:spPr bwMode="auto">
          <a:xfrm>
            <a:off x="4368800" y="2139950"/>
            <a:ext cx="7404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Making a single model bigger and faster was the right first step.</a:t>
            </a:r>
          </a:p>
        </p:txBody>
      </p:sp>
      <p:sp>
        <p:nvSpPr>
          <p:cNvPr id="23594" name="Rectangle 42"/>
          <p:cNvSpPr>
            <a:spLocks/>
          </p:cNvSpPr>
          <p:nvPr/>
        </p:nvSpPr>
        <p:spPr bwMode="auto">
          <a:xfrm>
            <a:off x="4368800" y="3784600"/>
            <a:ext cx="74041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But training is still slow with large data sets if a model only considers </a:t>
            </a:r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tiny </a:t>
            </a:r>
            <a:r>
              <a:rPr lang="en-US" sz="3600" dirty="0" err="1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minibatches</a:t>
            </a:r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(10-100s of items) of data at a time.</a:t>
            </a:r>
          </a:p>
        </p:txBody>
      </p:sp>
      <p:sp>
        <p:nvSpPr>
          <p:cNvPr id="23595" name="Rectangle 43"/>
          <p:cNvSpPr>
            <a:spLocks/>
          </p:cNvSpPr>
          <p:nvPr/>
        </p:nvSpPr>
        <p:spPr bwMode="auto">
          <a:xfrm>
            <a:off x="4368800" y="6457950"/>
            <a:ext cx="74041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can we add another dimension of parallelism, and have multiple model instances train on data in parallel?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44FE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0FE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Pages>0</Pages>
  <Words>1389</Words>
  <Characters>0</Characters>
  <Application>Microsoft Office PowerPoint</Application>
  <PresentationFormat>Custom</PresentationFormat>
  <Lines>0</Lines>
  <Paragraphs>281</Paragraphs>
  <Slides>34</Slides>
  <Notes>1</Notes>
  <HiddenSlides>3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Blank</vt:lpstr>
      <vt:lpstr>Title &amp; Bullets - 2 Column</vt:lpstr>
      <vt:lpstr>Title - Center</vt:lpstr>
      <vt:lpstr>Title &amp; Subtitle</vt:lpstr>
      <vt:lpstr>Photo - Horizontal</vt:lpstr>
      <vt:lpstr>Photo - Horizontal Reflection</vt:lpstr>
      <vt:lpstr>Photo - Vertical</vt:lpstr>
      <vt:lpstr>Photo - Vertical Reflection</vt:lpstr>
      <vt:lpstr>Title - Top</vt:lpstr>
      <vt:lpstr>Bullets</vt:lpstr>
      <vt:lpstr>Title &amp; Bullets - Left</vt:lpstr>
      <vt:lpstr>Title &amp; Bullets</vt:lpstr>
      <vt:lpstr>Title &amp; Bullets - Right</vt:lpstr>
      <vt:lpstr>Title, Bullets &amp;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Andrew Ng</cp:lastModifiedBy>
  <cp:revision>43</cp:revision>
  <dcterms:modified xsi:type="dcterms:W3CDTF">2012-12-07T21:57:49Z</dcterms:modified>
</cp:coreProperties>
</file>